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82" r:id="rId2"/>
    <p:sldId id="257" r:id="rId3"/>
    <p:sldId id="307" r:id="rId4"/>
    <p:sldId id="308" r:id="rId5"/>
    <p:sldId id="309" r:id="rId6"/>
    <p:sldId id="268" r:id="rId7"/>
    <p:sldId id="258" r:id="rId8"/>
    <p:sldId id="260" r:id="rId9"/>
    <p:sldId id="259" r:id="rId10"/>
    <p:sldId id="303" r:id="rId11"/>
    <p:sldId id="302" r:id="rId12"/>
    <p:sldId id="261" r:id="rId13"/>
    <p:sldId id="267" r:id="rId14"/>
    <p:sldId id="273" r:id="rId15"/>
    <p:sldId id="262" r:id="rId16"/>
    <p:sldId id="274" r:id="rId17"/>
    <p:sldId id="263" r:id="rId18"/>
    <p:sldId id="281" r:id="rId19"/>
    <p:sldId id="280" r:id="rId20"/>
    <p:sldId id="279" r:id="rId21"/>
    <p:sldId id="300" r:id="rId22"/>
    <p:sldId id="299" r:id="rId23"/>
    <p:sldId id="305" r:id="rId24"/>
    <p:sldId id="275" r:id="rId25"/>
    <p:sldId id="296" r:id="rId26"/>
    <p:sldId id="291" r:id="rId27"/>
    <p:sldId id="285" r:id="rId28"/>
    <p:sldId id="287" r:id="rId29"/>
    <p:sldId id="288" r:id="rId30"/>
    <p:sldId id="289" r:id="rId31"/>
    <p:sldId id="269" r:id="rId32"/>
    <p:sldId id="293" r:id="rId33"/>
    <p:sldId id="294" r:id="rId34"/>
    <p:sldId id="292" r:id="rId35"/>
    <p:sldId id="295" r:id="rId36"/>
    <p:sldId id="297" r:id="rId37"/>
    <p:sldId id="298" r:id="rId38"/>
    <p:sldId id="271" r:id="rId39"/>
    <p:sldId id="272" r:id="rId40"/>
    <p:sldId id="277" r:id="rId41"/>
    <p:sldId id="278" r:id="rId4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3B6174B3-3CBE-47A3-AB70-B2CDD6160043}">
          <p14:sldIdLst>
            <p14:sldId id="282"/>
            <p14:sldId id="257"/>
            <p14:sldId id="307"/>
            <p14:sldId id="308"/>
            <p14:sldId id="309"/>
            <p14:sldId id="268"/>
            <p14:sldId id="258"/>
            <p14:sldId id="260"/>
            <p14:sldId id="259"/>
            <p14:sldId id="303"/>
            <p14:sldId id="302"/>
            <p14:sldId id="261"/>
            <p14:sldId id="267"/>
            <p14:sldId id="273"/>
            <p14:sldId id="262"/>
            <p14:sldId id="274"/>
            <p14:sldId id="263"/>
            <p14:sldId id="281"/>
            <p14:sldId id="280"/>
            <p14:sldId id="279"/>
            <p14:sldId id="300"/>
            <p14:sldId id="299"/>
            <p14:sldId id="305"/>
            <p14:sldId id="275"/>
            <p14:sldId id="296"/>
            <p14:sldId id="291"/>
            <p14:sldId id="285"/>
            <p14:sldId id="287"/>
            <p14:sldId id="288"/>
            <p14:sldId id="289"/>
            <p14:sldId id="269"/>
            <p14:sldId id="293"/>
            <p14:sldId id="294"/>
            <p14:sldId id="292"/>
            <p14:sldId id="295"/>
            <p14:sldId id="297"/>
            <p14:sldId id="298"/>
            <p14:sldId id="271"/>
            <p14:sldId id="272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CCFFCC"/>
    <a:srgbClr val="CCECFF"/>
    <a:srgbClr val="0000FF"/>
    <a:srgbClr val="A9D18E"/>
    <a:srgbClr val="FF3399"/>
    <a:srgbClr val="CBE3BB"/>
    <a:srgbClr val="595959"/>
    <a:srgbClr val="5B9BD5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6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66BDA-BC68-4186-96ED-0197079BC862}" type="datetimeFigureOut">
              <a:rPr lang="zh-TW" altLang="en-US" smtClean="0"/>
              <a:t>2017/12/5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066AC-6312-4BD2-AE11-89CD51A5B7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1511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34600E7-9473-481A-9CBE-A687E20A463E}" type="slidenum">
              <a:rPr lang="en-US" altLang="zh-TW"/>
              <a:pPr eaLnBrk="1" hangingPunct="1"/>
              <a:t>26</a:t>
            </a:fld>
            <a:endParaRPr lang="en-US" altLang="zh-TW"/>
          </a:p>
        </p:txBody>
      </p:sp>
      <p:sp>
        <p:nvSpPr>
          <p:cNvPr id="350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998696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150F424E-EF97-426D-B533-1D6E00B3F653}" type="slidenum">
              <a:rPr lang="en-US" altLang="zh-TW"/>
              <a:pPr eaLnBrk="1" hangingPunct="1"/>
              <a:t>27</a:t>
            </a:fld>
            <a:endParaRPr lang="en-US" altLang="zh-TW"/>
          </a:p>
        </p:txBody>
      </p:sp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746534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9193BF8C-A2CB-4707-97A3-23295D6715A4}" type="slidenum">
              <a:rPr lang="en-US" altLang="zh-TW"/>
              <a:pPr eaLnBrk="1" hangingPunct="1"/>
              <a:t>28</a:t>
            </a:fld>
            <a:endParaRPr lang="en-US" altLang="zh-TW"/>
          </a:p>
        </p:txBody>
      </p:sp>
      <p:sp>
        <p:nvSpPr>
          <p:cNvPr id="358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4029622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716D76E8-41DA-46AF-BDCD-9EDE251B7545}" type="slidenum">
              <a:rPr lang="en-US" altLang="zh-TW"/>
              <a:pPr eaLnBrk="1" hangingPunct="1"/>
              <a:t>29</a:t>
            </a:fld>
            <a:endParaRPr lang="en-US" altLang="zh-TW"/>
          </a:p>
        </p:txBody>
      </p:sp>
      <p:sp>
        <p:nvSpPr>
          <p:cNvPr id="360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825889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2997D10C-4E42-4D56-B70C-A813327CC17E}" type="slidenum">
              <a:rPr lang="en-US" altLang="zh-TW"/>
              <a:pPr eaLnBrk="1" hangingPunct="1"/>
              <a:t>30</a:t>
            </a:fld>
            <a:endParaRPr lang="en-US" altLang="zh-TW"/>
          </a:p>
        </p:txBody>
      </p:sp>
      <p:sp>
        <p:nvSpPr>
          <p:cNvPr id="362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282903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2997D10C-4E42-4D56-B70C-A813327CC17E}" type="slidenum">
              <a:rPr lang="en-US" altLang="zh-TW"/>
              <a:pPr eaLnBrk="1" hangingPunct="1"/>
              <a:t>32</a:t>
            </a:fld>
            <a:endParaRPr lang="en-US" altLang="zh-TW"/>
          </a:p>
        </p:txBody>
      </p:sp>
      <p:sp>
        <p:nvSpPr>
          <p:cNvPr id="362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125345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2997D10C-4E42-4D56-B70C-A813327CC17E}" type="slidenum">
              <a:rPr lang="en-US" altLang="zh-TW"/>
              <a:pPr eaLnBrk="1" hangingPunct="1"/>
              <a:t>33</a:t>
            </a:fld>
            <a:endParaRPr lang="en-US" altLang="zh-TW"/>
          </a:p>
        </p:txBody>
      </p:sp>
      <p:sp>
        <p:nvSpPr>
          <p:cNvPr id="362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815989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2997D10C-4E42-4D56-B70C-A813327CC17E}" type="slidenum">
              <a:rPr lang="en-US" altLang="zh-TW"/>
              <a:pPr eaLnBrk="1" hangingPunct="1"/>
              <a:t>34</a:t>
            </a:fld>
            <a:endParaRPr lang="en-US" altLang="zh-TW"/>
          </a:p>
        </p:txBody>
      </p:sp>
      <p:sp>
        <p:nvSpPr>
          <p:cNvPr id="362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229791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2997D10C-4E42-4D56-B70C-A813327CC17E}" type="slidenum">
              <a:rPr lang="en-US" altLang="zh-TW"/>
              <a:pPr eaLnBrk="1" hangingPunct="1"/>
              <a:t>35</a:t>
            </a:fld>
            <a:endParaRPr lang="en-US" altLang="zh-TW"/>
          </a:p>
        </p:txBody>
      </p:sp>
      <p:sp>
        <p:nvSpPr>
          <p:cNvPr id="362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442118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EE05-09F1-4EDC-8F28-D67B21E10106}" type="datetimeFigureOut">
              <a:rPr lang="zh-TW" altLang="en-US" smtClean="0"/>
              <a:pPr/>
              <a:t>2017/12/5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2EDD-6E89-482F-A107-EB980436A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1320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EE05-09F1-4EDC-8F28-D67B21E10106}" type="datetimeFigureOut">
              <a:rPr lang="zh-TW" altLang="en-US" smtClean="0"/>
              <a:pPr/>
              <a:t>2017/12/5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2EDD-6E89-482F-A107-EB980436A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544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EE05-09F1-4EDC-8F28-D67B21E10106}" type="datetimeFigureOut">
              <a:rPr lang="zh-TW" altLang="en-US" smtClean="0"/>
              <a:pPr/>
              <a:t>2017/12/5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2EDD-6E89-482F-A107-EB980436A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5063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EE05-09F1-4EDC-8F28-D67B21E10106}" type="datetimeFigureOut">
              <a:rPr lang="zh-TW" altLang="en-US" smtClean="0"/>
              <a:pPr/>
              <a:t>2017/12/5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2EDD-6E89-482F-A107-EB980436A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975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EE05-09F1-4EDC-8F28-D67B21E10106}" type="datetimeFigureOut">
              <a:rPr lang="zh-TW" altLang="en-US" smtClean="0"/>
              <a:pPr/>
              <a:t>2017/12/5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2EDD-6E89-482F-A107-EB980436A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6308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EE05-09F1-4EDC-8F28-D67B21E10106}" type="datetimeFigureOut">
              <a:rPr lang="zh-TW" altLang="en-US" smtClean="0"/>
              <a:pPr/>
              <a:t>2017/12/5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2EDD-6E89-482F-A107-EB980436A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8756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EE05-09F1-4EDC-8F28-D67B21E10106}" type="datetimeFigureOut">
              <a:rPr lang="zh-TW" altLang="en-US" smtClean="0"/>
              <a:pPr/>
              <a:t>2017/12/5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2EDD-6E89-482F-A107-EB980436A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632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EE05-09F1-4EDC-8F28-D67B21E10106}" type="datetimeFigureOut">
              <a:rPr lang="zh-TW" altLang="en-US" smtClean="0"/>
              <a:pPr/>
              <a:t>2017/12/5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2EDD-6E89-482F-A107-EB980436A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5232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EE05-09F1-4EDC-8F28-D67B21E10106}" type="datetimeFigureOut">
              <a:rPr lang="zh-TW" altLang="en-US" smtClean="0"/>
              <a:pPr/>
              <a:t>2017/12/5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2EDD-6E89-482F-A107-EB980436A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8976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EE05-09F1-4EDC-8F28-D67B21E10106}" type="datetimeFigureOut">
              <a:rPr lang="zh-TW" altLang="en-US" smtClean="0"/>
              <a:pPr/>
              <a:t>2017/12/5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2EDD-6E89-482F-A107-EB980436A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10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EE05-09F1-4EDC-8F28-D67B21E10106}" type="datetimeFigureOut">
              <a:rPr lang="zh-TW" altLang="en-US" smtClean="0"/>
              <a:pPr/>
              <a:t>2017/12/5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2EDD-6E89-482F-A107-EB980436A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7080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CEE05-09F1-4EDC-8F28-D67B21E10106}" type="datetimeFigureOut">
              <a:rPr lang="zh-TW" altLang="en-US" smtClean="0"/>
              <a:pPr/>
              <a:t>2017/12/5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E2EDD-6E89-482F-A107-EB980436A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443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3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1.brandwiki.today/sites/14/2015/10/life-is-go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246" y="549743"/>
            <a:ext cx="12179508" cy="943743"/>
          </a:xfrm>
          <a:noFill/>
        </p:spPr>
        <p:txBody>
          <a:bodyPr>
            <a:norm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笑談日常生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活</a:t>
            </a:r>
          </a:p>
        </p:txBody>
      </p:sp>
    </p:spTree>
    <p:extLst>
      <p:ext uri="{BB962C8B-B14F-4D97-AF65-F5344CB8AC3E}">
        <p14:creationId xmlns:p14="http://schemas.microsoft.com/office/powerpoint/2010/main" val="291757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70" y="-2"/>
            <a:ext cx="5042377" cy="6858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47" y="-2"/>
            <a:ext cx="4570215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62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200"/>
            <a:ext cx="6222991" cy="35018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76" y="0"/>
            <a:ext cx="6210224" cy="349461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" y="-9742"/>
            <a:ext cx="6221506" cy="350301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224" y="3493276"/>
            <a:ext cx="5979394" cy="336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2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9"/>
          <p:cNvGrpSpPr/>
          <p:nvPr/>
        </p:nvGrpSpPr>
        <p:grpSpPr>
          <a:xfrm>
            <a:off x="2505542" y="318471"/>
            <a:ext cx="7155180" cy="6229350"/>
            <a:chOff x="2593629" y="1794365"/>
            <a:chExt cx="3668415" cy="3492799"/>
          </a:xfrm>
          <a:effectLst>
            <a:outerShdw blurRad="1905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0" name="Regular Pentagon 2"/>
            <p:cNvSpPr/>
            <p:nvPr/>
          </p:nvSpPr>
          <p:spPr>
            <a:xfrm>
              <a:off x="4423096" y="1794365"/>
              <a:ext cx="1838948" cy="1719295"/>
            </a:xfrm>
            <a:custGeom>
              <a:avLst/>
              <a:gdLst/>
              <a:ahLst/>
              <a:cxnLst/>
              <a:rect l="l" t="t" r="r" b="b"/>
              <a:pathLst>
                <a:path w="2684737" h="2510050">
                  <a:moveTo>
                    <a:pt x="3461" y="0"/>
                  </a:moveTo>
                  <a:lnTo>
                    <a:pt x="2684737" y="1948061"/>
                  </a:lnTo>
                  <a:lnTo>
                    <a:pt x="2684505" y="1948776"/>
                  </a:lnTo>
                  <a:lnTo>
                    <a:pt x="954165" y="2510050"/>
                  </a:lnTo>
                  <a:lnTo>
                    <a:pt x="954551" y="2508858"/>
                  </a:lnTo>
                  <a:lnTo>
                    <a:pt x="6921" y="1819406"/>
                  </a:lnTo>
                  <a:lnTo>
                    <a:pt x="2722" y="1822461"/>
                  </a:lnTo>
                  <a:lnTo>
                    <a:pt x="901" y="1821138"/>
                  </a:lnTo>
                  <a:lnTo>
                    <a:pt x="0" y="25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75000"/>
                  </a:schemeClr>
                </a:gs>
                <a:gs pos="100000">
                  <a:srgbClr val="00B0F0"/>
                </a:gs>
              </a:gsLst>
              <a:lin ang="10800000" scaled="1"/>
              <a:tileRect/>
            </a:gra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gular Pentagon 2"/>
            <p:cNvSpPr/>
            <p:nvPr/>
          </p:nvSpPr>
          <p:spPr>
            <a:xfrm>
              <a:off x="2593629" y="1794365"/>
              <a:ext cx="1838947" cy="1719295"/>
            </a:xfrm>
            <a:custGeom>
              <a:avLst/>
              <a:gdLst/>
              <a:ahLst/>
              <a:cxnLst/>
              <a:rect l="l" t="t" r="r" b="b"/>
              <a:pathLst>
                <a:path w="2684736" h="2510050">
                  <a:moveTo>
                    <a:pt x="2681275" y="0"/>
                  </a:moveTo>
                  <a:lnTo>
                    <a:pt x="2684736" y="2518"/>
                  </a:lnTo>
                  <a:lnTo>
                    <a:pt x="2683835" y="1821138"/>
                  </a:lnTo>
                  <a:lnTo>
                    <a:pt x="2682014" y="1822461"/>
                  </a:lnTo>
                  <a:lnTo>
                    <a:pt x="2677815" y="1819406"/>
                  </a:lnTo>
                  <a:lnTo>
                    <a:pt x="1730185" y="2508858"/>
                  </a:lnTo>
                  <a:lnTo>
                    <a:pt x="1730572" y="2510050"/>
                  </a:lnTo>
                  <a:lnTo>
                    <a:pt x="232" y="1948776"/>
                  </a:lnTo>
                  <a:lnTo>
                    <a:pt x="0" y="19480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6A709"/>
                </a:gs>
                <a:gs pos="100000">
                  <a:srgbClr val="ACF40A"/>
                </a:gs>
              </a:gsLst>
              <a:lin ang="10800000" scaled="1"/>
              <a:tileRect/>
            </a:gradFill>
            <a:ln w="12700">
              <a:solidFill>
                <a:srgbClr val="3196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gular Pentagon 2"/>
            <p:cNvSpPr/>
            <p:nvPr/>
          </p:nvSpPr>
          <p:spPr>
            <a:xfrm>
              <a:off x="4826694" y="3125653"/>
              <a:ext cx="1435090" cy="2161511"/>
            </a:xfrm>
            <a:custGeom>
              <a:avLst/>
              <a:gdLst/>
              <a:ahLst/>
              <a:cxnLst/>
              <a:rect l="l" t="t" r="r" b="b"/>
              <a:pathLst>
                <a:path w="2095132" h="3155655">
                  <a:moveTo>
                    <a:pt x="2092553" y="0"/>
                  </a:moveTo>
                  <a:lnTo>
                    <a:pt x="2095132" y="1877"/>
                  </a:lnTo>
                  <a:lnTo>
                    <a:pt x="1070408" y="3155655"/>
                  </a:lnTo>
                  <a:lnTo>
                    <a:pt x="0" y="1680828"/>
                  </a:lnTo>
                  <a:lnTo>
                    <a:pt x="3362" y="1680828"/>
                  </a:lnTo>
                  <a:lnTo>
                    <a:pt x="365324" y="565271"/>
                  </a:lnTo>
                  <a:lnTo>
                    <a:pt x="362367" y="56312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C000"/>
                </a:gs>
              </a:gsLst>
              <a:lin ang="5400000" scaled="1"/>
              <a:tileRect/>
            </a:gradFill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gular Pentagon 2"/>
            <p:cNvSpPr/>
            <p:nvPr/>
          </p:nvSpPr>
          <p:spPr>
            <a:xfrm>
              <a:off x="2593888" y="3125653"/>
              <a:ext cx="1435091" cy="2161510"/>
            </a:xfrm>
            <a:custGeom>
              <a:avLst/>
              <a:gdLst/>
              <a:ahLst/>
              <a:cxnLst/>
              <a:rect l="l" t="t" r="r" b="b"/>
              <a:pathLst>
                <a:path w="2095133" h="3155655">
                  <a:moveTo>
                    <a:pt x="2580" y="0"/>
                  </a:moveTo>
                  <a:lnTo>
                    <a:pt x="1732765" y="563120"/>
                  </a:lnTo>
                  <a:lnTo>
                    <a:pt x="1729808" y="565271"/>
                  </a:lnTo>
                  <a:lnTo>
                    <a:pt x="2091770" y="1680828"/>
                  </a:lnTo>
                  <a:lnTo>
                    <a:pt x="2095133" y="1680828"/>
                  </a:lnTo>
                  <a:lnTo>
                    <a:pt x="1024725" y="3155655"/>
                  </a:lnTo>
                  <a:lnTo>
                    <a:pt x="0" y="1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/>
                </a:gs>
                <a:gs pos="100000">
                  <a:srgbClr val="ED5959"/>
                </a:gs>
              </a:gsLst>
              <a:lin ang="16200000" scaled="1"/>
              <a:tileRect/>
            </a:gra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gular Pentagon 2"/>
            <p:cNvSpPr/>
            <p:nvPr/>
          </p:nvSpPr>
          <p:spPr>
            <a:xfrm>
              <a:off x="3293073" y="4276960"/>
              <a:ext cx="2269525" cy="1010201"/>
            </a:xfrm>
            <a:custGeom>
              <a:avLst/>
              <a:gdLst/>
              <a:ahLst/>
              <a:cxnLst/>
              <a:rect l="l" t="t" r="r" b="b"/>
              <a:pathLst>
                <a:path w="3313350" h="1474823">
                  <a:moveTo>
                    <a:pt x="1069687" y="0"/>
                  </a:moveTo>
                  <a:lnTo>
                    <a:pt x="2243663" y="0"/>
                  </a:lnTo>
                  <a:lnTo>
                    <a:pt x="3313350" y="1470765"/>
                  </a:lnTo>
                  <a:lnTo>
                    <a:pt x="3312033" y="1474823"/>
                  </a:lnTo>
                  <a:lnTo>
                    <a:pt x="1317" y="1474823"/>
                  </a:lnTo>
                  <a:lnTo>
                    <a:pt x="0" y="147076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C139D"/>
                </a:gs>
                <a:gs pos="100000">
                  <a:srgbClr val="AC61FF"/>
                </a:gs>
              </a:gsLst>
              <a:lin ang="10800000" scaled="1"/>
              <a:tileRect/>
            </a:gradFill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60699" y="3438695"/>
            <a:ext cx="2844866" cy="61734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企業責任</a:t>
            </a:r>
            <a:endParaRPr lang="zh-TW" altLang="en-US" sz="4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" name="內容版面配置區 2"/>
          <p:cNvSpPr txBox="1">
            <a:spLocks/>
          </p:cNvSpPr>
          <p:nvPr/>
        </p:nvSpPr>
        <p:spPr>
          <a:xfrm>
            <a:off x="3054182" y="3964939"/>
            <a:ext cx="2019300" cy="708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員工同體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30" name="內容版面配置區 2"/>
          <p:cNvSpPr txBox="1">
            <a:spLocks/>
          </p:cNvSpPr>
          <p:nvPr/>
        </p:nvSpPr>
        <p:spPr>
          <a:xfrm>
            <a:off x="5073482" y="5417371"/>
            <a:ext cx="2019300" cy="708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服務導向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31" name="標題 1"/>
          <p:cNvSpPr>
            <a:spLocks noGrp="1"/>
          </p:cNvSpPr>
          <p:nvPr>
            <p:ph type="title"/>
          </p:nvPr>
        </p:nvSpPr>
        <p:spPr>
          <a:xfrm>
            <a:off x="395024" y="148461"/>
            <a:ext cx="10515600" cy="1325563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企業責任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3633524" y="2097843"/>
            <a:ext cx="2019300" cy="708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環境永續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6" name="內容版面配置區 2"/>
          <p:cNvSpPr txBox="1">
            <a:spLocks/>
          </p:cNvSpPr>
          <p:nvPr/>
        </p:nvSpPr>
        <p:spPr>
          <a:xfrm>
            <a:off x="6394264" y="1930888"/>
            <a:ext cx="2019300" cy="708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客戶思維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7" name="內容版面配置區 2"/>
          <p:cNvSpPr txBox="1">
            <a:spLocks/>
          </p:cNvSpPr>
          <p:nvPr/>
        </p:nvSpPr>
        <p:spPr>
          <a:xfrm>
            <a:off x="7009388" y="4056038"/>
            <a:ext cx="2019300" cy="708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專業提供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91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  <p:bldP spid="28" grpId="0"/>
      <p:bldP spid="30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56187"/>
            <a:ext cx="12192000" cy="1325563"/>
          </a:xfrm>
        </p:spPr>
        <p:txBody>
          <a:bodyPr/>
          <a:lstStyle/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全方位思考，</a:t>
            </a:r>
            <a:r>
              <a:rPr lang="zh-TW" altLang="en-US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一條龍服務</a:t>
            </a:r>
            <a:endParaRPr lang="zh-TW" altLang="en-US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7" name="Rectangle 7"/>
          <p:cNvSpPr/>
          <p:nvPr/>
        </p:nvSpPr>
        <p:spPr>
          <a:xfrm>
            <a:off x="691358" y="4886632"/>
            <a:ext cx="6193791" cy="852603"/>
          </a:xfrm>
          <a:prstGeom prst="rect">
            <a:avLst/>
          </a:prstGeom>
          <a:gradFill flip="none" rotWithShape="1">
            <a:gsLst>
              <a:gs pos="47000">
                <a:srgbClr val="905EB5"/>
              </a:gs>
              <a:gs pos="0">
                <a:schemeClr val="bg1">
                  <a:alpha val="0"/>
                </a:schemeClr>
              </a:gs>
              <a:gs pos="100000">
                <a:srgbClr val="7030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從設計來掌握成本</a:t>
            </a:r>
            <a:endParaRPr lang="en-US" altLang="zh-TW" sz="32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8" name="Rectangle 9"/>
          <p:cNvSpPr/>
          <p:nvPr/>
        </p:nvSpPr>
        <p:spPr>
          <a:xfrm>
            <a:off x="684509" y="3963924"/>
            <a:ext cx="6642442" cy="844910"/>
          </a:xfrm>
          <a:prstGeom prst="rect">
            <a:avLst/>
          </a:prstGeom>
          <a:gradFill flip="none" rotWithShape="1">
            <a:gsLst>
              <a:gs pos="53000">
                <a:srgbClr val="2EB1EC"/>
              </a:gs>
              <a:gs pos="0">
                <a:schemeClr val="bg1">
                  <a:alpha val="0"/>
                </a:schemeClr>
              </a:gs>
              <a:gs pos="100000">
                <a:srgbClr val="00A0E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從廠商來控制品質</a:t>
            </a:r>
            <a:endParaRPr lang="en-US" altLang="zh-TW" sz="32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9" name="Rectangle 10"/>
          <p:cNvSpPr/>
          <p:nvPr/>
        </p:nvSpPr>
        <p:spPr>
          <a:xfrm>
            <a:off x="686914" y="5817870"/>
            <a:ext cx="5854105" cy="857250"/>
          </a:xfrm>
          <a:prstGeom prst="rect">
            <a:avLst/>
          </a:prstGeom>
          <a:gradFill flip="none" rotWithShape="1">
            <a:gsLst>
              <a:gs pos="49000">
                <a:srgbClr val="E93EB0"/>
              </a:gs>
              <a:gs pos="0">
                <a:schemeClr val="bg1">
                  <a:alpha val="0"/>
                </a:schemeClr>
              </a:gs>
              <a:gs pos="100000">
                <a:srgbClr val="E20097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從規劃來定位產品</a:t>
            </a:r>
            <a:endParaRPr lang="en-US" altLang="zh-TW" sz="32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6" name="Rectangle 12"/>
          <p:cNvSpPr/>
          <p:nvPr/>
        </p:nvSpPr>
        <p:spPr>
          <a:xfrm>
            <a:off x="8844097" y="1177290"/>
            <a:ext cx="759863" cy="857250"/>
          </a:xfrm>
          <a:custGeom>
            <a:avLst/>
            <a:gdLst/>
            <a:ahLst/>
            <a:cxnLst/>
            <a:rect l="l" t="t" r="r" b="b"/>
            <a:pathLst>
              <a:path w="734807" h="594360">
                <a:moveTo>
                  <a:pt x="367403" y="0"/>
                </a:moveTo>
                <a:lnTo>
                  <a:pt x="734807" y="594360"/>
                </a:lnTo>
                <a:lnTo>
                  <a:pt x="0" y="594360"/>
                </a:lnTo>
                <a:close/>
              </a:path>
            </a:pathLst>
          </a:custGeom>
          <a:solidFill>
            <a:srgbClr val="EE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13"/>
          <p:cNvSpPr/>
          <p:nvPr/>
        </p:nvSpPr>
        <p:spPr>
          <a:xfrm>
            <a:off x="8420800" y="2109978"/>
            <a:ext cx="1601559" cy="857250"/>
          </a:xfrm>
          <a:custGeom>
            <a:avLst/>
            <a:gdLst/>
            <a:ahLst/>
            <a:cxnLst/>
            <a:rect l="l" t="t" r="r" b="b"/>
            <a:pathLst>
              <a:path w="1548748" h="594360">
                <a:moveTo>
                  <a:pt x="367404" y="0"/>
                </a:moveTo>
                <a:lnTo>
                  <a:pt x="1181344" y="0"/>
                </a:lnTo>
                <a:lnTo>
                  <a:pt x="1548748" y="594360"/>
                </a:lnTo>
                <a:lnTo>
                  <a:pt x="0" y="59436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14"/>
          <p:cNvSpPr/>
          <p:nvPr/>
        </p:nvSpPr>
        <p:spPr>
          <a:xfrm>
            <a:off x="8008935" y="3042666"/>
            <a:ext cx="2443254" cy="857250"/>
          </a:xfrm>
          <a:custGeom>
            <a:avLst/>
            <a:gdLst/>
            <a:ahLst/>
            <a:cxnLst/>
            <a:rect l="l" t="t" r="r" b="b"/>
            <a:pathLst>
              <a:path w="2362688" h="594360">
                <a:moveTo>
                  <a:pt x="367404" y="0"/>
                </a:moveTo>
                <a:lnTo>
                  <a:pt x="1995284" y="0"/>
                </a:lnTo>
                <a:lnTo>
                  <a:pt x="2362688" y="594360"/>
                </a:lnTo>
                <a:lnTo>
                  <a:pt x="0" y="594360"/>
                </a:lnTo>
                <a:close/>
              </a:path>
            </a:pathLst>
          </a:custGeom>
          <a:solidFill>
            <a:srgbClr val="8AD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15"/>
          <p:cNvSpPr/>
          <p:nvPr/>
        </p:nvSpPr>
        <p:spPr>
          <a:xfrm>
            <a:off x="7173776" y="4896612"/>
            <a:ext cx="4126643" cy="857250"/>
          </a:xfrm>
          <a:custGeom>
            <a:avLst/>
            <a:gdLst/>
            <a:ahLst/>
            <a:cxnLst/>
            <a:rect l="l" t="t" r="r" b="b"/>
            <a:pathLst>
              <a:path w="3990568" h="594360">
                <a:moveTo>
                  <a:pt x="367404" y="0"/>
                </a:moveTo>
                <a:lnTo>
                  <a:pt x="3623165" y="0"/>
                </a:lnTo>
                <a:lnTo>
                  <a:pt x="3990568" y="594360"/>
                </a:lnTo>
                <a:lnTo>
                  <a:pt x="0" y="59436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16"/>
          <p:cNvSpPr/>
          <p:nvPr/>
        </p:nvSpPr>
        <p:spPr>
          <a:xfrm>
            <a:off x="7597070" y="3963924"/>
            <a:ext cx="3284949" cy="857250"/>
          </a:xfrm>
          <a:custGeom>
            <a:avLst/>
            <a:gdLst/>
            <a:ahLst/>
            <a:cxnLst/>
            <a:rect l="l" t="t" r="r" b="b"/>
            <a:pathLst>
              <a:path w="3176628" h="594360">
                <a:moveTo>
                  <a:pt x="367404" y="0"/>
                </a:moveTo>
                <a:lnTo>
                  <a:pt x="2809225" y="0"/>
                </a:lnTo>
                <a:lnTo>
                  <a:pt x="3176628" y="594360"/>
                </a:lnTo>
                <a:lnTo>
                  <a:pt x="0" y="594360"/>
                </a:lnTo>
                <a:close/>
              </a:path>
            </a:pathLst>
          </a:cu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17"/>
          <p:cNvSpPr/>
          <p:nvPr/>
        </p:nvSpPr>
        <p:spPr>
          <a:xfrm>
            <a:off x="6761911" y="5817870"/>
            <a:ext cx="4968338" cy="857250"/>
          </a:xfrm>
          <a:custGeom>
            <a:avLst/>
            <a:gdLst/>
            <a:ahLst/>
            <a:cxnLst/>
            <a:rect l="l" t="t" r="r" b="b"/>
            <a:pathLst>
              <a:path w="4804508" h="594360">
                <a:moveTo>
                  <a:pt x="367404" y="0"/>
                </a:moveTo>
                <a:lnTo>
                  <a:pt x="4437105" y="0"/>
                </a:lnTo>
                <a:lnTo>
                  <a:pt x="4804508" y="594360"/>
                </a:lnTo>
                <a:lnTo>
                  <a:pt x="0" y="594360"/>
                </a:lnTo>
                <a:close/>
              </a:path>
            </a:pathLst>
          </a:custGeom>
          <a:solidFill>
            <a:srgbClr val="E20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2"/>
          <p:cNvSpPr/>
          <p:nvPr/>
        </p:nvSpPr>
        <p:spPr>
          <a:xfrm>
            <a:off x="685784" y="1188720"/>
            <a:ext cx="8005932" cy="845820"/>
          </a:xfrm>
          <a:prstGeom prst="rect">
            <a:avLst/>
          </a:prstGeom>
          <a:gradFill flip="none" rotWithShape="1">
            <a:gsLst>
              <a:gs pos="45000">
                <a:srgbClr val="F1583F"/>
              </a:gs>
              <a:gs pos="0">
                <a:schemeClr val="bg1">
                  <a:alpha val="0"/>
                </a:schemeClr>
              </a:gs>
              <a:gs pos="100000">
                <a:srgbClr val="EE381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從負責來追求永續</a:t>
            </a:r>
            <a:endParaRPr lang="en-US" sz="32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4" name="Rectangle 5"/>
          <p:cNvSpPr/>
          <p:nvPr/>
        </p:nvSpPr>
        <p:spPr>
          <a:xfrm>
            <a:off x="688903" y="2106782"/>
            <a:ext cx="7444952" cy="8444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6000">
                <a:srgbClr val="FBBF28"/>
              </a:gs>
              <a:gs pos="100000">
                <a:srgbClr val="FAB3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從善念來建立互信</a:t>
            </a:r>
            <a:endParaRPr lang="en-US" sz="32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5" name="Rectangle 6"/>
          <p:cNvSpPr/>
          <p:nvPr/>
        </p:nvSpPr>
        <p:spPr>
          <a:xfrm>
            <a:off x="684509" y="3031236"/>
            <a:ext cx="7003692" cy="860446"/>
          </a:xfrm>
          <a:prstGeom prst="rect">
            <a:avLst/>
          </a:prstGeom>
          <a:gradFill flip="none" rotWithShape="1">
            <a:gsLst>
              <a:gs pos="52000">
                <a:srgbClr val="9CDD46"/>
              </a:gs>
              <a:gs pos="0">
                <a:schemeClr val="bg1">
                  <a:alpha val="0"/>
                </a:schemeClr>
              </a:gs>
              <a:gs pos="100000">
                <a:srgbClr val="8AD72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從服務來延伸業務</a:t>
            </a:r>
            <a:endParaRPr lang="en-US" sz="3200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101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7" grpId="0" animBg="1"/>
      <p:bldP spid="68" grpId="0" animBg="1"/>
      <p:bldP spid="69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3" grpId="0" animBg="1"/>
      <p:bldP spid="84" grpId="0" animBg="1"/>
      <p:bldP spid="8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8" r="13845" b="24174"/>
          <a:stretch/>
        </p:blipFill>
        <p:spPr>
          <a:xfrm>
            <a:off x="0" y="1"/>
            <a:ext cx="8279297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87217" y="1"/>
            <a:ext cx="10104782" cy="964096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建案</a:t>
            </a:r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敦園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r="15217"/>
          <a:stretch/>
        </p:blipFill>
        <p:spPr>
          <a:xfrm>
            <a:off x="6763576" y="-2120"/>
            <a:ext cx="5441677" cy="448026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576" y="3230215"/>
            <a:ext cx="5441677" cy="362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5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>
            <a:lum bright="-10000" contrast="-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28" r="11719" b="8826"/>
          <a:stretch/>
        </p:blipFill>
        <p:spPr>
          <a:xfrm>
            <a:off x="6228815" y="3429001"/>
            <a:ext cx="5964842" cy="343894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r="22206" b="11305"/>
          <a:stretch/>
        </p:blipFill>
        <p:spPr>
          <a:xfrm>
            <a:off x="0" y="0"/>
            <a:ext cx="6230471" cy="6858000"/>
          </a:xfrm>
          <a:prstGeom prst="rect">
            <a:avLst/>
          </a:prstGeom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34278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案二</a:t>
            </a:r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麗園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2"/>
          <a:stretch/>
        </p:blipFill>
        <p:spPr>
          <a:xfrm>
            <a:off x="6230471" y="-9940"/>
            <a:ext cx="5961529" cy="343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6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1" r="14622"/>
          <a:stretch/>
        </p:blipFill>
        <p:spPr>
          <a:xfrm>
            <a:off x="0" y="0"/>
            <a:ext cx="6798365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6"/>
          <a:stretch/>
        </p:blipFill>
        <p:spPr>
          <a:xfrm>
            <a:off x="6795053" y="-1"/>
            <a:ext cx="5396948" cy="326997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53" y="3260035"/>
            <a:ext cx="5396948" cy="3597965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0" y="8276"/>
            <a:ext cx="10446026" cy="965759"/>
          </a:xfrm>
        </p:spPr>
        <p:txBody>
          <a:bodyPr/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案三</a:t>
            </a:r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悅園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050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7" t="2296" r="14253"/>
          <a:stretch/>
        </p:blipFill>
        <p:spPr>
          <a:xfrm>
            <a:off x="5902930" y="0"/>
            <a:ext cx="6289070" cy="378811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7" t="41512" r="26977" b="280"/>
          <a:stretch/>
        </p:blipFill>
        <p:spPr>
          <a:xfrm>
            <a:off x="5858105" y="3701324"/>
            <a:ext cx="6333512" cy="316564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3" r="32573"/>
          <a:stretch/>
        </p:blipFill>
        <p:spPr>
          <a:xfrm>
            <a:off x="0" y="0"/>
            <a:ext cx="590293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5"/>
            <a:ext cx="12191617" cy="762001"/>
          </a:xfrm>
        </p:spPr>
        <p:txBody>
          <a:bodyPr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建案四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土城新案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868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6" b="1"/>
          <a:stretch/>
        </p:blipFill>
        <p:spPr>
          <a:xfrm>
            <a:off x="860588" y="0"/>
            <a:ext cx="10206069" cy="6857999"/>
          </a:xfrm>
          <a:prstGeom prst="rect">
            <a:avLst/>
          </a:prstGeom>
        </p:spPr>
      </p:pic>
      <p:grpSp>
        <p:nvGrpSpPr>
          <p:cNvPr id="4680" name="群組 4679"/>
          <p:cNvGrpSpPr/>
          <p:nvPr/>
        </p:nvGrpSpPr>
        <p:grpSpPr>
          <a:xfrm>
            <a:off x="2689389" y="609597"/>
            <a:ext cx="6580096" cy="4419600"/>
            <a:chOff x="2850756" y="609597"/>
            <a:chExt cx="6580096" cy="4419600"/>
          </a:xfrm>
        </p:grpSpPr>
        <p:cxnSp>
          <p:nvCxnSpPr>
            <p:cNvPr id="4637" name="直線單箭頭接點 4636"/>
            <p:cNvCxnSpPr/>
            <p:nvPr/>
          </p:nvCxnSpPr>
          <p:spPr>
            <a:xfrm>
              <a:off x="4561296" y="5027553"/>
              <a:ext cx="951996" cy="164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79" name="群組 4678"/>
            <p:cNvGrpSpPr/>
            <p:nvPr/>
          </p:nvGrpSpPr>
          <p:grpSpPr>
            <a:xfrm>
              <a:off x="2850756" y="609597"/>
              <a:ext cx="6580096" cy="4419600"/>
              <a:chOff x="2850756" y="609597"/>
              <a:chExt cx="6580096" cy="4419600"/>
            </a:xfrm>
          </p:grpSpPr>
          <p:grpSp>
            <p:nvGrpSpPr>
              <p:cNvPr id="4678" name="群組 4677"/>
              <p:cNvGrpSpPr/>
              <p:nvPr/>
            </p:nvGrpSpPr>
            <p:grpSpPr>
              <a:xfrm>
                <a:off x="2850756" y="609597"/>
                <a:ext cx="6580096" cy="4419600"/>
                <a:chOff x="3810001" y="609597"/>
                <a:chExt cx="6580096" cy="4419600"/>
              </a:xfrm>
            </p:grpSpPr>
            <p:cxnSp>
              <p:nvCxnSpPr>
                <p:cNvPr id="4621" name="弧形接點 4620"/>
                <p:cNvCxnSpPr/>
                <p:nvPr/>
              </p:nvCxnSpPr>
              <p:spPr>
                <a:xfrm rot="16200000" flipH="1">
                  <a:off x="2431694" y="1987905"/>
                  <a:ext cx="3980333" cy="1223719"/>
                </a:xfrm>
                <a:prstGeom prst="curvedConnector3">
                  <a:avLst/>
                </a:prstGeom>
                <a:ln w="76200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25" name="弧形接點 4624"/>
                <p:cNvCxnSpPr/>
                <p:nvPr/>
              </p:nvCxnSpPr>
              <p:spPr>
                <a:xfrm rot="16200000" flipH="1">
                  <a:off x="7611036" y="2169459"/>
                  <a:ext cx="4338921" cy="1219201"/>
                </a:xfrm>
                <a:prstGeom prst="curvedConnector3">
                  <a:avLst/>
                </a:prstGeom>
                <a:ln w="76200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26" name="弧形接點 4625"/>
                <p:cNvCxnSpPr/>
                <p:nvPr/>
              </p:nvCxnSpPr>
              <p:spPr>
                <a:xfrm rot="16200000" flipH="1">
                  <a:off x="5670999" y="2200010"/>
                  <a:ext cx="4417958" cy="1237132"/>
                </a:xfrm>
                <a:prstGeom prst="curvedConnector3">
                  <a:avLst/>
                </a:prstGeom>
                <a:ln w="76200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27" name="弧形接點 4626"/>
                <p:cNvCxnSpPr/>
                <p:nvPr/>
              </p:nvCxnSpPr>
              <p:spPr>
                <a:xfrm rot="16200000" flipH="1">
                  <a:off x="4244808" y="2353253"/>
                  <a:ext cx="4419598" cy="932289"/>
                </a:xfrm>
                <a:prstGeom prst="curvedConnector3">
                  <a:avLst>
                    <a:gd name="adj1" fmla="val 50000"/>
                  </a:avLst>
                </a:prstGeom>
                <a:ln w="76200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35" name="弧形 4634"/>
                <p:cNvSpPr/>
                <p:nvPr/>
              </p:nvSpPr>
              <p:spPr>
                <a:xfrm>
                  <a:off x="5033720" y="3966874"/>
                  <a:ext cx="952519" cy="1062323"/>
                </a:xfrm>
                <a:prstGeom prst="arc">
                  <a:avLst>
                    <a:gd name="adj1" fmla="val 5157358"/>
                    <a:gd name="adj2" fmla="val 10880223"/>
                  </a:avLst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cxnSp>
              <p:nvCxnSpPr>
                <p:cNvPr id="4640" name="弧形接點 4639"/>
                <p:cNvCxnSpPr/>
                <p:nvPr/>
              </p:nvCxnSpPr>
              <p:spPr>
                <a:xfrm rot="5400000">
                  <a:off x="6722275" y="3663589"/>
                  <a:ext cx="2024379" cy="703552"/>
                </a:xfrm>
                <a:prstGeom prst="curvedConnector3">
                  <a:avLst>
                    <a:gd name="adj1" fmla="val 50000"/>
                  </a:avLst>
                </a:prstGeom>
                <a:ln w="762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59" name="弧形 4658"/>
                <p:cNvSpPr/>
                <p:nvPr/>
              </p:nvSpPr>
              <p:spPr>
                <a:xfrm>
                  <a:off x="9642315" y="1066801"/>
                  <a:ext cx="467061" cy="1846729"/>
                </a:xfrm>
                <a:prstGeom prst="arc">
                  <a:avLst>
                    <a:gd name="adj1" fmla="val 19593298"/>
                    <a:gd name="adj2" fmla="val 5066975"/>
                  </a:avLst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cxnSp>
            <p:nvCxnSpPr>
              <p:cNvPr id="4661" name="直線單箭頭接點 4660"/>
              <p:cNvCxnSpPr/>
              <p:nvPr/>
            </p:nvCxnSpPr>
            <p:spPr>
              <a:xfrm flipV="1">
                <a:off x="9150131" y="609597"/>
                <a:ext cx="0" cy="1380566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676" name="直線單箭頭接點 4675"/>
          <p:cNvCxnSpPr/>
          <p:nvPr/>
        </p:nvCxnSpPr>
        <p:spPr>
          <a:xfrm flipH="1">
            <a:off x="10009062" y="1912239"/>
            <a:ext cx="672627" cy="0"/>
          </a:xfrm>
          <a:prstGeom prst="straightConnector1">
            <a:avLst/>
          </a:prstGeom>
          <a:ln w="76200">
            <a:solidFill>
              <a:srgbClr val="5B9BD5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77" name="文字方塊 4676"/>
          <p:cNvSpPr txBox="1"/>
          <p:nvPr/>
        </p:nvSpPr>
        <p:spPr>
          <a:xfrm>
            <a:off x="10872762" y="172376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流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動線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01" name="標題 1"/>
          <p:cNvSpPr txBox="1">
            <a:spLocks/>
          </p:cNvSpPr>
          <p:nvPr/>
        </p:nvSpPr>
        <p:spPr>
          <a:xfrm>
            <a:off x="126448" y="5654996"/>
            <a:ext cx="5593032" cy="84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個案家配圖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-A1(75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坪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14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2" name="圖片 460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6" b="1"/>
          <a:stretch/>
        </p:blipFill>
        <p:spPr>
          <a:xfrm>
            <a:off x="775695" y="0"/>
            <a:ext cx="10206069" cy="6857999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5486192" y="969822"/>
            <a:ext cx="3899067" cy="3423561"/>
            <a:chOff x="6678500" y="969822"/>
            <a:chExt cx="3899067" cy="3423561"/>
          </a:xfrm>
        </p:grpSpPr>
        <p:sp>
          <p:nvSpPr>
            <p:cNvPr id="4606" name="Rectangle 11"/>
            <p:cNvSpPr>
              <a:spLocks noChangeArrowheads="1"/>
            </p:cNvSpPr>
            <p:nvPr/>
          </p:nvSpPr>
          <p:spPr bwMode="auto">
            <a:xfrm>
              <a:off x="8304923" y="969822"/>
              <a:ext cx="1315175" cy="2158860"/>
            </a:xfrm>
            <a:prstGeom prst="rect">
              <a:avLst/>
            </a:prstGeom>
            <a:solidFill>
              <a:srgbClr val="D60093">
                <a:alpha val="39999"/>
              </a:srgbClr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kumimoji="1" lang="zh-TW" altLang="en-US"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4607" name="Rectangle 12"/>
            <p:cNvSpPr>
              <a:spLocks noChangeArrowheads="1"/>
            </p:cNvSpPr>
            <p:nvPr/>
          </p:nvSpPr>
          <p:spPr bwMode="auto">
            <a:xfrm>
              <a:off x="9627271" y="1524279"/>
              <a:ext cx="950296" cy="2249862"/>
            </a:xfrm>
            <a:prstGeom prst="rect">
              <a:avLst/>
            </a:prstGeom>
            <a:solidFill>
              <a:srgbClr val="D60093">
                <a:alpha val="39999"/>
              </a:srgbClr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kumimoji="1" lang="zh-TW" altLang="en-US"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4608" name="Rectangle 13"/>
            <p:cNvSpPr>
              <a:spLocks noChangeArrowheads="1"/>
            </p:cNvSpPr>
            <p:nvPr/>
          </p:nvSpPr>
          <p:spPr bwMode="auto">
            <a:xfrm>
              <a:off x="8980148" y="3128682"/>
              <a:ext cx="639950" cy="645459"/>
            </a:xfrm>
            <a:prstGeom prst="rect">
              <a:avLst/>
            </a:prstGeom>
            <a:solidFill>
              <a:srgbClr val="D60093">
                <a:alpha val="39999"/>
              </a:srgbClr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kumimoji="1" lang="zh-TW" altLang="en-US"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4609" name="Rectangle 14"/>
            <p:cNvSpPr>
              <a:spLocks noChangeArrowheads="1"/>
            </p:cNvSpPr>
            <p:nvPr/>
          </p:nvSpPr>
          <p:spPr bwMode="auto">
            <a:xfrm>
              <a:off x="6988865" y="3128682"/>
              <a:ext cx="1994889" cy="1264701"/>
            </a:xfrm>
            <a:prstGeom prst="rect">
              <a:avLst/>
            </a:prstGeom>
            <a:solidFill>
              <a:srgbClr val="D60093">
                <a:alpha val="39999"/>
              </a:srgbClr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kumimoji="1" lang="zh-TW" altLang="en-US"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4610" name="Rectangle 15"/>
            <p:cNvSpPr>
              <a:spLocks noChangeArrowheads="1"/>
            </p:cNvSpPr>
            <p:nvPr/>
          </p:nvSpPr>
          <p:spPr bwMode="auto">
            <a:xfrm>
              <a:off x="6678500" y="1107887"/>
              <a:ext cx="1626423" cy="1572560"/>
            </a:xfrm>
            <a:prstGeom prst="rect">
              <a:avLst/>
            </a:prstGeom>
            <a:solidFill>
              <a:srgbClr val="D60093">
                <a:alpha val="39999"/>
              </a:srgbClr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kumimoji="1" lang="zh-TW" altLang="en-US"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4611" name="Rectangle 16"/>
            <p:cNvSpPr>
              <a:spLocks noChangeArrowheads="1"/>
            </p:cNvSpPr>
            <p:nvPr/>
          </p:nvSpPr>
          <p:spPr bwMode="auto">
            <a:xfrm>
              <a:off x="6956612" y="2661163"/>
              <a:ext cx="1341138" cy="467519"/>
            </a:xfrm>
            <a:prstGeom prst="rect">
              <a:avLst/>
            </a:prstGeom>
            <a:solidFill>
              <a:srgbClr val="D60093">
                <a:alpha val="39999"/>
              </a:srgbClr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kumimoji="1" lang="zh-TW" altLang="en-US"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2291131" y="1144400"/>
            <a:ext cx="3465999" cy="4274859"/>
            <a:chOff x="3483439" y="1144400"/>
            <a:chExt cx="3465999" cy="4274859"/>
          </a:xfrm>
        </p:grpSpPr>
        <p:sp>
          <p:nvSpPr>
            <p:cNvPr id="4603" name="Rectangle 8"/>
            <p:cNvSpPr>
              <a:spLocks noChangeArrowheads="1"/>
            </p:cNvSpPr>
            <p:nvPr/>
          </p:nvSpPr>
          <p:spPr bwMode="auto">
            <a:xfrm>
              <a:off x="3483439" y="1144400"/>
              <a:ext cx="3168650" cy="1387941"/>
            </a:xfrm>
            <a:prstGeom prst="rect">
              <a:avLst/>
            </a:prstGeom>
            <a:solidFill>
              <a:srgbClr val="FFFF00">
                <a:alpha val="39999"/>
              </a:srgb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4604" name="Rectangle 9"/>
            <p:cNvSpPr>
              <a:spLocks noChangeArrowheads="1"/>
            </p:cNvSpPr>
            <p:nvPr/>
          </p:nvSpPr>
          <p:spPr bwMode="auto">
            <a:xfrm>
              <a:off x="3492404" y="2532342"/>
              <a:ext cx="3148446" cy="1860364"/>
            </a:xfrm>
            <a:prstGeom prst="rect">
              <a:avLst/>
            </a:prstGeom>
            <a:solidFill>
              <a:srgbClr val="FFFF00">
                <a:alpha val="39999"/>
              </a:srgb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4605" name="Rectangle 10"/>
            <p:cNvSpPr>
              <a:spLocks noChangeArrowheads="1"/>
            </p:cNvSpPr>
            <p:nvPr/>
          </p:nvSpPr>
          <p:spPr bwMode="auto">
            <a:xfrm>
              <a:off x="3951098" y="4392707"/>
              <a:ext cx="2180761" cy="1026552"/>
            </a:xfrm>
            <a:prstGeom prst="rect">
              <a:avLst/>
            </a:prstGeom>
            <a:solidFill>
              <a:srgbClr val="FFFF00">
                <a:alpha val="39999"/>
              </a:srgb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4612" name="Rectangle 9"/>
            <p:cNvSpPr>
              <a:spLocks noChangeArrowheads="1"/>
            </p:cNvSpPr>
            <p:nvPr/>
          </p:nvSpPr>
          <p:spPr bwMode="auto">
            <a:xfrm>
              <a:off x="6640849" y="2680447"/>
              <a:ext cx="308589" cy="1712260"/>
            </a:xfrm>
            <a:prstGeom prst="rect">
              <a:avLst/>
            </a:prstGeom>
            <a:solidFill>
              <a:srgbClr val="FFFF00">
                <a:alpha val="39999"/>
              </a:srgb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</p:grpSp>
      <p:sp>
        <p:nvSpPr>
          <p:cNvPr id="4613" name="矩形 4612"/>
          <p:cNvSpPr/>
          <p:nvPr/>
        </p:nvSpPr>
        <p:spPr>
          <a:xfrm>
            <a:off x="9854414" y="1252817"/>
            <a:ext cx="722741" cy="271462"/>
          </a:xfrm>
          <a:prstGeom prst="rect">
            <a:avLst/>
          </a:prstGeom>
          <a:solidFill>
            <a:srgbClr val="D60093">
              <a:alpha val="6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4614" name="矩形 4613"/>
          <p:cNvSpPr/>
          <p:nvPr/>
        </p:nvSpPr>
        <p:spPr>
          <a:xfrm>
            <a:off x="9854414" y="683045"/>
            <a:ext cx="722742" cy="271462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          </a:t>
            </a:r>
            <a:endParaRPr lang="zh-TW" altLang="en-US" dirty="0"/>
          </a:p>
        </p:txBody>
      </p:sp>
      <p:sp>
        <p:nvSpPr>
          <p:cNvPr id="4615" name="文字方塊 4614"/>
          <p:cNvSpPr txBox="1"/>
          <p:nvPr/>
        </p:nvSpPr>
        <p:spPr>
          <a:xfrm>
            <a:off x="10693700" y="12120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私領域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16" name="文字方塊 4615"/>
          <p:cNvSpPr txBox="1"/>
          <p:nvPr/>
        </p:nvSpPr>
        <p:spPr>
          <a:xfrm>
            <a:off x="10672950" y="63411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領域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694" name="直線單箭頭接點 4693"/>
          <p:cNvCxnSpPr/>
          <p:nvPr/>
        </p:nvCxnSpPr>
        <p:spPr>
          <a:xfrm flipH="1">
            <a:off x="9847705" y="1912239"/>
            <a:ext cx="672627" cy="0"/>
          </a:xfrm>
          <a:prstGeom prst="straightConnector1">
            <a:avLst/>
          </a:prstGeom>
          <a:ln w="762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96" name="文字方塊 4695"/>
          <p:cNvSpPr txBox="1"/>
          <p:nvPr/>
        </p:nvSpPr>
        <p:spPr>
          <a:xfrm>
            <a:off x="10711405" y="171479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生活動線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標題 1"/>
          <p:cNvSpPr txBox="1">
            <a:spLocks/>
          </p:cNvSpPr>
          <p:nvPr/>
        </p:nvSpPr>
        <p:spPr>
          <a:xfrm>
            <a:off x="99553" y="5592241"/>
            <a:ext cx="5593032" cy="84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個案家配圖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-A2(75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坪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699" name="群組 4698"/>
          <p:cNvGrpSpPr/>
          <p:nvPr/>
        </p:nvGrpSpPr>
        <p:grpSpPr>
          <a:xfrm>
            <a:off x="689596" y="1838370"/>
            <a:ext cx="8281213" cy="3345188"/>
            <a:chOff x="277213" y="1838370"/>
            <a:chExt cx="8281213" cy="3345188"/>
          </a:xfrm>
        </p:grpSpPr>
        <p:sp>
          <p:nvSpPr>
            <p:cNvPr id="4631" name="弧形 4630"/>
            <p:cNvSpPr/>
            <p:nvPr/>
          </p:nvSpPr>
          <p:spPr>
            <a:xfrm>
              <a:off x="2715476" y="3511605"/>
              <a:ext cx="1516782" cy="923365"/>
            </a:xfrm>
            <a:prstGeom prst="arc">
              <a:avLst>
                <a:gd name="adj1" fmla="val 21492875"/>
                <a:gd name="adj2" fmla="val 1189638"/>
              </a:avLst>
            </a:prstGeom>
            <a:ln w="762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698" name="群組 4697"/>
            <p:cNvGrpSpPr/>
            <p:nvPr/>
          </p:nvGrpSpPr>
          <p:grpSpPr>
            <a:xfrm>
              <a:off x="277213" y="1838370"/>
              <a:ext cx="8281213" cy="3345188"/>
              <a:chOff x="1881904" y="1838370"/>
              <a:chExt cx="8281213" cy="3345188"/>
            </a:xfrm>
          </p:grpSpPr>
          <p:sp>
            <p:nvSpPr>
              <p:cNvPr id="4626" name="弧形 4625"/>
              <p:cNvSpPr/>
              <p:nvPr/>
            </p:nvSpPr>
            <p:spPr>
              <a:xfrm>
                <a:off x="5799351" y="2784941"/>
                <a:ext cx="1041833" cy="1039906"/>
              </a:xfrm>
              <a:prstGeom prst="arc">
                <a:avLst>
                  <a:gd name="adj1" fmla="val 10512037"/>
                  <a:gd name="adj2" fmla="val 13267069"/>
                </a:avLst>
              </a:prstGeom>
              <a:ln w="762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4637" name="直線接點 4636"/>
              <p:cNvCxnSpPr/>
              <p:nvPr/>
            </p:nvCxnSpPr>
            <p:spPr>
              <a:xfrm flipH="1">
                <a:off x="5271247" y="4235823"/>
                <a:ext cx="432279" cy="17930"/>
              </a:xfrm>
              <a:prstGeom prst="line">
                <a:avLst/>
              </a:prstGeom>
              <a:ln w="762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97" name="群組 4696"/>
              <p:cNvGrpSpPr/>
              <p:nvPr/>
            </p:nvGrpSpPr>
            <p:grpSpPr>
              <a:xfrm>
                <a:off x="1881904" y="1838370"/>
                <a:ext cx="8281213" cy="3345188"/>
                <a:chOff x="1863977" y="1838370"/>
                <a:chExt cx="8281213" cy="3345188"/>
              </a:xfrm>
            </p:grpSpPr>
            <p:sp>
              <p:nvSpPr>
                <p:cNvPr id="4" name="弧形 3"/>
                <p:cNvSpPr/>
                <p:nvPr/>
              </p:nvSpPr>
              <p:spPr>
                <a:xfrm>
                  <a:off x="1863977" y="3372688"/>
                  <a:ext cx="2590800" cy="1801905"/>
                </a:xfrm>
                <a:prstGeom prst="arc">
                  <a:avLst>
                    <a:gd name="adj1" fmla="val 865491"/>
                    <a:gd name="adj2" fmla="val 4484421"/>
                  </a:avLst>
                </a:prstGeom>
                <a:ln w="7620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cxnSp>
              <p:nvCxnSpPr>
                <p:cNvPr id="4555" name="直線單箭頭接點 4554"/>
                <p:cNvCxnSpPr/>
                <p:nvPr/>
              </p:nvCxnSpPr>
              <p:spPr>
                <a:xfrm flipH="1">
                  <a:off x="2996071" y="5164282"/>
                  <a:ext cx="390226" cy="19276"/>
                </a:xfrm>
                <a:prstGeom prst="straightConnector1">
                  <a:avLst/>
                </a:prstGeom>
                <a:ln w="76200">
                  <a:solidFill>
                    <a:srgbClr val="00B050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20" name="弧形 4619"/>
                <p:cNvSpPr/>
                <p:nvPr/>
              </p:nvSpPr>
              <p:spPr>
                <a:xfrm>
                  <a:off x="4048082" y="1838370"/>
                  <a:ext cx="1583188" cy="1056552"/>
                </a:xfrm>
                <a:prstGeom prst="arc">
                  <a:avLst>
                    <a:gd name="adj1" fmla="val 5343376"/>
                    <a:gd name="adj2" fmla="val 11387345"/>
                  </a:avLst>
                </a:prstGeom>
                <a:ln w="7620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cxnSp>
              <p:nvCxnSpPr>
                <p:cNvPr id="4624" name="直線單箭頭接點 4623"/>
                <p:cNvCxnSpPr/>
                <p:nvPr/>
              </p:nvCxnSpPr>
              <p:spPr>
                <a:xfrm flipV="1">
                  <a:off x="4106598" y="1894167"/>
                  <a:ext cx="175971" cy="277906"/>
                </a:xfrm>
                <a:prstGeom prst="straightConnector1">
                  <a:avLst/>
                </a:prstGeom>
                <a:ln w="76200">
                  <a:solidFill>
                    <a:srgbClr val="00B050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30" name="直線接點 4629"/>
                <p:cNvCxnSpPr/>
                <p:nvPr/>
              </p:nvCxnSpPr>
              <p:spPr>
                <a:xfrm>
                  <a:off x="5799131" y="3450532"/>
                  <a:ext cx="13385" cy="470779"/>
                </a:xfrm>
                <a:prstGeom prst="line">
                  <a:avLst/>
                </a:prstGeom>
                <a:ln w="7620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42" name="弧形 4641"/>
                <p:cNvSpPr/>
                <p:nvPr/>
              </p:nvSpPr>
              <p:spPr>
                <a:xfrm>
                  <a:off x="5064244" y="4066898"/>
                  <a:ext cx="1041833" cy="1039906"/>
                </a:xfrm>
                <a:prstGeom prst="arc">
                  <a:avLst>
                    <a:gd name="adj1" fmla="val 10512037"/>
                    <a:gd name="adj2" fmla="val 13267069"/>
                  </a:avLst>
                </a:prstGeom>
                <a:ln w="7620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cxnSp>
              <p:nvCxnSpPr>
                <p:cNvPr id="4643" name="直線單箭頭接點 4642"/>
                <p:cNvCxnSpPr/>
                <p:nvPr/>
              </p:nvCxnSpPr>
              <p:spPr>
                <a:xfrm>
                  <a:off x="5063090" y="4688785"/>
                  <a:ext cx="20226" cy="371472"/>
                </a:xfrm>
                <a:prstGeom prst="straightConnector1">
                  <a:avLst/>
                </a:prstGeom>
                <a:ln w="76200">
                  <a:solidFill>
                    <a:srgbClr val="00B050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45" name="弧形 4644"/>
                <p:cNvSpPr/>
                <p:nvPr/>
              </p:nvSpPr>
              <p:spPr>
                <a:xfrm>
                  <a:off x="6028741" y="2004645"/>
                  <a:ext cx="1087119" cy="935681"/>
                </a:xfrm>
                <a:prstGeom prst="arc">
                  <a:avLst>
                    <a:gd name="adj1" fmla="val 8126163"/>
                    <a:gd name="adj2" fmla="val 11894693"/>
                  </a:avLst>
                </a:prstGeom>
                <a:ln w="7620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cxnSp>
              <p:nvCxnSpPr>
                <p:cNvPr id="4646" name="直線單箭頭接點 4645"/>
                <p:cNvCxnSpPr/>
                <p:nvPr/>
              </p:nvCxnSpPr>
              <p:spPr>
                <a:xfrm flipV="1">
                  <a:off x="6069840" y="2010441"/>
                  <a:ext cx="175971" cy="277906"/>
                </a:xfrm>
                <a:prstGeom prst="straightConnector1">
                  <a:avLst/>
                </a:prstGeom>
                <a:ln w="76200">
                  <a:solidFill>
                    <a:srgbClr val="00B050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51" name="弧形 4650"/>
                <p:cNvSpPr/>
                <p:nvPr/>
              </p:nvSpPr>
              <p:spPr>
                <a:xfrm>
                  <a:off x="7642388" y="1995681"/>
                  <a:ext cx="1087119" cy="935681"/>
                </a:xfrm>
                <a:prstGeom prst="arc">
                  <a:avLst>
                    <a:gd name="adj1" fmla="val 8125553"/>
                    <a:gd name="adj2" fmla="val 11182439"/>
                  </a:avLst>
                </a:prstGeom>
                <a:ln w="7620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cxnSp>
              <p:nvCxnSpPr>
                <p:cNvPr id="4652" name="直線單箭頭接點 4651"/>
                <p:cNvCxnSpPr/>
                <p:nvPr/>
              </p:nvCxnSpPr>
              <p:spPr>
                <a:xfrm flipH="1" flipV="1">
                  <a:off x="7525019" y="2105553"/>
                  <a:ext cx="85296" cy="285858"/>
                </a:xfrm>
                <a:prstGeom prst="straightConnector1">
                  <a:avLst/>
                </a:prstGeom>
                <a:ln w="76200">
                  <a:solidFill>
                    <a:srgbClr val="00B050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56" name="弧形 4655"/>
                <p:cNvSpPr/>
                <p:nvPr/>
              </p:nvSpPr>
              <p:spPr>
                <a:xfrm>
                  <a:off x="7052317" y="2661320"/>
                  <a:ext cx="1087119" cy="935681"/>
                </a:xfrm>
                <a:prstGeom prst="arc">
                  <a:avLst>
                    <a:gd name="adj1" fmla="val 20716080"/>
                    <a:gd name="adj2" fmla="val 2994123"/>
                  </a:avLst>
                </a:prstGeom>
                <a:ln w="7620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cxnSp>
              <p:nvCxnSpPr>
                <p:cNvPr id="4657" name="直線單箭頭接點 4656"/>
                <p:cNvCxnSpPr/>
                <p:nvPr/>
              </p:nvCxnSpPr>
              <p:spPr>
                <a:xfrm flipH="1">
                  <a:off x="7619280" y="3539901"/>
                  <a:ext cx="258192" cy="230096"/>
                </a:xfrm>
                <a:prstGeom prst="straightConnector1">
                  <a:avLst/>
                </a:prstGeom>
                <a:ln w="76200">
                  <a:solidFill>
                    <a:srgbClr val="00B050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64" name="直線單箭頭接點 4663"/>
                <p:cNvCxnSpPr/>
                <p:nvPr/>
              </p:nvCxnSpPr>
              <p:spPr>
                <a:xfrm>
                  <a:off x="6795143" y="3003081"/>
                  <a:ext cx="0" cy="596251"/>
                </a:xfrm>
                <a:prstGeom prst="straightConnector1">
                  <a:avLst/>
                </a:prstGeom>
                <a:ln w="76200">
                  <a:solidFill>
                    <a:srgbClr val="00B050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67" name="直線單箭頭接點 4666"/>
                <p:cNvCxnSpPr/>
                <p:nvPr/>
              </p:nvCxnSpPr>
              <p:spPr>
                <a:xfrm flipV="1">
                  <a:off x="9066546" y="2193001"/>
                  <a:ext cx="51940" cy="308641"/>
                </a:xfrm>
                <a:prstGeom prst="straightConnector1">
                  <a:avLst/>
                </a:prstGeom>
                <a:ln w="76200">
                  <a:solidFill>
                    <a:srgbClr val="00B050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68" name="弧形 4667"/>
                <p:cNvSpPr/>
                <p:nvPr/>
              </p:nvSpPr>
              <p:spPr>
                <a:xfrm>
                  <a:off x="9058071" y="2768170"/>
                  <a:ext cx="1087119" cy="935681"/>
                </a:xfrm>
                <a:prstGeom prst="arc">
                  <a:avLst>
                    <a:gd name="adj1" fmla="val 19145750"/>
                    <a:gd name="adj2" fmla="val 21212964"/>
                  </a:avLst>
                </a:prstGeom>
                <a:ln w="7620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cxnSp>
              <p:nvCxnSpPr>
                <p:cNvPr id="4669" name="直線單箭頭接點 4668"/>
                <p:cNvCxnSpPr/>
                <p:nvPr/>
              </p:nvCxnSpPr>
              <p:spPr>
                <a:xfrm>
                  <a:off x="10143398" y="3177517"/>
                  <a:ext cx="0" cy="387238"/>
                </a:xfrm>
                <a:prstGeom prst="straightConnector1">
                  <a:avLst/>
                </a:prstGeom>
                <a:ln w="76200">
                  <a:solidFill>
                    <a:srgbClr val="00B050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73" name="直線單箭頭接點 4672"/>
                <p:cNvCxnSpPr/>
                <p:nvPr/>
              </p:nvCxnSpPr>
              <p:spPr>
                <a:xfrm>
                  <a:off x="8267426" y="3246688"/>
                  <a:ext cx="381007" cy="189017"/>
                </a:xfrm>
                <a:prstGeom prst="straightConnector1">
                  <a:avLst/>
                </a:prstGeom>
                <a:ln w="76200">
                  <a:solidFill>
                    <a:srgbClr val="00B050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77" name="直線接點 4676"/>
                <p:cNvCxnSpPr/>
                <p:nvPr/>
              </p:nvCxnSpPr>
              <p:spPr>
                <a:xfrm>
                  <a:off x="4957482" y="2894040"/>
                  <a:ext cx="5003476" cy="7239"/>
                </a:xfrm>
                <a:prstGeom prst="line">
                  <a:avLst/>
                </a:prstGeom>
                <a:ln w="7620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84" name="弧形 4683"/>
                <p:cNvSpPr/>
                <p:nvPr/>
              </p:nvSpPr>
              <p:spPr>
                <a:xfrm>
                  <a:off x="7946492" y="2049252"/>
                  <a:ext cx="1087119" cy="935681"/>
                </a:xfrm>
                <a:prstGeom prst="arc">
                  <a:avLst>
                    <a:gd name="adj1" fmla="val 365404"/>
                    <a:gd name="adj2" fmla="val 2147923"/>
                  </a:avLst>
                </a:prstGeom>
                <a:ln w="7620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689" name="弧形 4688"/>
                <p:cNvSpPr/>
                <p:nvPr/>
              </p:nvSpPr>
              <p:spPr>
                <a:xfrm>
                  <a:off x="4409818" y="2802869"/>
                  <a:ext cx="1041833" cy="1039906"/>
                </a:xfrm>
                <a:prstGeom prst="arc">
                  <a:avLst>
                    <a:gd name="adj1" fmla="val 10512037"/>
                    <a:gd name="adj2" fmla="val 13267069"/>
                  </a:avLst>
                </a:prstGeom>
                <a:ln w="7620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cxnSp>
              <p:nvCxnSpPr>
                <p:cNvPr id="4690" name="直線接點 4689"/>
                <p:cNvCxnSpPr/>
                <p:nvPr/>
              </p:nvCxnSpPr>
              <p:spPr>
                <a:xfrm flipH="1">
                  <a:off x="4399062" y="3450530"/>
                  <a:ext cx="1571" cy="1118391"/>
                </a:xfrm>
                <a:prstGeom prst="line">
                  <a:avLst/>
                </a:prstGeom>
                <a:ln w="7620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02825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bg1"/>
            </a:gs>
            <a:gs pos="60000">
              <a:srgbClr val="E0E7EC"/>
            </a:gs>
            <a:gs pos="100000">
              <a:srgbClr val="9CB3C3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05" y="968189"/>
            <a:ext cx="10938591" cy="596153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11788" y="279814"/>
            <a:ext cx="5154706" cy="1325563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個人的選擇？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31458" y="125506"/>
            <a:ext cx="3167664" cy="2617695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健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康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快樂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賺錢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04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97491" y="103855"/>
            <a:ext cx="9193402" cy="6406516"/>
            <a:chOff x="1907" y="969"/>
            <a:chExt cx="1943" cy="1354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907" y="969"/>
              <a:ext cx="1870" cy="1354"/>
              <a:chOff x="1907" y="969"/>
              <a:chExt cx="1870" cy="1354"/>
            </a:xfrm>
          </p:grpSpPr>
          <p:sp>
            <p:nvSpPr>
              <p:cNvPr id="4354" name="Line 5"/>
              <p:cNvSpPr>
                <a:spLocks noChangeShapeType="1"/>
              </p:cNvSpPr>
              <p:nvPr/>
            </p:nvSpPr>
            <p:spPr bwMode="auto">
              <a:xfrm>
                <a:off x="2048" y="984"/>
                <a:ext cx="55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55" name="Line 6"/>
              <p:cNvSpPr>
                <a:spLocks noChangeShapeType="1"/>
              </p:cNvSpPr>
              <p:nvPr/>
            </p:nvSpPr>
            <p:spPr bwMode="auto">
              <a:xfrm flipV="1">
                <a:off x="2621" y="969"/>
                <a:ext cx="0" cy="8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56" name="Line 7"/>
              <p:cNvSpPr>
                <a:spLocks noChangeShapeType="1"/>
              </p:cNvSpPr>
              <p:nvPr/>
            </p:nvSpPr>
            <p:spPr bwMode="auto">
              <a:xfrm flipV="1">
                <a:off x="2605" y="984"/>
                <a:ext cx="0" cy="6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57" name="Line 8"/>
              <p:cNvSpPr>
                <a:spLocks noChangeShapeType="1"/>
              </p:cNvSpPr>
              <p:nvPr/>
            </p:nvSpPr>
            <p:spPr bwMode="auto">
              <a:xfrm flipV="1">
                <a:off x="2048" y="98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58" name="Line 9"/>
              <p:cNvSpPr>
                <a:spLocks noChangeShapeType="1"/>
              </p:cNvSpPr>
              <p:nvPr/>
            </p:nvSpPr>
            <p:spPr bwMode="auto">
              <a:xfrm flipV="1">
                <a:off x="2032" y="969"/>
                <a:ext cx="0" cy="7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59" name="Line 10"/>
              <p:cNvSpPr>
                <a:spLocks noChangeShapeType="1"/>
              </p:cNvSpPr>
              <p:nvPr/>
            </p:nvSpPr>
            <p:spPr bwMode="auto">
              <a:xfrm flipV="1">
                <a:off x="2032" y="969"/>
                <a:ext cx="13" cy="1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60" name="Line 11"/>
              <p:cNvSpPr>
                <a:spLocks noChangeShapeType="1"/>
              </p:cNvSpPr>
              <p:nvPr/>
            </p:nvSpPr>
            <p:spPr bwMode="auto">
              <a:xfrm flipV="1">
                <a:off x="2032" y="969"/>
                <a:ext cx="27" cy="2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61" name="Line 12"/>
              <p:cNvSpPr>
                <a:spLocks noChangeShapeType="1"/>
              </p:cNvSpPr>
              <p:nvPr/>
            </p:nvSpPr>
            <p:spPr bwMode="auto">
              <a:xfrm flipV="1">
                <a:off x="2032" y="994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62" name="Line 13"/>
              <p:cNvSpPr>
                <a:spLocks noChangeShapeType="1"/>
              </p:cNvSpPr>
              <p:nvPr/>
            </p:nvSpPr>
            <p:spPr bwMode="auto">
              <a:xfrm flipV="1">
                <a:off x="2057" y="96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63" name="Line 14"/>
              <p:cNvSpPr>
                <a:spLocks noChangeShapeType="1"/>
              </p:cNvSpPr>
              <p:nvPr/>
            </p:nvSpPr>
            <p:spPr bwMode="auto">
              <a:xfrm flipV="1">
                <a:off x="2032" y="1008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64" name="Line 15"/>
              <p:cNvSpPr>
                <a:spLocks noChangeShapeType="1"/>
              </p:cNvSpPr>
              <p:nvPr/>
            </p:nvSpPr>
            <p:spPr bwMode="auto">
              <a:xfrm flipV="1">
                <a:off x="2071" y="96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65" name="Line 16"/>
              <p:cNvSpPr>
                <a:spLocks noChangeShapeType="1"/>
              </p:cNvSpPr>
              <p:nvPr/>
            </p:nvSpPr>
            <p:spPr bwMode="auto">
              <a:xfrm flipV="1">
                <a:off x="2032" y="1022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66" name="Line 17"/>
              <p:cNvSpPr>
                <a:spLocks noChangeShapeType="1"/>
              </p:cNvSpPr>
              <p:nvPr/>
            </p:nvSpPr>
            <p:spPr bwMode="auto">
              <a:xfrm flipV="1">
                <a:off x="2086" y="969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67" name="Line 18"/>
              <p:cNvSpPr>
                <a:spLocks noChangeShapeType="1"/>
              </p:cNvSpPr>
              <p:nvPr/>
            </p:nvSpPr>
            <p:spPr bwMode="auto">
              <a:xfrm flipV="1">
                <a:off x="2042" y="1036"/>
                <a:ext cx="6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68" name="Line 19"/>
              <p:cNvSpPr>
                <a:spLocks noChangeShapeType="1"/>
              </p:cNvSpPr>
              <p:nvPr/>
            </p:nvSpPr>
            <p:spPr bwMode="auto">
              <a:xfrm flipV="1">
                <a:off x="2100" y="969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69" name="Line 20"/>
              <p:cNvSpPr>
                <a:spLocks noChangeShapeType="1"/>
              </p:cNvSpPr>
              <p:nvPr/>
            </p:nvSpPr>
            <p:spPr bwMode="auto">
              <a:xfrm flipV="1">
                <a:off x="2114" y="969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70" name="Line 21"/>
              <p:cNvSpPr>
                <a:spLocks noChangeShapeType="1"/>
              </p:cNvSpPr>
              <p:nvPr/>
            </p:nvSpPr>
            <p:spPr bwMode="auto">
              <a:xfrm flipV="1">
                <a:off x="2128" y="969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71" name="Line 22"/>
              <p:cNvSpPr>
                <a:spLocks noChangeShapeType="1"/>
              </p:cNvSpPr>
              <p:nvPr/>
            </p:nvSpPr>
            <p:spPr bwMode="auto">
              <a:xfrm flipV="1">
                <a:off x="2142" y="969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72" name="Line 23"/>
              <p:cNvSpPr>
                <a:spLocks noChangeShapeType="1"/>
              </p:cNvSpPr>
              <p:nvPr/>
            </p:nvSpPr>
            <p:spPr bwMode="auto">
              <a:xfrm flipV="1">
                <a:off x="2156" y="969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73" name="Line 24"/>
              <p:cNvSpPr>
                <a:spLocks noChangeShapeType="1"/>
              </p:cNvSpPr>
              <p:nvPr/>
            </p:nvSpPr>
            <p:spPr bwMode="auto">
              <a:xfrm flipV="1">
                <a:off x="2170" y="969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74" name="Line 25"/>
              <p:cNvSpPr>
                <a:spLocks noChangeShapeType="1"/>
              </p:cNvSpPr>
              <p:nvPr/>
            </p:nvSpPr>
            <p:spPr bwMode="auto">
              <a:xfrm flipV="1">
                <a:off x="2184" y="969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75" name="Line 26"/>
              <p:cNvSpPr>
                <a:spLocks noChangeShapeType="1"/>
              </p:cNvSpPr>
              <p:nvPr/>
            </p:nvSpPr>
            <p:spPr bwMode="auto">
              <a:xfrm flipV="1">
                <a:off x="2198" y="969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76" name="Line 27"/>
              <p:cNvSpPr>
                <a:spLocks noChangeShapeType="1"/>
              </p:cNvSpPr>
              <p:nvPr/>
            </p:nvSpPr>
            <p:spPr bwMode="auto">
              <a:xfrm flipV="1">
                <a:off x="2212" y="969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77" name="Line 28"/>
              <p:cNvSpPr>
                <a:spLocks noChangeShapeType="1"/>
              </p:cNvSpPr>
              <p:nvPr/>
            </p:nvSpPr>
            <p:spPr bwMode="auto">
              <a:xfrm flipV="1">
                <a:off x="2226" y="969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78" name="Line 29"/>
              <p:cNvSpPr>
                <a:spLocks noChangeShapeType="1"/>
              </p:cNvSpPr>
              <p:nvPr/>
            </p:nvSpPr>
            <p:spPr bwMode="auto">
              <a:xfrm flipV="1">
                <a:off x="2240" y="96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79" name="Line 30"/>
              <p:cNvSpPr>
                <a:spLocks noChangeShapeType="1"/>
              </p:cNvSpPr>
              <p:nvPr/>
            </p:nvSpPr>
            <p:spPr bwMode="auto">
              <a:xfrm flipV="1">
                <a:off x="2254" y="969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80" name="Line 31"/>
              <p:cNvSpPr>
                <a:spLocks noChangeShapeType="1"/>
              </p:cNvSpPr>
              <p:nvPr/>
            </p:nvSpPr>
            <p:spPr bwMode="auto">
              <a:xfrm flipV="1">
                <a:off x="2268" y="96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81" name="Line 32"/>
              <p:cNvSpPr>
                <a:spLocks noChangeShapeType="1"/>
              </p:cNvSpPr>
              <p:nvPr/>
            </p:nvSpPr>
            <p:spPr bwMode="auto">
              <a:xfrm flipV="1">
                <a:off x="2282" y="96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82" name="Line 33"/>
              <p:cNvSpPr>
                <a:spLocks noChangeShapeType="1"/>
              </p:cNvSpPr>
              <p:nvPr/>
            </p:nvSpPr>
            <p:spPr bwMode="auto">
              <a:xfrm flipV="1">
                <a:off x="2296" y="96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83" name="Line 34"/>
              <p:cNvSpPr>
                <a:spLocks noChangeShapeType="1"/>
              </p:cNvSpPr>
              <p:nvPr/>
            </p:nvSpPr>
            <p:spPr bwMode="auto">
              <a:xfrm flipV="1">
                <a:off x="2310" y="96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84" name="Line 35"/>
              <p:cNvSpPr>
                <a:spLocks noChangeShapeType="1"/>
              </p:cNvSpPr>
              <p:nvPr/>
            </p:nvSpPr>
            <p:spPr bwMode="auto">
              <a:xfrm flipV="1">
                <a:off x="2324" y="96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85" name="Line 36"/>
              <p:cNvSpPr>
                <a:spLocks noChangeShapeType="1"/>
              </p:cNvSpPr>
              <p:nvPr/>
            </p:nvSpPr>
            <p:spPr bwMode="auto">
              <a:xfrm flipV="1">
                <a:off x="2338" y="96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86" name="Line 37"/>
              <p:cNvSpPr>
                <a:spLocks noChangeShapeType="1"/>
              </p:cNvSpPr>
              <p:nvPr/>
            </p:nvSpPr>
            <p:spPr bwMode="auto">
              <a:xfrm flipV="1">
                <a:off x="2352" y="96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87" name="Line 38"/>
              <p:cNvSpPr>
                <a:spLocks noChangeShapeType="1"/>
              </p:cNvSpPr>
              <p:nvPr/>
            </p:nvSpPr>
            <p:spPr bwMode="auto">
              <a:xfrm flipV="1">
                <a:off x="2366" y="96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88" name="Line 39"/>
              <p:cNvSpPr>
                <a:spLocks noChangeShapeType="1"/>
              </p:cNvSpPr>
              <p:nvPr/>
            </p:nvSpPr>
            <p:spPr bwMode="auto">
              <a:xfrm flipV="1">
                <a:off x="2380" y="96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89" name="Line 40"/>
              <p:cNvSpPr>
                <a:spLocks noChangeShapeType="1"/>
              </p:cNvSpPr>
              <p:nvPr/>
            </p:nvSpPr>
            <p:spPr bwMode="auto">
              <a:xfrm flipV="1">
                <a:off x="2394" y="96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90" name="Line 41"/>
              <p:cNvSpPr>
                <a:spLocks noChangeShapeType="1"/>
              </p:cNvSpPr>
              <p:nvPr/>
            </p:nvSpPr>
            <p:spPr bwMode="auto">
              <a:xfrm flipV="1">
                <a:off x="2408" y="96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91" name="Line 42"/>
              <p:cNvSpPr>
                <a:spLocks noChangeShapeType="1"/>
              </p:cNvSpPr>
              <p:nvPr/>
            </p:nvSpPr>
            <p:spPr bwMode="auto">
              <a:xfrm flipV="1">
                <a:off x="2422" y="96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92" name="Line 43"/>
              <p:cNvSpPr>
                <a:spLocks noChangeShapeType="1"/>
              </p:cNvSpPr>
              <p:nvPr/>
            </p:nvSpPr>
            <p:spPr bwMode="auto">
              <a:xfrm flipV="1">
                <a:off x="2436" y="96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93" name="Line 44"/>
              <p:cNvSpPr>
                <a:spLocks noChangeShapeType="1"/>
              </p:cNvSpPr>
              <p:nvPr/>
            </p:nvSpPr>
            <p:spPr bwMode="auto">
              <a:xfrm flipV="1">
                <a:off x="2450" y="96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94" name="Line 45"/>
              <p:cNvSpPr>
                <a:spLocks noChangeShapeType="1"/>
              </p:cNvSpPr>
              <p:nvPr/>
            </p:nvSpPr>
            <p:spPr bwMode="auto">
              <a:xfrm flipV="1">
                <a:off x="2464" y="96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95" name="Line 46"/>
              <p:cNvSpPr>
                <a:spLocks noChangeShapeType="1"/>
              </p:cNvSpPr>
              <p:nvPr/>
            </p:nvSpPr>
            <p:spPr bwMode="auto">
              <a:xfrm flipV="1">
                <a:off x="2478" y="96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96" name="Line 47"/>
              <p:cNvSpPr>
                <a:spLocks noChangeShapeType="1"/>
              </p:cNvSpPr>
              <p:nvPr/>
            </p:nvSpPr>
            <p:spPr bwMode="auto">
              <a:xfrm flipV="1">
                <a:off x="2493" y="969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97" name="Freeform 48"/>
              <p:cNvSpPr>
                <a:spLocks/>
              </p:cNvSpPr>
              <p:nvPr/>
            </p:nvSpPr>
            <p:spPr bwMode="auto">
              <a:xfrm>
                <a:off x="2506" y="969"/>
                <a:ext cx="16" cy="15"/>
              </a:xfrm>
              <a:custGeom>
                <a:avLst/>
                <a:gdLst>
                  <a:gd name="T0" fmla="*/ 0 w 93"/>
                  <a:gd name="T1" fmla="*/ 94 h 94"/>
                  <a:gd name="T2" fmla="*/ 28 w 93"/>
                  <a:gd name="T3" fmla="*/ 65 h 94"/>
                  <a:gd name="T4" fmla="*/ 93 w 93"/>
                  <a:gd name="T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3" h="94">
                    <a:moveTo>
                      <a:pt x="0" y="94"/>
                    </a:moveTo>
                    <a:lnTo>
                      <a:pt x="28" y="65"/>
                    </a:lnTo>
                    <a:lnTo>
                      <a:pt x="9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98" name="Line 49"/>
              <p:cNvSpPr>
                <a:spLocks noChangeShapeType="1"/>
              </p:cNvSpPr>
              <p:nvPr/>
            </p:nvSpPr>
            <p:spPr bwMode="auto">
              <a:xfrm flipV="1">
                <a:off x="2520" y="96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99" name="Line 50"/>
              <p:cNvSpPr>
                <a:spLocks noChangeShapeType="1"/>
              </p:cNvSpPr>
              <p:nvPr/>
            </p:nvSpPr>
            <p:spPr bwMode="auto">
              <a:xfrm flipV="1">
                <a:off x="2535" y="969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00" name="Line 51"/>
              <p:cNvSpPr>
                <a:spLocks noChangeShapeType="1"/>
              </p:cNvSpPr>
              <p:nvPr/>
            </p:nvSpPr>
            <p:spPr bwMode="auto">
              <a:xfrm flipV="1">
                <a:off x="2549" y="969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01" name="Line 52"/>
              <p:cNvSpPr>
                <a:spLocks noChangeShapeType="1"/>
              </p:cNvSpPr>
              <p:nvPr/>
            </p:nvSpPr>
            <p:spPr bwMode="auto">
              <a:xfrm flipV="1">
                <a:off x="2563" y="969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02" name="Line 53"/>
              <p:cNvSpPr>
                <a:spLocks noChangeShapeType="1"/>
              </p:cNvSpPr>
              <p:nvPr/>
            </p:nvSpPr>
            <p:spPr bwMode="auto">
              <a:xfrm flipV="1">
                <a:off x="2577" y="969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03" name="Line 54"/>
              <p:cNvSpPr>
                <a:spLocks noChangeShapeType="1"/>
              </p:cNvSpPr>
              <p:nvPr/>
            </p:nvSpPr>
            <p:spPr bwMode="auto">
              <a:xfrm flipV="1">
                <a:off x="2591" y="969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04" name="Line 55"/>
              <p:cNvSpPr>
                <a:spLocks noChangeShapeType="1"/>
              </p:cNvSpPr>
              <p:nvPr/>
            </p:nvSpPr>
            <p:spPr bwMode="auto">
              <a:xfrm flipV="1">
                <a:off x="2605" y="969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05" name="Line 56"/>
              <p:cNvSpPr>
                <a:spLocks noChangeShapeType="1"/>
              </p:cNvSpPr>
              <p:nvPr/>
            </p:nvSpPr>
            <p:spPr bwMode="auto">
              <a:xfrm flipV="1">
                <a:off x="2605" y="982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06" name="Line 57"/>
              <p:cNvSpPr>
                <a:spLocks noChangeShapeType="1"/>
              </p:cNvSpPr>
              <p:nvPr/>
            </p:nvSpPr>
            <p:spPr bwMode="auto">
              <a:xfrm flipV="1">
                <a:off x="2605" y="996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07" name="Line 58"/>
              <p:cNvSpPr>
                <a:spLocks noChangeShapeType="1"/>
              </p:cNvSpPr>
              <p:nvPr/>
            </p:nvSpPr>
            <p:spPr bwMode="auto">
              <a:xfrm flipV="1">
                <a:off x="2605" y="1011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08" name="Line 59"/>
              <p:cNvSpPr>
                <a:spLocks noChangeShapeType="1"/>
              </p:cNvSpPr>
              <p:nvPr/>
            </p:nvSpPr>
            <p:spPr bwMode="auto">
              <a:xfrm flipV="1">
                <a:off x="2605" y="1024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09" name="Line 60"/>
              <p:cNvSpPr>
                <a:spLocks noChangeShapeType="1"/>
              </p:cNvSpPr>
              <p:nvPr/>
            </p:nvSpPr>
            <p:spPr bwMode="auto">
              <a:xfrm flipV="1">
                <a:off x="2610" y="1039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10" name="Line 61"/>
              <p:cNvSpPr>
                <a:spLocks noChangeShapeType="1"/>
              </p:cNvSpPr>
              <p:nvPr/>
            </p:nvSpPr>
            <p:spPr bwMode="auto">
              <a:xfrm>
                <a:off x="2464" y="969"/>
                <a:ext cx="15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11" name="Line 62"/>
              <p:cNvSpPr>
                <a:spLocks noChangeShapeType="1"/>
              </p:cNvSpPr>
              <p:nvPr/>
            </p:nvSpPr>
            <p:spPr bwMode="auto">
              <a:xfrm flipV="1">
                <a:off x="2821" y="969"/>
                <a:ext cx="0" cy="6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12" name="Line 63"/>
              <p:cNvSpPr>
                <a:spLocks noChangeShapeType="1"/>
              </p:cNvSpPr>
              <p:nvPr/>
            </p:nvSpPr>
            <p:spPr bwMode="auto">
              <a:xfrm flipH="1">
                <a:off x="2621" y="969"/>
                <a:ext cx="20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13" name="Line 64"/>
              <p:cNvSpPr>
                <a:spLocks noChangeShapeType="1"/>
              </p:cNvSpPr>
              <p:nvPr/>
            </p:nvSpPr>
            <p:spPr bwMode="auto">
              <a:xfrm flipV="1">
                <a:off x="2805" y="984"/>
                <a:ext cx="0" cy="6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14" name="Line 65"/>
              <p:cNvSpPr>
                <a:spLocks noChangeShapeType="1"/>
              </p:cNvSpPr>
              <p:nvPr/>
            </p:nvSpPr>
            <p:spPr bwMode="auto">
              <a:xfrm flipH="1">
                <a:off x="2621" y="984"/>
                <a:ext cx="18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15" name="Line 66"/>
              <p:cNvSpPr>
                <a:spLocks noChangeShapeType="1"/>
              </p:cNvSpPr>
              <p:nvPr/>
            </p:nvSpPr>
            <p:spPr bwMode="auto">
              <a:xfrm>
                <a:off x="2048" y="984"/>
                <a:ext cx="55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16" name="Line 67"/>
              <p:cNvSpPr>
                <a:spLocks noChangeShapeType="1"/>
              </p:cNvSpPr>
              <p:nvPr/>
            </p:nvSpPr>
            <p:spPr bwMode="auto">
              <a:xfrm>
                <a:off x="2032" y="969"/>
                <a:ext cx="41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17" name="Line 68"/>
              <p:cNvSpPr>
                <a:spLocks noChangeShapeType="1"/>
              </p:cNvSpPr>
              <p:nvPr/>
            </p:nvSpPr>
            <p:spPr bwMode="auto">
              <a:xfrm>
                <a:off x="2449" y="969"/>
                <a:ext cx="17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18" name="Line 69"/>
              <p:cNvSpPr>
                <a:spLocks noChangeShapeType="1"/>
              </p:cNvSpPr>
              <p:nvPr/>
            </p:nvSpPr>
            <p:spPr bwMode="auto">
              <a:xfrm flipV="1">
                <a:off x="3321" y="1282"/>
                <a:ext cx="3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19" name="Line 70"/>
              <p:cNvSpPr>
                <a:spLocks noChangeShapeType="1"/>
              </p:cNvSpPr>
              <p:nvPr/>
            </p:nvSpPr>
            <p:spPr bwMode="auto">
              <a:xfrm>
                <a:off x="3302" y="129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20" name="Line 71"/>
              <p:cNvSpPr>
                <a:spLocks noChangeShapeType="1"/>
              </p:cNvSpPr>
              <p:nvPr/>
            </p:nvSpPr>
            <p:spPr bwMode="auto">
              <a:xfrm flipV="1">
                <a:off x="3303" y="129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21" name="Freeform 72"/>
              <p:cNvSpPr>
                <a:spLocks/>
              </p:cNvSpPr>
              <p:nvPr/>
            </p:nvSpPr>
            <p:spPr bwMode="auto">
              <a:xfrm>
                <a:off x="3301" y="1293"/>
                <a:ext cx="3" cy="3"/>
              </a:xfrm>
              <a:custGeom>
                <a:avLst/>
                <a:gdLst>
                  <a:gd name="T0" fmla="*/ 17 w 17"/>
                  <a:gd name="T1" fmla="*/ 8 h 16"/>
                  <a:gd name="T2" fmla="*/ 15 w 17"/>
                  <a:gd name="T3" fmla="*/ 2 h 16"/>
                  <a:gd name="T4" fmla="*/ 9 w 17"/>
                  <a:gd name="T5" fmla="*/ 0 h 16"/>
                  <a:gd name="T6" fmla="*/ 3 w 17"/>
                  <a:gd name="T7" fmla="*/ 2 h 16"/>
                  <a:gd name="T8" fmla="*/ 0 w 17"/>
                  <a:gd name="T9" fmla="*/ 8 h 16"/>
                  <a:gd name="T10" fmla="*/ 3 w 17"/>
                  <a:gd name="T11" fmla="*/ 14 h 16"/>
                  <a:gd name="T12" fmla="*/ 9 w 17"/>
                  <a:gd name="T13" fmla="*/ 16 h 16"/>
                  <a:gd name="T14" fmla="*/ 15 w 17"/>
                  <a:gd name="T15" fmla="*/ 14 h 16"/>
                  <a:gd name="T16" fmla="*/ 17 w 17"/>
                  <a:gd name="T17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6">
                    <a:moveTo>
                      <a:pt x="17" y="8"/>
                    </a:moveTo>
                    <a:lnTo>
                      <a:pt x="15" y="2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8"/>
                    </a:lnTo>
                    <a:lnTo>
                      <a:pt x="3" y="14"/>
                    </a:lnTo>
                    <a:lnTo>
                      <a:pt x="9" y="16"/>
                    </a:lnTo>
                    <a:lnTo>
                      <a:pt x="15" y="14"/>
                    </a:lnTo>
                    <a:lnTo>
                      <a:pt x="17" y="8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22" name="Line 73"/>
              <p:cNvSpPr>
                <a:spLocks noChangeShapeType="1"/>
              </p:cNvSpPr>
              <p:nvPr/>
            </p:nvSpPr>
            <p:spPr bwMode="auto">
              <a:xfrm flipV="1">
                <a:off x="3310" y="1293"/>
                <a:ext cx="1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23" name="Line 74"/>
              <p:cNvSpPr>
                <a:spLocks noChangeShapeType="1"/>
              </p:cNvSpPr>
              <p:nvPr/>
            </p:nvSpPr>
            <p:spPr bwMode="auto">
              <a:xfrm flipV="1">
                <a:off x="3304" y="1294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24" name="Line 75"/>
              <p:cNvSpPr>
                <a:spLocks noChangeShapeType="1"/>
              </p:cNvSpPr>
              <p:nvPr/>
            </p:nvSpPr>
            <p:spPr bwMode="auto">
              <a:xfrm flipH="1" flipV="1">
                <a:off x="3304" y="1295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25" name="Line 76"/>
              <p:cNvSpPr>
                <a:spLocks noChangeShapeType="1"/>
              </p:cNvSpPr>
              <p:nvPr/>
            </p:nvSpPr>
            <p:spPr bwMode="auto">
              <a:xfrm flipH="1" flipV="1">
                <a:off x="3310" y="1295"/>
                <a:ext cx="1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26" name="Line 77"/>
              <p:cNvSpPr>
                <a:spLocks noChangeShapeType="1"/>
              </p:cNvSpPr>
              <p:nvPr/>
            </p:nvSpPr>
            <p:spPr bwMode="auto">
              <a:xfrm>
                <a:off x="3311" y="1292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27" name="Line 78"/>
              <p:cNvSpPr>
                <a:spLocks noChangeShapeType="1"/>
              </p:cNvSpPr>
              <p:nvPr/>
            </p:nvSpPr>
            <p:spPr bwMode="auto">
              <a:xfrm>
                <a:off x="3316" y="1293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28" name="Freeform 79"/>
              <p:cNvSpPr>
                <a:spLocks/>
              </p:cNvSpPr>
              <p:nvPr/>
            </p:nvSpPr>
            <p:spPr bwMode="auto">
              <a:xfrm>
                <a:off x="3315" y="1294"/>
                <a:ext cx="1" cy="1"/>
              </a:xfrm>
              <a:custGeom>
                <a:avLst/>
                <a:gdLst>
                  <a:gd name="T0" fmla="*/ 9 w 9"/>
                  <a:gd name="T1" fmla="*/ 4 h 4"/>
                  <a:gd name="T2" fmla="*/ 7 w 9"/>
                  <a:gd name="T3" fmla="*/ 0 h 4"/>
                  <a:gd name="T4" fmla="*/ 2 w 9"/>
                  <a:gd name="T5" fmla="*/ 0 h 4"/>
                  <a:gd name="T6" fmla="*/ 0 w 9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4"/>
                    </a:moveTo>
                    <a:lnTo>
                      <a:pt x="7" y="0"/>
                    </a:lnTo>
                    <a:lnTo>
                      <a:pt x="2" y="0"/>
                    </a:lnTo>
                    <a:lnTo>
                      <a:pt x="0" y="4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29" name="Line 80"/>
              <p:cNvSpPr>
                <a:spLocks noChangeShapeType="1"/>
              </p:cNvSpPr>
              <p:nvPr/>
            </p:nvSpPr>
            <p:spPr bwMode="auto">
              <a:xfrm flipH="1" flipV="1">
                <a:off x="3315" y="1295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30" name="Line 81"/>
              <p:cNvSpPr>
                <a:spLocks noChangeShapeType="1"/>
              </p:cNvSpPr>
              <p:nvPr/>
            </p:nvSpPr>
            <p:spPr bwMode="auto">
              <a:xfrm flipV="1">
                <a:off x="3316" y="1295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31" name="Line 82"/>
              <p:cNvSpPr>
                <a:spLocks noChangeShapeType="1"/>
              </p:cNvSpPr>
              <p:nvPr/>
            </p:nvSpPr>
            <p:spPr bwMode="auto">
              <a:xfrm>
                <a:off x="3315" y="1298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32" name="Line 83"/>
              <p:cNvSpPr>
                <a:spLocks noChangeShapeType="1"/>
              </p:cNvSpPr>
              <p:nvPr/>
            </p:nvSpPr>
            <p:spPr bwMode="auto">
              <a:xfrm flipH="1">
                <a:off x="3314" y="1298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33" name="Line 84"/>
              <p:cNvSpPr>
                <a:spLocks noChangeShapeType="1"/>
              </p:cNvSpPr>
              <p:nvPr/>
            </p:nvSpPr>
            <p:spPr bwMode="auto">
              <a:xfrm>
                <a:off x="3314" y="1299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34" name="Line 85"/>
              <p:cNvSpPr>
                <a:spLocks noChangeShapeType="1"/>
              </p:cNvSpPr>
              <p:nvPr/>
            </p:nvSpPr>
            <p:spPr bwMode="auto">
              <a:xfrm>
                <a:off x="3314" y="1297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35" name="Line 86"/>
              <p:cNvSpPr>
                <a:spLocks noChangeShapeType="1"/>
              </p:cNvSpPr>
              <p:nvPr/>
            </p:nvSpPr>
            <p:spPr bwMode="auto">
              <a:xfrm flipH="1">
                <a:off x="3314" y="129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36" name="Line 87"/>
              <p:cNvSpPr>
                <a:spLocks noChangeShapeType="1"/>
              </p:cNvSpPr>
              <p:nvPr/>
            </p:nvSpPr>
            <p:spPr bwMode="auto">
              <a:xfrm flipV="1">
                <a:off x="3316" y="1297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37" name="Line 88"/>
              <p:cNvSpPr>
                <a:spLocks noChangeShapeType="1"/>
              </p:cNvSpPr>
              <p:nvPr/>
            </p:nvSpPr>
            <p:spPr bwMode="auto">
              <a:xfrm>
                <a:off x="3311" y="1293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38" name="Line 89"/>
              <p:cNvSpPr>
                <a:spLocks noChangeShapeType="1"/>
              </p:cNvSpPr>
              <p:nvPr/>
            </p:nvSpPr>
            <p:spPr bwMode="auto">
              <a:xfrm flipV="1">
                <a:off x="3311" y="12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39" name="Line 90"/>
              <p:cNvSpPr>
                <a:spLocks noChangeShapeType="1"/>
              </p:cNvSpPr>
              <p:nvPr/>
            </p:nvSpPr>
            <p:spPr bwMode="auto">
              <a:xfrm flipH="1">
                <a:off x="3311" y="1293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40" name="Line 91"/>
              <p:cNvSpPr>
                <a:spLocks noChangeShapeType="1"/>
              </p:cNvSpPr>
              <p:nvPr/>
            </p:nvSpPr>
            <p:spPr bwMode="auto">
              <a:xfrm>
                <a:off x="3317" y="12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41" name="Line 92"/>
              <p:cNvSpPr>
                <a:spLocks noChangeShapeType="1"/>
              </p:cNvSpPr>
              <p:nvPr/>
            </p:nvSpPr>
            <p:spPr bwMode="auto">
              <a:xfrm>
                <a:off x="3316" y="1293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42" name="Line 93"/>
              <p:cNvSpPr>
                <a:spLocks noChangeShapeType="1"/>
              </p:cNvSpPr>
              <p:nvPr/>
            </p:nvSpPr>
            <p:spPr bwMode="auto">
              <a:xfrm>
                <a:off x="3315" y="1289"/>
                <a:ext cx="1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43" name="Line 94"/>
              <p:cNvSpPr>
                <a:spLocks noChangeShapeType="1"/>
              </p:cNvSpPr>
              <p:nvPr/>
            </p:nvSpPr>
            <p:spPr bwMode="auto">
              <a:xfrm flipH="1">
                <a:off x="3315" y="1289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44" name="Line 95"/>
              <p:cNvSpPr>
                <a:spLocks noChangeShapeType="1"/>
              </p:cNvSpPr>
              <p:nvPr/>
            </p:nvSpPr>
            <p:spPr bwMode="auto">
              <a:xfrm flipV="1">
                <a:off x="3315" y="129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45" name="Line 96"/>
              <p:cNvSpPr>
                <a:spLocks noChangeShapeType="1"/>
              </p:cNvSpPr>
              <p:nvPr/>
            </p:nvSpPr>
            <p:spPr bwMode="auto">
              <a:xfrm flipH="1" flipV="1">
                <a:off x="3315" y="1300"/>
                <a:ext cx="3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46" name="Line 97"/>
              <p:cNvSpPr>
                <a:spLocks noChangeShapeType="1"/>
              </p:cNvSpPr>
              <p:nvPr/>
            </p:nvSpPr>
            <p:spPr bwMode="auto">
              <a:xfrm>
                <a:off x="3311" y="1285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47" name="Line 98"/>
              <p:cNvSpPr>
                <a:spLocks noChangeShapeType="1"/>
              </p:cNvSpPr>
              <p:nvPr/>
            </p:nvSpPr>
            <p:spPr bwMode="auto">
              <a:xfrm flipV="1">
                <a:off x="3306" y="1285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48" name="Line 99"/>
              <p:cNvSpPr>
                <a:spLocks noChangeShapeType="1"/>
              </p:cNvSpPr>
              <p:nvPr/>
            </p:nvSpPr>
            <p:spPr bwMode="auto">
              <a:xfrm flipV="1">
                <a:off x="3306" y="1284"/>
                <a:ext cx="4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49" name="Line 100"/>
              <p:cNvSpPr>
                <a:spLocks noChangeShapeType="1"/>
              </p:cNvSpPr>
              <p:nvPr/>
            </p:nvSpPr>
            <p:spPr bwMode="auto">
              <a:xfrm>
                <a:off x="3310" y="1284"/>
                <a:ext cx="1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50" name="Line 101"/>
              <p:cNvSpPr>
                <a:spLocks noChangeShapeType="1"/>
              </p:cNvSpPr>
              <p:nvPr/>
            </p:nvSpPr>
            <p:spPr bwMode="auto">
              <a:xfrm>
                <a:off x="3306" y="1289"/>
                <a:ext cx="4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51" name="Line 102"/>
              <p:cNvSpPr>
                <a:spLocks noChangeShapeType="1"/>
              </p:cNvSpPr>
              <p:nvPr/>
            </p:nvSpPr>
            <p:spPr bwMode="auto">
              <a:xfrm flipV="1">
                <a:off x="3310" y="1289"/>
                <a:ext cx="2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52" name="Line 103"/>
              <p:cNvSpPr>
                <a:spLocks noChangeShapeType="1"/>
              </p:cNvSpPr>
              <p:nvPr/>
            </p:nvSpPr>
            <p:spPr bwMode="auto">
              <a:xfrm flipV="1">
                <a:off x="3312" y="1289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53" name="Line 104"/>
              <p:cNvSpPr>
                <a:spLocks noChangeShapeType="1"/>
              </p:cNvSpPr>
              <p:nvPr/>
            </p:nvSpPr>
            <p:spPr bwMode="auto">
              <a:xfrm>
                <a:off x="3306" y="1289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54" name="Line 105"/>
              <p:cNvSpPr>
                <a:spLocks noChangeShapeType="1"/>
              </p:cNvSpPr>
              <p:nvPr/>
            </p:nvSpPr>
            <p:spPr bwMode="auto">
              <a:xfrm flipH="1" flipV="1">
                <a:off x="3306" y="1288"/>
                <a:ext cx="6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55" name="Line 106"/>
              <p:cNvSpPr>
                <a:spLocks noChangeShapeType="1"/>
              </p:cNvSpPr>
              <p:nvPr/>
            </p:nvSpPr>
            <p:spPr bwMode="auto">
              <a:xfrm>
                <a:off x="3306" y="1287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56" name="Line 107"/>
              <p:cNvSpPr>
                <a:spLocks noChangeShapeType="1"/>
              </p:cNvSpPr>
              <p:nvPr/>
            </p:nvSpPr>
            <p:spPr bwMode="auto">
              <a:xfrm flipH="1">
                <a:off x="3306" y="1287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57" name="Line 108"/>
              <p:cNvSpPr>
                <a:spLocks noChangeShapeType="1"/>
              </p:cNvSpPr>
              <p:nvPr/>
            </p:nvSpPr>
            <p:spPr bwMode="auto">
              <a:xfrm flipH="1">
                <a:off x="3306" y="1285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58" name="Line 109"/>
              <p:cNvSpPr>
                <a:spLocks noChangeShapeType="1"/>
              </p:cNvSpPr>
              <p:nvPr/>
            </p:nvSpPr>
            <p:spPr bwMode="auto">
              <a:xfrm flipH="1">
                <a:off x="3306" y="1284"/>
                <a:ext cx="5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59" name="Line 110"/>
              <p:cNvSpPr>
                <a:spLocks noChangeShapeType="1"/>
              </p:cNvSpPr>
              <p:nvPr/>
            </p:nvSpPr>
            <p:spPr bwMode="auto">
              <a:xfrm flipV="1">
                <a:off x="3312" y="1289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60" name="Line 111"/>
              <p:cNvSpPr>
                <a:spLocks noChangeShapeType="1"/>
              </p:cNvSpPr>
              <p:nvPr/>
            </p:nvSpPr>
            <p:spPr bwMode="auto">
              <a:xfrm>
                <a:off x="3303" y="1292"/>
                <a:ext cx="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61" name="Line 112"/>
              <p:cNvSpPr>
                <a:spLocks noChangeShapeType="1"/>
              </p:cNvSpPr>
              <p:nvPr/>
            </p:nvSpPr>
            <p:spPr bwMode="auto">
              <a:xfrm flipH="1">
                <a:off x="3302" y="129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62" name="Line 113"/>
              <p:cNvSpPr>
                <a:spLocks noChangeShapeType="1"/>
              </p:cNvSpPr>
              <p:nvPr/>
            </p:nvSpPr>
            <p:spPr bwMode="auto">
              <a:xfrm flipH="1" flipV="1">
                <a:off x="3302" y="1297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63" name="Line 114"/>
              <p:cNvSpPr>
                <a:spLocks noChangeShapeType="1"/>
              </p:cNvSpPr>
              <p:nvPr/>
            </p:nvSpPr>
            <p:spPr bwMode="auto">
              <a:xfrm flipH="1">
                <a:off x="3302" y="1292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64" name="Line 115"/>
              <p:cNvSpPr>
                <a:spLocks noChangeShapeType="1"/>
              </p:cNvSpPr>
              <p:nvPr/>
            </p:nvSpPr>
            <p:spPr bwMode="auto">
              <a:xfrm flipV="1">
                <a:off x="3303" y="129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65" name="Line 116"/>
              <p:cNvSpPr>
                <a:spLocks noChangeShapeType="1"/>
              </p:cNvSpPr>
              <p:nvPr/>
            </p:nvSpPr>
            <p:spPr bwMode="auto">
              <a:xfrm flipH="1">
                <a:off x="3303" y="1297"/>
                <a:ext cx="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66" name="Line 117"/>
              <p:cNvSpPr>
                <a:spLocks noChangeShapeType="1"/>
              </p:cNvSpPr>
              <p:nvPr/>
            </p:nvSpPr>
            <p:spPr bwMode="auto">
              <a:xfrm flipV="1">
                <a:off x="3312" y="1297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67" name="Line 118"/>
              <p:cNvSpPr>
                <a:spLocks noChangeShapeType="1"/>
              </p:cNvSpPr>
              <p:nvPr/>
            </p:nvSpPr>
            <p:spPr bwMode="auto">
              <a:xfrm flipH="1">
                <a:off x="3306" y="1300"/>
                <a:ext cx="5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68" name="Line 119"/>
              <p:cNvSpPr>
                <a:spLocks noChangeShapeType="1"/>
              </p:cNvSpPr>
              <p:nvPr/>
            </p:nvSpPr>
            <p:spPr bwMode="auto">
              <a:xfrm flipH="1">
                <a:off x="3306" y="1301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69" name="Line 120"/>
              <p:cNvSpPr>
                <a:spLocks noChangeShapeType="1"/>
              </p:cNvSpPr>
              <p:nvPr/>
            </p:nvSpPr>
            <p:spPr bwMode="auto">
              <a:xfrm flipH="1">
                <a:off x="3306" y="1303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70" name="Line 121"/>
              <p:cNvSpPr>
                <a:spLocks noChangeShapeType="1"/>
              </p:cNvSpPr>
              <p:nvPr/>
            </p:nvSpPr>
            <p:spPr bwMode="auto">
              <a:xfrm>
                <a:off x="3306" y="1303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71" name="Line 122"/>
              <p:cNvSpPr>
                <a:spLocks noChangeShapeType="1"/>
              </p:cNvSpPr>
              <p:nvPr/>
            </p:nvSpPr>
            <p:spPr bwMode="auto">
              <a:xfrm flipH="1" flipV="1">
                <a:off x="3306" y="1304"/>
                <a:ext cx="6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72" name="Line 123"/>
              <p:cNvSpPr>
                <a:spLocks noChangeShapeType="1"/>
              </p:cNvSpPr>
              <p:nvPr/>
            </p:nvSpPr>
            <p:spPr bwMode="auto">
              <a:xfrm>
                <a:off x="3306" y="1305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73" name="Line 124"/>
              <p:cNvSpPr>
                <a:spLocks noChangeShapeType="1"/>
              </p:cNvSpPr>
              <p:nvPr/>
            </p:nvSpPr>
            <p:spPr bwMode="auto">
              <a:xfrm flipV="1">
                <a:off x="3312" y="130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74" name="Line 125"/>
              <p:cNvSpPr>
                <a:spLocks noChangeShapeType="1"/>
              </p:cNvSpPr>
              <p:nvPr/>
            </p:nvSpPr>
            <p:spPr bwMode="auto">
              <a:xfrm flipV="1">
                <a:off x="3310" y="1305"/>
                <a:ext cx="2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75" name="Line 126"/>
              <p:cNvSpPr>
                <a:spLocks noChangeShapeType="1"/>
              </p:cNvSpPr>
              <p:nvPr/>
            </p:nvSpPr>
            <p:spPr bwMode="auto">
              <a:xfrm>
                <a:off x="3306" y="130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76" name="Line 127"/>
              <p:cNvSpPr>
                <a:spLocks noChangeShapeType="1"/>
              </p:cNvSpPr>
              <p:nvPr/>
            </p:nvSpPr>
            <p:spPr bwMode="auto">
              <a:xfrm>
                <a:off x="3310" y="1300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77" name="Line 128"/>
              <p:cNvSpPr>
                <a:spLocks noChangeShapeType="1"/>
              </p:cNvSpPr>
              <p:nvPr/>
            </p:nvSpPr>
            <p:spPr bwMode="auto">
              <a:xfrm flipV="1">
                <a:off x="3306" y="1300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78" name="Line 129"/>
              <p:cNvSpPr>
                <a:spLocks noChangeShapeType="1"/>
              </p:cNvSpPr>
              <p:nvPr/>
            </p:nvSpPr>
            <p:spPr bwMode="auto">
              <a:xfrm flipV="1">
                <a:off x="3306" y="1300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79" name="Line 130"/>
              <p:cNvSpPr>
                <a:spLocks noChangeShapeType="1"/>
              </p:cNvSpPr>
              <p:nvPr/>
            </p:nvSpPr>
            <p:spPr bwMode="auto">
              <a:xfrm>
                <a:off x="3311" y="1300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80" name="Line 131"/>
              <p:cNvSpPr>
                <a:spLocks noChangeShapeType="1"/>
              </p:cNvSpPr>
              <p:nvPr/>
            </p:nvSpPr>
            <p:spPr bwMode="auto">
              <a:xfrm flipH="1">
                <a:off x="3311" y="1284"/>
                <a:ext cx="3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81" name="Line 132"/>
              <p:cNvSpPr>
                <a:spLocks noChangeShapeType="1"/>
              </p:cNvSpPr>
              <p:nvPr/>
            </p:nvSpPr>
            <p:spPr bwMode="auto">
              <a:xfrm flipH="1" flipV="1">
                <a:off x="3314" y="1284"/>
                <a:ext cx="3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82" name="Line 133"/>
              <p:cNvSpPr>
                <a:spLocks noChangeShapeType="1"/>
              </p:cNvSpPr>
              <p:nvPr/>
            </p:nvSpPr>
            <p:spPr bwMode="auto">
              <a:xfrm flipH="1" flipV="1">
                <a:off x="3311" y="1305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83" name="Line 134"/>
              <p:cNvSpPr>
                <a:spLocks noChangeShapeType="1"/>
              </p:cNvSpPr>
              <p:nvPr/>
            </p:nvSpPr>
            <p:spPr bwMode="auto">
              <a:xfrm flipH="1">
                <a:off x="3314" y="1305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84" name="Line 135"/>
              <p:cNvSpPr>
                <a:spLocks noChangeShapeType="1"/>
              </p:cNvSpPr>
              <p:nvPr/>
            </p:nvSpPr>
            <p:spPr bwMode="auto">
              <a:xfrm flipV="1">
                <a:off x="3318" y="1284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85" name="Line 136"/>
              <p:cNvSpPr>
                <a:spLocks noChangeShapeType="1"/>
              </p:cNvSpPr>
              <p:nvPr/>
            </p:nvSpPr>
            <p:spPr bwMode="auto">
              <a:xfrm>
                <a:off x="3317" y="1289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86" name="Line 137"/>
              <p:cNvSpPr>
                <a:spLocks noChangeShapeType="1"/>
              </p:cNvSpPr>
              <p:nvPr/>
            </p:nvSpPr>
            <p:spPr bwMode="auto">
              <a:xfrm>
                <a:off x="3317" y="1284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87" name="Line 138"/>
              <p:cNvSpPr>
                <a:spLocks noChangeShapeType="1"/>
              </p:cNvSpPr>
              <p:nvPr/>
            </p:nvSpPr>
            <p:spPr bwMode="auto">
              <a:xfrm flipH="1">
                <a:off x="3317" y="1284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88" name="Line 139"/>
              <p:cNvSpPr>
                <a:spLocks noChangeShapeType="1"/>
              </p:cNvSpPr>
              <p:nvPr/>
            </p:nvSpPr>
            <p:spPr bwMode="auto">
              <a:xfrm flipV="1">
                <a:off x="3318" y="1284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89" name="Line 140"/>
              <p:cNvSpPr>
                <a:spLocks noChangeShapeType="1"/>
              </p:cNvSpPr>
              <p:nvPr/>
            </p:nvSpPr>
            <p:spPr bwMode="auto">
              <a:xfrm flipV="1">
                <a:off x="3318" y="1300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90" name="Line 141"/>
              <p:cNvSpPr>
                <a:spLocks noChangeShapeType="1"/>
              </p:cNvSpPr>
              <p:nvPr/>
            </p:nvSpPr>
            <p:spPr bwMode="auto">
              <a:xfrm>
                <a:off x="3317" y="1305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91" name="Line 142"/>
              <p:cNvSpPr>
                <a:spLocks noChangeShapeType="1"/>
              </p:cNvSpPr>
              <p:nvPr/>
            </p:nvSpPr>
            <p:spPr bwMode="auto">
              <a:xfrm>
                <a:off x="3317" y="1300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92" name="Line 143"/>
              <p:cNvSpPr>
                <a:spLocks noChangeShapeType="1"/>
              </p:cNvSpPr>
              <p:nvPr/>
            </p:nvSpPr>
            <p:spPr bwMode="auto">
              <a:xfrm flipH="1">
                <a:off x="3317" y="1300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93" name="Line 144"/>
              <p:cNvSpPr>
                <a:spLocks noChangeShapeType="1"/>
              </p:cNvSpPr>
              <p:nvPr/>
            </p:nvSpPr>
            <p:spPr bwMode="auto">
              <a:xfrm flipV="1">
                <a:off x="3318" y="1300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94" name="Line 145"/>
              <p:cNvSpPr>
                <a:spLocks noChangeShapeType="1"/>
              </p:cNvSpPr>
              <p:nvPr/>
            </p:nvSpPr>
            <p:spPr bwMode="auto">
              <a:xfrm>
                <a:off x="3318" y="1285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95" name="Line 146"/>
              <p:cNvSpPr>
                <a:spLocks noChangeShapeType="1"/>
              </p:cNvSpPr>
              <p:nvPr/>
            </p:nvSpPr>
            <p:spPr bwMode="auto">
              <a:xfrm flipH="1">
                <a:off x="3318" y="1289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96" name="Line 147"/>
              <p:cNvSpPr>
                <a:spLocks noChangeShapeType="1"/>
              </p:cNvSpPr>
              <p:nvPr/>
            </p:nvSpPr>
            <p:spPr bwMode="auto">
              <a:xfrm>
                <a:off x="3318" y="1300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97" name="Line 148"/>
              <p:cNvSpPr>
                <a:spLocks noChangeShapeType="1"/>
              </p:cNvSpPr>
              <p:nvPr/>
            </p:nvSpPr>
            <p:spPr bwMode="auto">
              <a:xfrm flipH="1">
                <a:off x="3318" y="1305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98" name="Line 149"/>
              <p:cNvSpPr>
                <a:spLocks noChangeShapeType="1"/>
              </p:cNvSpPr>
              <p:nvPr/>
            </p:nvSpPr>
            <p:spPr bwMode="auto">
              <a:xfrm>
                <a:off x="3321" y="1283"/>
                <a:ext cx="0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99" name="Line 150"/>
              <p:cNvSpPr>
                <a:spLocks noChangeShapeType="1"/>
              </p:cNvSpPr>
              <p:nvPr/>
            </p:nvSpPr>
            <p:spPr bwMode="auto">
              <a:xfrm flipV="1">
                <a:off x="3321" y="1300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00" name="Line 151"/>
              <p:cNvSpPr>
                <a:spLocks noChangeShapeType="1"/>
              </p:cNvSpPr>
              <p:nvPr/>
            </p:nvSpPr>
            <p:spPr bwMode="auto">
              <a:xfrm flipH="1" flipV="1">
                <a:off x="3321" y="1305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01" name="Line 152"/>
              <p:cNvSpPr>
                <a:spLocks noChangeShapeType="1"/>
              </p:cNvSpPr>
              <p:nvPr/>
            </p:nvSpPr>
            <p:spPr bwMode="auto">
              <a:xfrm flipV="1">
                <a:off x="3323" y="1300"/>
                <a:ext cx="0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02" name="Line 153"/>
              <p:cNvSpPr>
                <a:spLocks noChangeShapeType="1"/>
              </p:cNvSpPr>
              <p:nvPr/>
            </p:nvSpPr>
            <p:spPr bwMode="auto">
              <a:xfrm flipV="1">
                <a:off x="3323" y="1284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03" name="Line 154"/>
              <p:cNvSpPr>
                <a:spLocks noChangeShapeType="1"/>
              </p:cNvSpPr>
              <p:nvPr/>
            </p:nvSpPr>
            <p:spPr bwMode="auto">
              <a:xfrm flipV="1">
                <a:off x="3321" y="129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04" name="Line 155"/>
              <p:cNvSpPr>
                <a:spLocks noChangeShapeType="1"/>
              </p:cNvSpPr>
              <p:nvPr/>
            </p:nvSpPr>
            <p:spPr bwMode="auto">
              <a:xfrm>
                <a:off x="3321" y="1289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05" name="Line 156"/>
              <p:cNvSpPr>
                <a:spLocks noChangeShapeType="1"/>
              </p:cNvSpPr>
              <p:nvPr/>
            </p:nvSpPr>
            <p:spPr bwMode="auto">
              <a:xfrm flipH="1">
                <a:off x="2386" y="1250"/>
                <a:ext cx="27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06" name="Line 157"/>
              <p:cNvSpPr>
                <a:spLocks noChangeShapeType="1"/>
              </p:cNvSpPr>
              <p:nvPr/>
            </p:nvSpPr>
            <p:spPr bwMode="auto">
              <a:xfrm flipV="1">
                <a:off x="3324" y="1251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07" name="Line 158"/>
              <p:cNvSpPr>
                <a:spLocks noChangeShapeType="1"/>
              </p:cNvSpPr>
              <p:nvPr/>
            </p:nvSpPr>
            <p:spPr bwMode="auto">
              <a:xfrm flipV="1">
                <a:off x="3324" y="1265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08" name="Line 159"/>
              <p:cNvSpPr>
                <a:spLocks noChangeShapeType="1"/>
              </p:cNvSpPr>
              <p:nvPr/>
            </p:nvSpPr>
            <p:spPr bwMode="auto">
              <a:xfrm flipV="1">
                <a:off x="3324" y="1279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09" name="Line 160"/>
              <p:cNvSpPr>
                <a:spLocks noChangeShapeType="1"/>
              </p:cNvSpPr>
              <p:nvPr/>
            </p:nvSpPr>
            <p:spPr bwMode="auto">
              <a:xfrm flipV="1">
                <a:off x="3324" y="1293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10" name="Line 161"/>
              <p:cNvSpPr>
                <a:spLocks noChangeShapeType="1"/>
              </p:cNvSpPr>
              <p:nvPr/>
            </p:nvSpPr>
            <p:spPr bwMode="auto">
              <a:xfrm flipV="1">
                <a:off x="3324" y="1308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11" name="Line 162"/>
              <p:cNvSpPr>
                <a:spLocks noChangeShapeType="1"/>
              </p:cNvSpPr>
              <p:nvPr/>
            </p:nvSpPr>
            <p:spPr bwMode="auto">
              <a:xfrm flipV="1">
                <a:off x="3324" y="1321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12" name="Line 163"/>
              <p:cNvSpPr>
                <a:spLocks noChangeShapeType="1"/>
              </p:cNvSpPr>
              <p:nvPr/>
            </p:nvSpPr>
            <p:spPr bwMode="auto">
              <a:xfrm flipV="1">
                <a:off x="3326" y="1333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13" name="Line 164"/>
              <p:cNvSpPr>
                <a:spLocks noChangeShapeType="1"/>
              </p:cNvSpPr>
              <p:nvPr/>
            </p:nvSpPr>
            <p:spPr bwMode="auto">
              <a:xfrm flipV="1">
                <a:off x="3340" y="1333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14" name="Line 165"/>
              <p:cNvSpPr>
                <a:spLocks noChangeShapeType="1"/>
              </p:cNvSpPr>
              <p:nvPr/>
            </p:nvSpPr>
            <p:spPr bwMode="auto">
              <a:xfrm flipV="1">
                <a:off x="3354" y="1333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15" name="Line 166"/>
              <p:cNvSpPr>
                <a:spLocks noChangeShapeType="1"/>
              </p:cNvSpPr>
              <p:nvPr/>
            </p:nvSpPr>
            <p:spPr bwMode="auto">
              <a:xfrm>
                <a:off x="3324" y="1344"/>
                <a:ext cx="4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16" name="Line 167"/>
              <p:cNvSpPr>
                <a:spLocks noChangeShapeType="1"/>
              </p:cNvSpPr>
              <p:nvPr/>
            </p:nvSpPr>
            <p:spPr bwMode="auto">
              <a:xfrm>
                <a:off x="3334" y="1333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17" name="Line 168"/>
              <p:cNvSpPr>
                <a:spLocks noChangeShapeType="1"/>
              </p:cNvSpPr>
              <p:nvPr/>
            </p:nvSpPr>
            <p:spPr bwMode="auto">
              <a:xfrm>
                <a:off x="3324" y="1250"/>
                <a:ext cx="0" cy="9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18" name="Line 169"/>
              <p:cNvSpPr>
                <a:spLocks noChangeShapeType="1"/>
              </p:cNvSpPr>
              <p:nvPr/>
            </p:nvSpPr>
            <p:spPr bwMode="auto">
              <a:xfrm>
                <a:off x="3334" y="1250"/>
                <a:ext cx="0" cy="8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19" name="Line 170"/>
              <p:cNvSpPr>
                <a:spLocks noChangeShapeType="1"/>
              </p:cNvSpPr>
              <p:nvPr/>
            </p:nvSpPr>
            <p:spPr bwMode="auto">
              <a:xfrm>
                <a:off x="2706" y="1250"/>
                <a:ext cx="0" cy="8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20" name="Line 171"/>
              <p:cNvSpPr>
                <a:spLocks noChangeShapeType="1"/>
              </p:cNvSpPr>
              <p:nvPr/>
            </p:nvSpPr>
            <p:spPr bwMode="auto">
              <a:xfrm flipV="1">
                <a:off x="2706" y="1265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21" name="Line 172"/>
              <p:cNvSpPr>
                <a:spLocks noChangeShapeType="1"/>
              </p:cNvSpPr>
              <p:nvPr/>
            </p:nvSpPr>
            <p:spPr bwMode="auto">
              <a:xfrm flipV="1">
                <a:off x="2675" y="1333"/>
                <a:ext cx="1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22" name="Line 173"/>
              <p:cNvSpPr>
                <a:spLocks noChangeShapeType="1"/>
              </p:cNvSpPr>
              <p:nvPr/>
            </p:nvSpPr>
            <p:spPr bwMode="auto">
              <a:xfrm flipV="1">
                <a:off x="2706" y="1293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23" name="Line 174"/>
              <p:cNvSpPr>
                <a:spLocks noChangeShapeType="1"/>
              </p:cNvSpPr>
              <p:nvPr/>
            </p:nvSpPr>
            <p:spPr bwMode="auto">
              <a:xfrm flipV="1">
                <a:off x="2694" y="1333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24" name="Line 175"/>
              <p:cNvSpPr>
                <a:spLocks noChangeShapeType="1"/>
              </p:cNvSpPr>
              <p:nvPr/>
            </p:nvSpPr>
            <p:spPr bwMode="auto">
              <a:xfrm flipV="1">
                <a:off x="2706" y="132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25" name="Line 176"/>
              <p:cNvSpPr>
                <a:spLocks noChangeShapeType="1"/>
              </p:cNvSpPr>
              <p:nvPr/>
            </p:nvSpPr>
            <p:spPr bwMode="auto">
              <a:xfrm flipV="1">
                <a:off x="2706" y="1250"/>
                <a:ext cx="2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26" name="Line 177"/>
              <p:cNvSpPr>
                <a:spLocks noChangeShapeType="1"/>
              </p:cNvSpPr>
              <p:nvPr/>
            </p:nvSpPr>
            <p:spPr bwMode="auto">
              <a:xfrm flipV="1">
                <a:off x="2706" y="1269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27" name="Line 178"/>
              <p:cNvSpPr>
                <a:spLocks noChangeShapeType="1"/>
              </p:cNvSpPr>
              <p:nvPr/>
            </p:nvSpPr>
            <p:spPr bwMode="auto">
              <a:xfrm flipV="1">
                <a:off x="2675" y="1333"/>
                <a:ext cx="6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28" name="Line 179"/>
              <p:cNvSpPr>
                <a:spLocks noChangeShapeType="1"/>
              </p:cNvSpPr>
              <p:nvPr/>
            </p:nvSpPr>
            <p:spPr bwMode="auto">
              <a:xfrm flipV="1">
                <a:off x="2706" y="1297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29" name="Line 180"/>
              <p:cNvSpPr>
                <a:spLocks noChangeShapeType="1"/>
              </p:cNvSpPr>
              <p:nvPr/>
            </p:nvSpPr>
            <p:spPr bwMode="auto">
              <a:xfrm flipV="1">
                <a:off x="2698" y="1325"/>
                <a:ext cx="19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30" name="Line 181"/>
              <p:cNvSpPr>
                <a:spLocks noChangeShapeType="1"/>
              </p:cNvSpPr>
              <p:nvPr/>
            </p:nvSpPr>
            <p:spPr bwMode="auto">
              <a:xfrm flipV="1">
                <a:off x="2706" y="1250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31" name="Line 182"/>
              <p:cNvSpPr>
                <a:spLocks noChangeShapeType="1"/>
              </p:cNvSpPr>
              <p:nvPr/>
            </p:nvSpPr>
            <p:spPr bwMode="auto">
              <a:xfrm flipV="1">
                <a:off x="2706" y="1274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32" name="Line 183"/>
              <p:cNvSpPr>
                <a:spLocks noChangeShapeType="1"/>
              </p:cNvSpPr>
              <p:nvPr/>
            </p:nvSpPr>
            <p:spPr bwMode="auto">
              <a:xfrm flipV="1">
                <a:off x="2675" y="1333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33" name="Line 184"/>
              <p:cNvSpPr>
                <a:spLocks noChangeShapeType="1"/>
              </p:cNvSpPr>
              <p:nvPr/>
            </p:nvSpPr>
            <p:spPr bwMode="auto">
              <a:xfrm flipV="1">
                <a:off x="2706" y="1302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34" name="Line 185"/>
              <p:cNvSpPr>
                <a:spLocks noChangeShapeType="1"/>
              </p:cNvSpPr>
              <p:nvPr/>
            </p:nvSpPr>
            <p:spPr bwMode="auto">
              <a:xfrm flipV="1">
                <a:off x="2703" y="1330"/>
                <a:ext cx="14" cy="1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35" name="Line 186"/>
              <p:cNvSpPr>
                <a:spLocks noChangeShapeType="1"/>
              </p:cNvSpPr>
              <p:nvPr/>
            </p:nvSpPr>
            <p:spPr bwMode="auto">
              <a:xfrm flipV="1">
                <a:off x="2706" y="1250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36" name="Line 187"/>
              <p:cNvSpPr>
                <a:spLocks noChangeShapeType="1"/>
              </p:cNvSpPr>
              <p:nvPr/>
            </p:nvSpPr>
            <p:spPr bwMode="auto">
              <a:xfrm flipV="1">
                <a:off x="2706" y="1279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37" name="Line 188"/>
              <p:cNvSpPr>
                <a:spLocks noChangeShapeType="1"/>
              </p:cNvSpPr>
              <p:nvPr/>
            </p:nvSpPr>
            <p:spPr bwMode="auto">
              <a:xfrm flipV="1">
                <a:off x="2680" y="1333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38" name="Line 189"/>
              <p:cNvSpPr>
                <a:spLocks noChangeShapeType="1"/>
              </p:cNvSpPr>
              <p:nvPr/>
            </p:nvSpPr>
            <p:spPr bwMode="auto">
              <a:xfrm flipV="1">
                <a:off x="2706" y="1307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39" name="Line 190"/>
              <p:cNvSpPr>
                <a:spLocks noChangeShapeType="1"/>
              </p:cNvSpPr>
              <p:nvPr/>
            </p:nvSpPr>
            <p:spPr bwMode="auto">
              <a:xfrm flipV="1">
                <a:off x="2708" y="1335"/>
                <a:ext cx="9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40" name="Line 191"/>
              <p:cNvSpPr>
                <a:spLocks noChangeShapeType="1"/>
              </p:cNvSpPr>
              <p:nvPr/>
            </p:nvSpPr>
            <p:spPr bwMode="auto">
              <a:xfrm flipH="1">
                <a:off x="2675" y="1333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41" name="Line 192"/>
              <p:cNvSpPr>
                <a:spLocks noChangeShapeType="1"/>
              </p:cNvSpPr>
              <p:nvPr/>
            </p:nvSpPr>
            <p:spPr bwMode="auto">
              <a:xfrm flipH="1">
                <a:off x="2675" y="1344"/>
                <a:ext cx="4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42" name="Line 193"/>
              <p:cNvSpPr>
                <a:spLocks noChangeShapeType="1"/>
              </p:cNvSpPr>
              <p:nvPr/>
            </p:nvSpPr>
            <p:spPr bwMode="auto">
              <a:xfrm>
                <a:off x="2717" y="1344"/>
                <a:ext cx="12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43" name="Line 194"/>
              <p:cNvSpPr>
                <a:spLocks noChangeShapeType="1"/>
              </p:cNvSpPr>
              <p:nvPr/>
            </p:nvSpPr>
            <p:spPr bwMode="auto">
              <a:xfrm flipV="1">
                <a:off x="2717" y="1250"/>
                <a:ext cx="0" cy="9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44" name="Line 195"/>
              <p:cNvSpPr>
                <a:spLocks noChangeShapeType="1"/>
              </p:cNvSpPr>
              <p:nvPr/>
            </p:nvSpPr>
            <p:spPr bwMode="auto">
              <a:xfrm flipV="1">
                <a:off x="2706" y="1250"/>
                <a:ext cx="0" cy="8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45" name="Line 196"/>
              <p:cNvSpPr>
                <a:spLocks noChangeShapeType="1"/>
              </p:cNvSpPr>
              <p:nvPr/>
            </p:nvSpPr>
            <p:spPr bwMode="auto">
              <a:xfrm flipH="1">
                <a:off x="3553" y="2149"/>
                <a:ext cx="22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46" name="Line 197"/>
              <p:cNvSpPr>
                <a:spLocks noChangeShapeType="1"/>
              </p:cNvSpPr>
              <p:nvPr/>
            </p:nvSpPr>
            <p:spPr bwMode="auto">
              <a:xfrm flipV="1">
                <a:off x="1907" y="1235"/>
                <a:ext cx="0" cy="108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47" name="Line 198"/>
              <p:cNvSpPr>
                <a:spLocks noChangeShapeType="1"/>
              </p:cNvSpPr>
              <p:nvPr/>
            </p:nvSpPr>
            <p:spPr bwMode="auto">
              <a:xfrm flipH="1">
                <a:off x="2675" y="1461"/>
                <a:ext cx="7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48" name="Line 199"/>
              <p:cNvSpPr>
                <a:spLocks noChangeShapeType="1"/>
              </p:cNvSpPr>
              <p:nvPr/>
            </p:nvSpPr>
            <p:spPr bwMode="auto">
              <a:xfrm flipV="1">
                <a:off x="3191" y="1257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49" name="Line 200"/>
              <p:cNvSpPr>
                <a:spLocks noChangeShapeType="1"/>
              </p:cNvSpPr>
              <p:nvPr/>
            </p:nvSpPr>
            <p:spPr bwMode="auto">
              <a:xfrm flipV="1">
                <a:off x="3191" y="1285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50" name="Line 201"/>
              <p:cNvSpPr>
                <a:spLocks noChangeShapeType="1"/>
              </p:cNvSpPr>
              <p:nvPr/>
            </p:nvSpPr>
            <p:spPr bwMode="auto">
              <a:xfrm flipV="1">
                <a:off x="3191" y="1313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51" name="Line 202"/>
              <p:cNvSpPr>
                <a:spLocks noChangeShapeType="1"/>
              </p:cNvSpPr>
              <p:nvPr/>
            </p:nvSpPr>
            <p:spPr bwMode="auto">
              <a:xfrm flipV="1">
                <a:off x="3191" y="1342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52" name="Line 203"/>
              <p:cNvSpPr>
                <a:spLocks noChangeShapeType="1"/>
              </p:cNvSpPr>
              <p:nvPr/>
            </p:nvSpPr>
            <p:spPr bwMode="auto">
              <a:xfrm flipV="1">
                <a:off x="3191" y="1370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53" name="Line 204"/>
              <p:cNvSpPr>
                <a:spLocks noChangeShapeType="1"/>
              </p:cNvSpPr>
              <p:nvPr/>
            </p:nvSpPr>
            <p:spPr bwMode="auto">
              <a:xfrm flipV="1">
                <a:off x="3191" y="1398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907" y="1250"/>
              <a:ext cx="1458" cy="1073"/>
              <a:chOff x="1907" y="1250"/>
              <a:chExt cx="1458" cy="1073"/>
            </a:xfrm>
          </p:grpSpPr>
          <p:sp>
            <p:nvSpPr>
              <p:cNvPr id="4154" name="Line 206"/>
              <p:cNvSpPr>
                <a:spLocks noChangeShapeType="1"/>
              </p:cNvSpPr>
              <p:nvPr/>
            </p:nvSpPr>
            <p:spPr bwMode="auto">
              <a:xfrm flipV="1">
                <a:off x="3191" y="1426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55" name="Line 207"/>
              <p:cNvSpPr>
                <a:spLocks noChangeShapeType="1"/>
              </p:cNvSpPr>
              <p:nvPr/>
            </p:nvSpPr>
            <p:spPr bwMode="auto">
              <a:xfrm flipV="1">
                <a:off x="3191" y="1454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56" name="Line 208"/>
              <p:cNvSpPr>
                <a:spLocks noChangeShapeType="1"/>
              </p:cNvSpPr>
              <p:nvPr/>
            </p:nvSpPr>
            <p:spPr bwMode="auto">
              <a:xfrm flipV="1">
                <a:off x="3191" y="1482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57" name="Line 209"/>
              <p:cNvSpPr>
                <a:spLocks noChangeShapeType="1"/>
              </p:cNvSpPr>
              <p:nvPr/>
            </p:nvSpPr>
            <p:spPr bwMode="auto">
              <a:xfrm flipV="1">
                <a:off x="3191" y="1262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58" name="Line 210"/>
              <p:cNvSpPr>
                <a:spLocks noChangeShapeType="1"/>
              </p:cNvSpPr>
              <p:nvPr/>
            </p:nvSpPr>
            <p:spPr bwMode="auto">
              <a:xfrm flipV="1">
                <a:off x="3191" y="1290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59" name="Line 211"/>
              <p:cNvSpPr>
                <a:spLocks noChangeShapeType="1"/>
              </p:cNvSpPr>
              <p:nvPr/>
            </p:nvSpPr>
            <p:spPr bwMode="auto">
              <a:xfrm flipV="1">
                <a:off x="3191" y="1318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60" name="Line 212"/>
              <p:cNvSpPr>
                <a:spLocks noChangeShapeType="1"/>
              </p:cNvSpPr>
              <p:nvPr/>
            </p:nvSpPr>
            <p:spPr bwMode="auto">
              <a:xfrm flipV="1">
                <a:off x="3191" y="134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61" name="Line 213"/>
              <p:cNvSpPr>
                <a:spLocks noChangeShapeType="1"/>
              </p:cNvSpPr>
              <p:nvPr/>
            </p:nvSpPr>
            <p:spPr bwMode="auto">
              <a:xfrm flipV="1">
                <a:off x="3191" y="1374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62" name="Line 214"/>
              <p:cNvSpPr>
                <a:spLocks noChangeShapeType="1"/>
              </p:cNvSpPr>
              <p:nvPr/>
            </p:nvSpPr>
            <p:spPr bwMode="auto">
              <a:xfrm flipV="1">
                <a:off x="3191" y="1402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63" name="Line 215"/>
              <p:cNvSpPr>
                <a:spLocks noChangeShapeType="1"/>
              </p:cNvSpPr>
              <p:nvPr/>
            </p:nvSpPr>
            <p:spPr bwMode="auto">
              <a:xfrm flipV="1">
                <a:off x="3191" y="1430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64" name="Line 216"/>
              <p:cNvSpPr>
                <a:spLocks noChangeShapeType="1"/>
              </p:cNvSpPr>
              <p:nvPr/>
            </p:nvSpPr>
            <p:spPr bwMode="auto">
              <a:xfrm flipV="1">
                <a:off x="3191" y="1459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65" name="Line 217"/>
              <p:cNvSpPr>
                <a:spLocks noChangeShapeType="1"/>
              </p:cNvSpPr>
              <p:nvPr/>
            </p:nvSpPr>
            <p:spPr bwMode="auto">
              <a:xfrm flipV="1">
                <a:off x="3192" y="1487"/>
                <a:ext cx="9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66" name="Line 218"/>
              <p:cNvSpPr>
                <a:spLocks noChangeShapeType="1"/>
              </p:cNvSpPr>
              <p:nvPr/>
            </p:nvSpPr>
            <p:spPr bwMode="auto">
              <a:xfrm flipV="1">
                <a:off x="3191" y="1267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67" name="Line 219"/>
              <p:cNvSpPr>
                <a:spLocks noChangeShapeType="1"/>
              </p:cNvSpPr>
              <p:nvPr/>
            </p:nvSpPr>
            <p:spPr bwMode="auto">
              <a:xfrm flipV="1">
                <a:off x="3191" y="1295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68" name="Line 220"/>
              <p:cNvSpPr>
                <a:spLocks noChangeShapeType="1"/>
              </p:cNvSpPr>
              <p:nvPr/>
            </p:nvSpPr>
            <p:spPr bwMode="auto">
              <a:xfrm flipV="1">
                <a:off x="3191" y="1323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69" name="Line 221"/>
              <p:cNvSpPr>
                <a:spLocks noChangeShapeType="1"/>
              </p:cNvSpPr>
              <p:nvPr/>
            </p:nvSpPr>
            <p:spPr bwMode="auto">
              <a:xfrm flipV="1">
                <a:off x="3191" y="135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70" name="Line 222"/>
              <p:cNvSpPr>
                <a:spLocks noChangeShapeType="1"/>
              </p:cNvSpPr>
              <p:nvPr/>
            </p:nvSpPr>
            <p:spPr bwMode="auto">
              <a:xfrm flipV="1">
                <a:off x="3191" y="1379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71" name="Line 223"/>
              <p:cNvSpPr>
                <a:spLocks noChangeShapeType="1"/>
              </p:cNvSpPr>
              <p:nvPr/>
            </p:nvSpPr>
            <p:spPr bwMode="auto">
              <a:xfrm flipV="1">
                <a:off x="3191" y="1407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72" name="Line 224"/>
              <p:cNvSpPr>
                <a:spLocks noChangeShapeType="1"/>
              </p:cNvSpPr>
              <p:nvPr/>
            </p:nvSpPr>
            <p:spPr bwMode="auto">
              <a:xfrm flipV="1">
                <a:off x="3191" y="1435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73" name="Line 225"/>
              <p:cNvSpPr>
                <a:spLocks noChangeShapeType="1"/>
              </p:cNvSpPr>
              <p:nvPr/>
            </p:nvSpPr>
            <p:spPr bwMode="auto">
              <a:xfrm flipV="1">
                <a:off x="3191" y="1463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74" name="Line 226"/>
              <p:cNvSpPr>
                <a:spLocks noChangeShapeType="1"/>
              </p:cNvSpPr>
              <p:nvPr/>
            </p:nvSpPr>
            <p:spPr bwMode="auto">
              <a:xfrm flipV="1">
                <a:off x="3195" y="1491"/>
                <a:ext cx="6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75" name="Line 227"/>
              <p:cNvSpPr>
                <a:spLocks noChangeShapeType="1"/>
              </p:cNvSpPr>
              <p:nvPr/>
            </p:nvSpPr>
            <p:spPr bwMode="auto">
              <a:xfrm flipV="1">
                <a:off x="3191" y="1250"/>
                <a:ext cx="3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76" name="Line 228"/>
              <p:cNvSpPr>
                <a:spLocks noChangeShapeType="1"/>
              </p:cNvSpPr>
              <p:nvPr/>
            </p:nvSpPr>
            <p:spPr bwMode="auto">
              <a:xfrm flipV="1">
                <a:off x="3191" y="1271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77" name="Line 229"/>
              <p:cNvSpPr>
                <a:spLocks noChangeShapeType="1"/>
              </p:cNvSpPr>
              <p:nvPr/>
            </p:nvSpPr>
            <p:spPr bwMode="auto">
              <a:xfrm flipV="1">
                <a:off x="3191" y="1299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78" name="Line 230"/>
              <p:cNvSpPr>
                <a:spLocks noChangeShapeType="1"/>
              </p:cNvSpPr>
              <p:nvPr/>
            </p:nvSpPr>
            <p:spPr bwMode="auto">
              <a:xfrm flipV="1">
                <a:off x="3191" y="1327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79" name="Line 231"/>
              <p:cNvSpPr>
                <a:spLocks noChangeShapeType="1"/>
              </p:cNvSpPr>
              <p:nvPr/>
            </p:nvSpPr>
            <p:spPr bwMode="auto">
              <a:xfrm flipV="1">
                <a:off x="3191" y="1356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80" name="Line 232"/>
              <p:cNvSpPr>
                <a:spLocks noChangeShapeType="1"/>
              </p:cNvSpPr>
              <p:nvPr/>
            </p:nvSpPr>
            <p:spPr bwMode="auto">
              <a:xfrm flipV="1">
                <a:off x="3191" y="1384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81" name="Line 233"/>
              <p:cNvSpPr>
                <a:spLocks noChangeShapeType="1"/>
              </p:cNvSpPr>
              <p:nvPr/>
            </p:nvSpPr>
            <p:spPr bwMode="auto">
              <a:xfrm flipV="1">
                <a:off x="3191" y="1412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82" name="Line 234"/>
              <p:cNvSpPr>
                <a:spLocks noChangeShapeType="1"/>
              </p:cNvSpPr>
              <p:nvPr/>
            </p:nvSpPr>
            <p:spPr bwMode="auto">
              <a:xfrm flipV="1">
                <a:off x="3191" y="1440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83" name="Line 235"/>
              <p:cNvSpPr>
                <a:spLocks noChangeShapeType="1"/>
              </p:cNvSpPr>
              <p:nvPr/>
            </p:nvSpPr>
            <p:spPr bwMode="auto">
              <a:xfrm flipV="1">
                <a:off x="3191" y="1468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84" name="Line 236"/>
              <p:cNvSpPr>
                <a:spLocks noChangeShapeType="1"/>
              </p:cNvSpPr>
              <p:nvPr/>
            </p:nvSpPr>
            <p:spPr bwMode="auto">
              <a:xfrm flipV="1">
                <a:off x="3200" y="1496"/>
                <a:ext cx="1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85" name="Line 237"/>
              <p:cNvSpPr>
                <a:spLocks noChangeShapeType="1"/>
              </p:cNvSpPr>
              <p:nvPr/>
            </p:nvSpPr>
            <p:spPr bwMode="auto">
              <a:xfrm flipH="1">
                <a:off x="3191" y="1498"/>
                <a:ext cx="1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86" name="Line 238"/>
              <p:cNvSpPr>
                <a:spLocks noChangeShapeType="1"/>
              </p:cNvSpPr>
              <p:nvPr/>
            </p:nvSpPr>
            <p:spPr bwMode="auto">
              <a:xfrm flipH="1">
                <a:off x="1907" y="2323"/>
                <a:ext cx="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87" name="Line 239"/>
              <p:cNvSpPr>
                <a:spLocks noChangeShapeType="1"/>
              </p:cNvSpPr>
              <p:nvPr/>
            </p:nvSpPr>
            <p:spPr bwMode="auto">
              <a:xfrm>
                <a:off x="1924" y="2138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88" name="Line 240"/>
              <p:cNvSpPr>
                <a:spLocks noChangeShapeType="1"/>
              </p:cNvSpPr>
              <p:nvPr/>
            </p:nvSpPr>
            <p:spPr bwMode="auto">
              <a:xfrm flipV="1">
                <a:off x="1924" y="2138"/>
                <a:ext cx="5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89" name="Freeform 241"/>
              <p:cNvSpPr>
                <a:spLocks/>
              </p:cNvSpPr>
              <p:nvPr/>
            </p:nvSpPr>
            <p:spPr bwMode="auto">
              <a:xfrm>
                <a:off x="1927" y="2138"/>
                <a:ext cx="16" cy="16"/>
              </a:xfrm>
              <a:custGeom>
                <a:avLst/>
                <a:gdLst>
                  <a:gd name="T0" fmla="*/ 0 w 94"/>
                  <a:gd name="T1" fmla="*/ 94 h 94"/>
                  <a:gd name="T2" fmla="*/ 77 w 94"/>
                  <a:gd name="T3" fmla="*/ 17 h 94"/>
                  <a:gd name="T4" fmla="*/ 94 w 94"/>
                  <a:gd name="T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4" h="94">
                    <a:moveTo>
                      <a:pt x="0" y="94"/>
                    </a:moveTo>
                    <a:lnTo>
                      <a:pt x="77" y="17"/>
                    </a:lnTo>
                    <a:lnTo>
                      <a:pt x="94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90" name="Freeform 242"/>
              <p:cNvSpPr>
                <a:spLocks/>
              </p:cNvSpPr>
              <p:nvPr/>
            </p:nvSpPr>
            <p:spPr bwMode="auto">
              <a:xfrm>
                <a:off x="1941" y="2144"/>
                <a:ext cx="10" cy="10"/>
              </a:xfrm>
              <a:custGeom>
                <a:avLst/>
                <a:gdLst>
                  <a:gd name="T0" fmla="*/ 0 w 61"/>
                  <a:gd name="T1" fmla="*/ 62 h 62"/>
                  <a:gd name="T2" fmla="*/ 28 w 61"/>
                  <a:gd name="T3" fmla="*/ 34 h 62"/>
                  <a:gd name="T4" fmla="*/ 61 w 61"/>
                  <a:gd name="T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1" h="62">
                    <a:moveTo>
                      <a:pt x="0" y="62"/>
                    </a:moveTo>
                    <a:lnTo>
                      <a:pt x="28" y="34"/>
                    </a:lnTo>
                    <a:lnTo>
                      <a:pt x="61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91" name="Line 243"/>
              <p:cNvSpPr>
                <a:spLocks noChangeShapeType="1"/>
              </p:cNvSpPr>
              <p:nvPr/>
            </p:nvSpPr>
            <p:spPr bwMode="auto">
              <a:xfrm>
                <a:off x="1924" y="2154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92" name="Line 244"/>
              <p:cNvSpPr>
                <a:spLocks noChangeShapeType="1"/>
              </p:cNvSpPr>
              <p:nvPr/>
            </p:nvSpPr>
            <p:spPr bwMode="auto">
              <a:xfrm>
                <a:off x="2675" y="1461"/>
                <a:ext cx="0" cy="12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93" name="Line 245"/>
              <p:cNvSpPr>
                <a:spLocks noChangeShapeType="1"/>
              </p:cNvSpPr>
              <p:nvPr/>
            </p:nvSpPr>
            <p:spPr bwMode="auto">
              <a:xfrm>
                <a:off x="2678" y="1461"/>
                <a:ext cx="0" cy="12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94" name="Line 246"/>
              <p:cNvSpPr>
                <a:spLocks noChangeShapeType="1"/>
              </p:cNvSpPr>
              <p:nvPr/>
            </p:nvSpPr>
            <p:spPr bwMode="auto">
              <a:xfrm>
                <a:off x="2734" y="1461"/>
                <a:ext cx="0" cy="12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95" name="Freeform 247"/>
              <p:cNvSpPr>
                <a:spLocks/>
              </p:cNvSpPr>
              <p:nvPr/>
            </p:nvSpPr>
            <p:spPr bwMode="auto">
              <a:xfrm>
                <a:off x="2727" y="1512"/>
                <a:ext cx="2" cy="12"/>
              </a:xfrm>
              <a:custGeom>
                <a:avLst/>
                <a:gdLst>
                  <a:gd name="T0" fmla="*/ 12 w 12"/>
                  <a:gd name="T1" fmla="*/ 68 h 68"/>
                  <a:gd name="T2" fmla="*/ 9 w 12"/>
                  <a:gd name="T3" fmla="*/ 34 h 68"/>
                  <a:gd name="T4" fmla="*/ 0 w 12"/>
                  <a:gd name="T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68">
                    <a:moveTo>
                      <a:pt x="12" y="68"/>
                    </a:moveTo>
                    <a:lnTo>
                      <a:pt x="9" y="3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96" name="Freeform 248"/>
              <p:cNvSpPr>
                <a:spLocks/>
              </p:cNvSpPr>
              <p:nvPr/>
            </p:nvSpPr>
            <p:spPr bwMode="auto">
              <a:xfrm>
                <a:off x="2721" y="1503"/>
                <a:ext cx="6" cy="9"/>
              </a:xfrm>
              <a:custGeom>
                <a:avLst/>
                <a:gdLst>
                  <a:gd name="T0" fmla="*/ 30 w 30"/>
                  <a:gd name="T1" fmla="*/ 56 h 56"/>
                  <a:gd name="T2" fmla="*/ 17 w 30"/>
                  <a:gd name="T3" fmla="*/ 27 h 56"/>
                  <a:gd name="T4" fmla="*/ 0 w 30"/>
                  <a:gd name="T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56">
                    <a:moveTo>
                      <a:pt x="30" y="56"/>
                    </a:moveTo>
                    <a:lnTo>
                      <a:pt x="17" y="27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97" name="Freeform 249"/>
              <p:cNvSpPr>
                <a:spLocks/>
              </p:cNvSpPr>
              <p:nvPr/>
            </p:nvSpPr>
            <p:spPr bwMode="auto">
              <a:xfrm>
                <a:off x="2713" y="1497"/>
                <a:ext cx="8" cy="6"/>
              </a:xfrm>
              <a:custGeom>
                <a:avLst/>
                <a:gdLst>
                  <a:gd name="T0" fmla="*/ 49 w 49"/>
                  <a:gd name="T1" fmla="*/ 37 h 37"/>
                  <a:gd name="T2" fmla="*/ 26 w 49"/>
                  <a:gd name="T3" fmla="*/ 16 h 37"/>
                  <a:gd name="T4" fmla="*/ 0 w 49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" h="37">
                    <a:moveTo>
                      <a:pt x="49" y="37"/>
                    </a:moveTo>
                    <a:lnTo>
                      <a:pt x="26" y="16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98" name="Freeform 250"/>
              <p:cNvSpPr>
                <a:spLocks/>
              </p:cNvSpPr>
              <p:nvPr/>
            </p:nvSpPr>
            <p:spPr bwMode="auto">
              <a:xfrm>
                <a:off x="2705" y="1495"/>
                <a:ext cx="8" cy="2"/>
              </a:xfrm>
              <a:custGeom>
                <a:avLst/>
                <a:gdLst>
                  <a:gd name="T0" fmla="*/ 53 w 53"/>
                  <a:gd name="T1" fmla="*/ 13 h 13"/>
                  <a:gd name="T2" fmla="*/ 27 w 53"/>
                  <a:gd name="T3" fmla="*/ 3 h 13"/>
                  <a:gd name="T4" fmla="*/ 0 w 53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13">
                    <a:moveTo>
                      <a:pt x="53" y="13"/>
                    </a:moveTo>
                    <a:lnTo>
                      <a:pt x="27" y="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99" name="Freeform 251"/>
              <p:cNvSpPr>
                <a:spLocks/>
              </p:cNvSpPr>
              <p:nvPr/>
            </p:nvSpPr>
            <p:spPr bwMode="auto">
              <a:xfrm>
                <a:off x="2695" y="1495"/>
                <a:ext cx="10" cy="2"/>
              </a:xfrm>
              <a:custGeom>
                <a:avLst/>
                <a:gdLst>
                  <a:gd name="T0" fmla="*/ 54 w 54"/>
                  <a:gd name="T1" fmla="*/ 0 h 13"/>
                  <a:gd name="T2" fmla="*/ 26 w 54"/>
                  <a:gd name="T3" fmla="*/ 3 h 13"/>
                  <a:gd name="T4" fmla="*/ 0 w 54"/>
                  <a:gd name="T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" h="13">
                    <a:moveTo>
                      <a:pt x="54" y="0"/>
                    </a:moveTo>
                    <a:lnTo>
                      <a:pt x="26" y="3"/>
                    </a:lnTo>
                    <a:lnTo>
                      <a:pt x="0" y="13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00" name="Freeform 252"/>
              <p:cNvSpPr>
                <a:spLocks/>
              </p:cNvSpPr>
              <p:nvPr/>
            </p:nvSpPr>
            <p:spPr bwMode="auto">
              <a:xfrm>
                <a:off x="2688" y="1497"/>
                <a:ext cx="7" cy="6"/>
              </a:xfrm>
              <a:custGeom>
                <a:avLst/>
                <a:gdLst>
                  <a:gd name="T0" fmla="*/ 47 w 47"/>
                  <a:gd name="T1" fmla="*/ 0 h 37"/>
                  <a:gd name="T2" fmla="*/ 21 w 47"/>
                  <a:gd name="T3" fmla="*/ 16 h 37"/>
                  <a:gd name="T4" fmla="*/ 0 w 47"/>
                  <a:gd name="T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37">
                    <a:moveTo>
                      <a:pt x="47" y="0"/>
                    </a:moveTo>
                    <a:lnTo>
                      <a:pt x="21" y="16"/>
                    </a:lnTo>
                    <a:lnTo>
                      <a:pt x="0" y="37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01" name="Freeform 253"/>
              <p:cNvSpPr>
                <a:spLocks/>
              </p:cNvSpPr>
              <p:nvPr/>
            </p:nvSpPr>
            <p:spPr bwMode="auto">
              <a:xfrm>
                <a:off x="2682" y="1503"/>
                <a:ext cx="6" cy="9"/>
              </a:xfrm>
              <a:custGeom>
                <a:avLst/>
                <a:gdLst>
                  <a:gd name="T0" fmla="*/ 32 w 32"/>
                  <a:gd name="T1" fmla="*/ 0 h 56"/>
                  <a:gd name="T2" fmla="*/ 13 w 32"/>
                  <a:gd name="T3" fmla="*/ 27 h 56"/>
                  <a:gd name="T4" fmla="*/ 0 w 32"/>
                  <a:gd name="T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56">
                    <a:moveTo>
                      <a:pt x="32" y="0"/>
                    </a:moveTo>
                    <a:lnTo>
                      <a:pt x="13" y="27"/>
                    </a:lnTo>
                    <a:lnTo>
                      <a:pt x="0" y="56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02" name="Freeform 254"/>
              <p:cNvSpPr>
                <a:spLocks/>
              </p:cNvSpPr>
              <p:nvPr/>
            </p:nvSpPr>
            <p:spPr bwMode="auto">
              <a:xfrm>
                <a:off x="2681" y="1512"/>
                <a:ext cx="1" cy="12"/>
              </a:xfrm>
              <a:custGeom>
                <a:avLst/>
                <a:gdLst>
                  <a:gd name="T0" fmla="*/ 11 w 11"/>
                  <a:gd name="T1" fmla="*/ 0 h 68"/>
                  <a:gd name="T2" fmla="*/ 3 w 11"/>
                  <a:gd name="T3" fmla="*/ 34 h 68"/>
                  <a:gd name="T4" fmla="*/ 0 w 11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8">
                    <a:moveTo>
                      <a:pt x="11" y="0"/>
                    </a:moveTo>
                    <a:lnTo>
                      <a:pt x="3" y="34"/>
                    </a:lnTo>
                    <a:lnTo>
                      <a:pt x="0" y="68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03" name="Freeform 255"/>
              <p:cNvSpPr>
                <a:spLocks/>
              </p:cNvSpPr>
              <p:nvPr/>
            </p:nvSpPr>
            <p:spPr bwMode="auto">
              <a:xfrm>
                <a:off x="2681" y="1524"/>
                <a:ext cx="1" cy="11"/>
              </a:xfrm>
              <a:custGeom>
                <a:avLst/>
                <a:gdLst>
                  <a:gd name="T0" fmla="*/ 0 w 11"/>
                  <a:gd name="T1" fmla="*/ 0 h 69"/>
                  <a:gd name="T2" fmla="*/ 3 w 11"/>
                  <a:gd name="T3" fmla="*/ 36 h 69"/>
                  <a:gd name="T4" fmla="*/ 11 w 11"/>
                  <a:gd name="T5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9">
                    <a:moveTo>
                      <a:pt x="0" y="0"/>
                    </a:moveTo>
                    <a:lnTo>
                      <a:pt x="3" y="36"/>
                    </a:lnTo>
                    <a:lnTo>
                      <a:pt x="11" y="6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04" name="Freeform 256"/>
              <p:cNvSpPr>
                <a:spLocks/>
              </p:cNvSpPr>
              <p:nvPr/>
            </p:nvSpPr>
            <p:spPr bwMode="auto">
              <a:xfrm>
                <a:off x="2682" y="1535"/>
                <a:ext cx="6" cy="9"/>
              </a:xfrm>
              <a:custGeom>
                <a:avLst/>
                <a:gdLst>
                  <a:gd name="T0" fmla="*/ 0 w 32"/>
                  <a:gd name="T1" fmla="*/ 0 h 55"/>
                  <a:gd name="T2" fmla="*/ 13 w 32"/>
                  <a:gd name="T3" fmla="*/ 29 h 55"/>
                  <a:gd name="T4" fmla="*/ 32 w 32"/>
                  <a:gd name="T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55">
                    <a:moveTo>
                      <a:pt x="0" y="0"/>
                    </a:moveTo>
                    <a:lnTo>
                      <a:pt x="13" y="29"/>
                    </a:lnTo>
                    <a:lnTo>
                      <a:pt x="32" y="55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05" name="Freeform 257"/>
              <p:cNvSpPr>
                <a:spLocks/>
              </p:cNvSpPr>
              <p:nvPr/>
            </p:nvSpPr>
            <p:spPr bwMode="auto">
              <a:xfrm>
                <a:off x="2688" y="1544"/>
                <a:ext cx="7" cy="7"/>
              </a:xfrm>
              <a:custGeom>
                <a:avLst/>
                <a:gdLst>
                  <a:gd name="T0" fmla="*/ 0 w 47"/>
                  <a:gd name="T1" fmla="*/ 0 h 39"/>
                  <a:gd name="T2" fmla="*/ 21 w 47"/>
                  <a:gd name="T3" fmla="*/ 23 h 39"/>
                  <a:gd name="T4" fmla="*/ 47 w 47"/>
                  <a:gd name="T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39">
                    <a:moveTo>
                      <a:pt x="0" y="0"/>
                    </a:moveTo>
                    <a:lnTo>
                      <a:pt x="21" y="23"/>
                    </a:lnTo>
                    <a:lnTo>
                      <a:pt x="47" y="3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06" name="Freeform 258"/>
              <p:cNvSpPr>
                <a:spLocks/>
              </p:cNvSpPr>
              <p:nvPr/>
            </p:nvSpPr>
            <p:spPr bwMode="auto">
              <a:xfrm>
                <a:off x="2695" y="1551"/>
                <a:ext cx="10" cy="2"/>
              </a:xfrm>
              <a:custGeom>
                <a:avLst/>
                <a:gdLst>
                  <a:gd name="T0" fmla="*/ 0 w 54"/>
                  <a:gd name="T1" fmla="*/ 0 h 13"/>
                  <a:gd name="T2" fmla="*/ 26 w 54"/>
                  <a:gd name="T3" fmla="*/ 10 h 13"/>
                  <a:gd name="T4" fmla="*/ 54 w 54"/>
                  <a:gd name="T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" h="13">
                    <a:moveTo>
                      <a:pt x="0" y="0"/>
                    </a:moveTo>
                    <a:lnTo>
                      <a:pt x="26" y="10"/>
                    </a:lnTo>
                    <a:lnTo>
                      <a:pt x="54" y="13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07" name="Freeform 259"/>
              <p:cNvSpPr>
                <a:spLocks/>
              </p:cNvSpPr>
              <p:nvPr/>
            </p:nvSpPr>
            <p:spPr bwMode="auto">
              <a:xfrm>
                <a:off x="2705" y="1551"/>
                <a:ext cx="8" cy="2"/>
              </a:xfrm>
              <a:custGeom>
                <a:avLst/>
                <a:gdLst>
                  <a:gd name="T0" fmla="*/ 0 w 53"/>
                  <a:gd name="T1" fmla="*/ 13 h 13"/>
                  <a:gd name="T2" fmla="*/ 27 w 53"/>
                  <a:gd name="T3" fmla="*/ 10 h 13"/>
                  <a:gd name="T4" fmla="*/ 53 w 53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13">
                    <a:moveTo>
                      <a:pt x="0" y="13"/>
                    </a:moveTo>
                    <a:lnTo>
                      <a:pt x="27" y="10"/>
                    </a:lnTo>
                    <a:lnTo>
                      <a:pt x="5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08" name="Freeform 260"/>
              <p:cNvSpPr>
                <a:spLocks/>
              </p:cNvSpPr>
              <p:nvPr/>
            </p:nvSpPr>
            <p:spPr bwMode="auto">
              <a:xfrm>
                <a:off x="2713" y="1544"/>
                <a:ext cx="8" cy="7"/>
              </a:xfrm>
              <a:custGeom>
                <a:avLst/>
                <a:gdLst>
                  <a:gd name="T0" fmla="*/ 0 w 49"/>
                  <a:gd name="T1" fmla="*/ 39 h 39"/>
                  <a:gd name="T2" fmla="*/ 26 w 49"/>
                  <a:gd name="T3" fmla="*/ 23 h 39"/>
                  <a:gd name="T4" fmla="*/ 49 w 49"/>
                  <a:gd name="T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" h="39">
                    <a:moveTo>
                      <a:pt x="0" y="39"/>
                    </a:moveTo>
                    <a:lnTo>
                      <a:pt x="26" y="23"/>
                    </a:lnTo>
                    <a:lnTo>
                      <a:pt x="4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09" name="Freeform 261"/>
              <p:cNvSpPr>
                <a:spLocks/>
              </p:cNvSpPr>
              <p:nvPr/>
            </p:nvSpPr>
            <p:spPr bwMode="auto">
              <a:xfrm>
                <a:off x="2721" y="1535"/>
                <a:ext cx="6" cy="9"/>
              </a:xfrm>
              <a:custGeom>
                <a:avLst/>
                <a:gdLst>
                  <a:gd name="T0" fmla="*/ 0 w 30"/>
                  <a:gd name="T1" fmla="*/ 55 h 55"/>
                  <a:gd name="T2" fmla="*/ 17 w 30"/>
                  <a:gd name="T3" fmla="*/ 29 h 55"/>
                  <a:gd name="T4" fmla="*/ 30 w 30"/>
                  <a:gd name="T5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55">
                    <a:moveTo>
                      <a:pt x="0" y="55"/>
                    </a:moveTo>
                    <a:lnTo>
                      <a:pt x="17" y="29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10" name="Freeform 262"/>
              <p:cNvSpPr>
                <a:spLocks/>
              </p:cNvSpPr>
              <p:nvPr/>
            </p:nvSpPr>
            <p:spPr bwMode="auto">
              <a:xfrm>
                <a:off x="2727" y="1524"/>
                <a:ext cx="2" cy="11"/>
              </a:xfrm>
              <a:custGeom>
                <a:avLst/>
                <a:gdLst>
                  <a:gd name="T0" fmla="*/ 0 w 12"/>
                  <a:gd name="T1" fmla="*/ 69 h 69"/>
                  <a:gd name="T2" fmla="*/ 9 w 12"/>
                  <a:gd name="T3" fmla="*/ 36 h 69"/>
                  <a:gd name="T4" fmla="*/ 12 w 12"/>
                  <a:gd name="T5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69">
                    <a:moveTo>
                      <a:pt x="0" y="69"/>
                    </a:moveTo>
                    <a:lnTo>
                      <a:pt x="9" y="36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11" name="Freeform 263"/>
              <p:cNvSpPr>
                <a:spLocks/>
              </p:cNvSpPr>
              <p:nvPr/>
            </p:nvSpPr>
            <p:spPr bwMode="auto">
              <a:xfrm>
                <a:off x="2725" y="1513"/>
                <a:ext cx="2" cy="11"/>
              </a:xfrm>
              <a:custGeom>
                <a:avLst/>
                <a:gdLst>
                  <a:gd name="T0" fmla="*/ 12 w 12"/>
                  <a:gd name="T1" fmla="*/ 65 h 65"/>
                  <a:gd name="T2" fmla="*/ 8 w 12"/>
                  <a:gd name="T3" fmla="*/ 32 h 65"/>
                  <a:gd name="T4" fmla="*/ 0 w 12"/>
                  <a:gd name="T5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65">
                    <a:moveTo>
                      <a:pt x="12" y="65"/>
                    </a:moveTo>
                    <a:lnTo>
                      <a:pt x="8" y="3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12" name="Freeform 264"/>
              <p:cNvSpPr>
                <a:spLocks/>
              </p:cNvSpPr>
              <p:nvPr/>
            </p:nvSpPr>
            <p:spPr bwMode="auto">
              <a:xfrm>
                <a:off x="2720" y="1504"/>
                <a:ext cx="5" cy="9"/>
              </a:xfrm>
              <a:custGeom>
                <a:avLst/>
                <a:gdLst>
                  <a:gd name="T0" fmla="*/ 29 w 29"/>
                  <a:gd name="T1" fmla="*/ 52 h 52"/>
                  <a:gd name="T2" fmla="*/ 17 w 29"/>
                  <a:gd name="T3" fmla="*/ 25 h 52"/>
                  <a:gd name="T4" fmla="*/ 0 w 29"/>
                  <a:gd name="T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52">
                    <a:moveTo>
                      <a:pt x="29" y="52"/>
                    </a:moveTo>
                    <a:lnTo>
                      <a:pt x="17" y="2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13" name="Freeform 265"/>
              <p:cNvSpPr>
                <a:spLocks/>
              </p:cNvSpPr>
              <p:nvPr/>
            </p:nvSpPr>
            <p:spPr bwMode="auto">
              <a:xfrm>
                <a:off x="2713" y="1498"/>
                <a:ext cx="7" cy="6"/>
              </a:xfrm>
              <a:custGeom>
                <a:avLst/>
                <a:gdLst>
                  <a:gd name="T0" fmla="*/ 44 w 44"/>
                  <a:gd name="T1" fmla="*/ 35 h 35"/>
                  <a:gd name="T2" fmla="*/ 24 w 44"/>
                  <a:gd name="T3" fmla="*/ 15 h 35"/>
                  <a:gd name="T4" fmla="*/ 0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44" y="35"/>
                    </a:moveTo>
                    <a:lnTo>
                      <a:pt x="24" y="1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14" name="Freeform 266"/>
              <p:cNvSpPr>
                <a:spLocks/>
              </p:cNvSpPr>
              <p:nvPr/>
            </p:nvSpPr>
            <p:spPr bwMode="auto">
              <a:xfrm>
                <a:off x="2705" y="1496"/>
                <a:ext cx="8" cy="2"/>
              </a:xfrm>
              <a:custGeom>
                <a:avLst/>
                <a:gdLst>
                  <a:gd name="T0" fmla="*/ 49 w 49"/>
                  <a:gd name="T1" fmla="*/ 12 h 12"/>
                  <a:gd name="T2" fmla="*/ 25 w 49"/>
                  <a:gd name="T3" fmla="*/ 3 h 12"/>
                  <a:gd name="T4" fmla="*/ 0 w 49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" h="12">
                    <a:moveTo>
                      <a:pt x="49" y="12"/>
                    </a:moveTo>
                    <a:lnTo>
                      <a:pt x="25" y="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15" name="Freeform 267"/>
              <p:cNvSpPr>
                <a:spLocks/>
              </p:cNvSpPr>
              <p:nvPr/>
            </p:nvSpPr>
            <p:spPr bwMode="auto">
              <a:xfrm>
                <a:off x="2696" y="1496"/>
                <a:ext cx="9" cy="2"/>
              </a:xfrm>
              <a:custGeom>
                <a:avLst/>
                <a:gdLst>
                  <a:gd name="T0" fmla="*/ 49 w 49"/>
                  <a:gd name="T1" fmla="*/ 0 h 12"/>
                  <a:gd name="T2" fmla="*/ 23 w 49"/>
                  <a:gd name="T3" fmla="*/ 3 h 12"/>
                  <a:gd name="T4" fmla="*/ 0 w 49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" h="12">
                    <a:moveTo>
                      <a:pt x="49" y="0"/>
                    </a:moveTo>
                    <a:lnTo>
                      <a:pt x="23" y="3"/>
                    </a:lnTo>
                    <a:lnTo>
                      <a:pt x="0" y="12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16" name="Freeform 268"/>
              <p:cNvSpPr>
                <a:spLocks/>
              </p:cNvSpPr>
              <p:nvPr/>
            </p:nvSpPr>
            <p:spPr bwMode="auto">
              <a:xfrm>
                <a:off x="2689" y="1498"/>
                <a:ext cx="7" cy="6"/>
              </a:xfrm>
              <a:custGeom>
                <a:avLst/>
                <a:gdLst>
                  <a:gd name="T0" fmla="*/ 44 w 44"/>
                  <a:gd name="T1" fmla="*/ 0 h 35"/>
                  <a:gd name="T2" fmla="*/ 20 w 44"/>
                  <a:gd name="T3" fmla="*/ 15 h 35"/>
                  <a:gd name="T4" fmla="*/ 0 w 44"/>
                  <a:gd name="T5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44" y="0"/>
                    </a:moveTo>
                    <a:lnTo>
                      <a:pt x="20" y="15"/>
                    </a:lnTo>
                    <a:lnTo>
                      <a:pt x="0" y="35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17" name="Freeform 269"/>
              <p:cNvSpPr>
                <a:spLocks/>
              </p:cNvSpPr>
              <p:nvPr/>
            </p:nvSpPr>
            <p:spPr bwMode="auto">
              <a:xfrm>
                <a:off x="2684" y="1504"/>
                <a:ext cx="5" cy="9"/>
              </a:xfrm>
              <a:custGeom>
                <a:avLst/>
                <a:gdLst>
                  <a:gd name="T0" fmla="*/ 30 w 30"/>
                  <a:gd name="T1" fmla="*/ 0 h 52"/>
                  <a:gd name="T2" fmla="*/ 12 w 30"/>
                  <a:gd name="T3" fmla="*/ 25 h 52"/>
                  <a:gd name="T4" fmla="*/ 0 w 30"/>
                  <a:gd name="T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52">
                    <a:moveTo>
                      <a:pt x="30" y="0"/>
                    </a:moveTo>
                    <a:lnTo>
                      <a:pt x="12" y="25"/>
                    </a:lnTo>
                    <a:lnTo>
                      <a:pt x="0" y="52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18" name="Freeform 270"/>
              <p:cNvSpPr>
                <a:spLocks/>
              </p:cNvSpPr>
              <p:nvPr/>
            </p:nvSpPr>
            <p:spPr bwMode="auto">
              <a:xfrm>
                <a:off x="2682" y="1513"/>
                <a:ext cx="2" cy="11"/>
              </a:xfrm>
              <a:custGeom>
                <a:avLst/>
                <a:gdLst>
                  <a:gd name="T0" fmla="*/ 10 w 10"/>
                  <a:gd name="T1" fmla="*/ 0 h 65"/>
                  <a:gd name="T2" fmla="*/ 2 w 10"/>
                  <a:gd name="T3" fmla="*/ 32 h 65"/>
                  <a:gd name="T4" fmla="*/ 0 w 10"/>
                  <a:gd name="T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5">
                    <a:moveTo>
                      <a:pt x="10" y="0"/>
                    </a:moveTo>
                    <a:lnTo>
                      <a:pt x="2" y="32"/>
                    </a:lnTo>
                    <a:lnTo>
                      <a:pt x="0" y="65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19" name="Freeform 271"/>
              <p:cNvSpPr>
                <a:spLocks/>
              </p:cNvSpPr>
              <p:nvPr/>
            </p:nvSpPr>
            <p:spPr bwMode="auto">
              <a:xfrm>
                <a:off x="2682" y="1524"/>
                <a:ext cx="2" cy="11"/>
              </a:xfrm>
              <a:custGeom>
                <a:avLst/>
                <a:gdLst>
                  <a:gd name="T0" fmla="*/ 0 w 10"/>
                  <a:gd name="T1" fmla="*/ 0 h 65"/>
                  <a:gd name="T2" fmla="*/ 2 w 10"/>
                  <a:gd name="T3" fmla="*/ 33 h 65"/>
                  <a:gd name="T4" fmla="*/ 10 w 10"/>
                  <a:gd name="T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5">
                    <a:moveTo>
                      <a:pt x="0" y="0"/>
                    </a:moveTo>
                    <a:lnTo>
                      <a:pt x="2" y="33"/>
                    </a:lnTo>
                    <a:lnTo>
                      <a:pt x="10" y="65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20" name="Freeform 272"/>
              <p:cNvSpPr>
                <a:spLocks/>
              </p:cNvSpPr>
              <p:nvPr/>
            </p:nvSpPr>
            <p:spPr bwMode="auto">
              <a:xfrm>
                <a:off x="2684" y="1535"/>
                <a:ext cx="5" cy="8"/>
              </a:xfrm>
              <a:custGeom>
                <a:avLst/>
                <a:gdLst>
                  <a:gd name="T0" fmla="*/ 0 w 30"/>
                  <a:gd name="T1" fmla="*/ 0 h 53"/>
                  <a:gd name="T2" fmla="*/ 12 w 30"/>
                  <a:gd name="T3" fmla="*/ 28 h 53"/>
                  <a:gd name="T4" fmla="*/ 30 w 30"/>
                  <a:gd name="T5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53">
                    <a:moveTo>
                      <a:pt x="0" y="0"/>
                    </a:moveTo>
                    <a:lnTo>
                      <a:pt x="12" y="28"/>
                    </a:lnTo>
                    <a:lnTo>
                      <a:pt x="30" y="53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21" name="Freeform 273"/>
              <p:cNvSpPr>
                <a:spLocks/>
              </p:cNvSpPr>
              <p:nvPr/>
            </p:nvSpPr>
            <p:spPr bwMode="auto">
              <a:xfrm>
                <a:off x="2689" y="1543"/>
                <a:ext cx="7" cy="6"/>
              </a:xfrm>
              <a:custGeom>
                <a:avLst/>
                <a:gdLst>
                  <a:gd name="T0" fmla="*/ 0 w 44"/>
                  <a:gd name="T1" fmla="*/ 0 h 36"/>
                  <a:gd name="T2" fmla="*/ 20 w 44"/>
                  <a:gd name="T3" fmla="*/ 20 h 36"/>
                  <a:gd name="T4" fmla="*/ 44 w 44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6">
                    <a:moveTo>
                      <a:pt x="0" y="0"/>
                    </a:moveTo>
                    <a:lnTo>
                      <a:pt x="20" y="20"/>
                    </a:lnTo>
                    <a:lnTo>
                      <a:pt x="44" y="36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22" name="Freeform 274"/>
              <p:cNvSpPr>
                <a:spLocks/>
              </p:cNvSpPr>
              <p:nvPr/>
            </p:nvSpPr>
            <p:spPr bwMode="auto">
              <a:xfrm>
                <a:off x="2696" y="1549"/>
                <a:ext cx="9" cy="2"/>
              </a:xfrm>
              <a:custGeom>
                <a:avLst/>
                <a:gdLst>
                  <a:gd name="T0" fmla="*/ 0 w 49"/>
                  <a:gd name="T1" fmla="*/ 0 h 11"/>
                  <a:gd name="T2" fmla="*/ 23 w 49"/>
                  <a:gd name="T3" fmla="*/ 8 h 11"/>
                  <a:gd name="T4" fmla="*/ 49 w 49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" h="11">
                    <a:moveTo>
                      <a:pt x="0" y="0"/>
                    </a:moveTo>
                    <a:lnTo>
                      <a:pt x="23" y="8"/>
                    </a:lnTo>
                    <a:lnTo>
                      <a:pt x="49" y="11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23" name="Freeform 275"/>
              <p:cNvSpPr>
                <a:spLocks/>
              </p:cNvSpPr>
              <p:nvPr/>
            </p:nvSpPr>
            <p:spPr bwMode="auto">
              <a:xfrm>
                <a:off x="2705" y="1549"/>
                <a:ext cx="8" cy="2"/>
              </a:xfrm>
              <a:custGeom>
                <a:avLst/>
                <a:gdLst>
                  <a:gd name="T0" fmla="*/ 0 w 49"/>
                  <a:gd name="T1" fmla="*/ 11 h 11"/>
                  <a:gd name="T2" fmla="*/ 25 w 49"/>
                  <a:gd name="T3" fmla="*/ 8 h 11"/>
                  <a:gd name="T4" fmla="*/ 49 w 4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" h="11">
                    <a:moveTo>
                      <a:pt x="0" y="11"/>
                    </a:moveTo>
                    <a:lnTo>
                      <a:pt x="25" y="8"/>
                    </a:lnTo>
                    <a:lnTo>
                      <a:pt x="4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24" name="Freeform 276"/>
              <p:cNvSpPr>
                <a:spLocks/>
              </p:cNvSpPr>
              <p:nvPr/>
            </p:nvSpPr>
            <p:spPr bwMode="auto">
              <a:xfrm>
                <a:off x="2713" y="1543"/>
                <a:ext cx="7" cy="6"/>
              </a:xfrm>
              <a:custGeom>
                <a:avLst/>
                <a:gdLst>
                  <a:gd name="T0" fmla="*/ 0 w 44"/>
                  <a:gd name="T1" fmla="*/ 36 h 36"/>
                  <a:gd name="T2" fmla="*/ 24 w 44"/>
                  <a:gd name="T3" fmla="*/ 20 h 36"/>
                  <a:gd name="T4" fmla="*/ 44 w 44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6">
                    <a:moveTo>
                      <a:pt x="0" y="36"/>
                    </a:moveTo>
                    <a:lnTo>
                      <a:pt x="24" y="20"/>
                    </a:lnTo>
                    <a:lnTo>
                      <a:pt x="44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25" name="Freeform 277"/>
              <p:cNvSpPr>
                <a:spLocks/>
              </p:cNvSpPr>
              <p:nvPr/>
            </p:nvSpPr>
            <p:spPr bwMode="auto">
              <a:xfrm>
                <a:off x="2720" y="1535"/>
                <a:ext cx="5" cy="8"/>
              </a:xfrm>
              <a:custGeom>
                <a:avLst/>
                <a:gdLst>
                  <a:gd name="T0" fmla="*/ 0 w 29"/>
                  <a:gd name="T1" fmla="*/ 53 h 53"/>
                  <a:gd name="T2" fmla="*/ 17 w 29"/>
                  <a:gd name="T3" fmla="*/ 28 h 53"/>
                  <a:gd name="T4" fmla="*/ 29 w 29"/>
                  <a:gd name="T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53">
                    <a:moveTo>
                      <a:pt x="0" y="53"/>
                    </a:moveTo>
                    <a:lnTo>
                      <a:pt x="17" y="28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26" name="Freeform 278"/>
              <p:cNvSpPr>
                <a:spLocks/>
              </p:cNvSpPr>
              <p:nvPr/>
            </p:nvSpPr>
            <p:spPr bwMode="auto">
              <a:xfrm>
                <a:off x="2725" y="1524"/>
                <a:ext cx="2" cy="11"/>
              </a:xfrm>
              <a:custGeom>
                <a:avLst/>
                <a:gdLst>
                  <a:gd name="T0" fmla="*/ 0 w 12"/>
                  <a:gd name="T1" fmla="*/ 65 h 65"/>
                  <a:gd name="T2" fmla="*/ 8 w 12"/>
                  <a:gd name="T3" fmla="*/ 33 h 65"/>
                  <a:gd name="T4" fmla="*/ 12 w 12"/>
                  <a:gd name="T5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65">
                    <a:moveTo>
                      <a:pt x="0" y="65"/>
                    </a:moveTo>
                    <a:lnTo>
                      <a:pt x="8" y="33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27" name="Line 279"/>
              <p:cNvSpPr>
                <a:spLocks noChangeShapeType="1"/>
              </p:cNvSpPr>
              <p:nvPr/>
            </p:nvSpPr>
            <p:spPr bwMode="auto">
              <a:xfrm flipH="1">
                <a:off x="2696" y="1498"/>
                <a:ext cx="2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28" name="Line 280"/>
              <p:cNvSpPr>
                <a:spLocks noChangeShapeType="1"/>
              </p:cNvSpPr>
              <p:nvPr/>
            </p:nvSpPr>
            <p:spPr bwMode="auto">
              <a:xfrm>
                <a:off x="2696" y="1542"/>
                <a:ext cx="2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29" name="Freeform 281"/>
              <p:cNvSpPr>
                <a:spLocks/>
              </p:cNvSpPr>
              <p:nvPr/>
            </p:nvSpPr>
            <p:spPr bwMode="auto">
              <a:xfrm>
                <a:off x="2695" y="1520"/>
                <a:ext cx="7" cy="7"/>
              </a:xfrm>
              <a:custGeom>
                <a:avLst/>
                <a:gdLst>
                  <a:gd name="T0" fmla="*/ 0 w 40"/>
                  <a:gd name="T1" fmla="*/ 32 h 44"/>
                  <a:gd name="T2" fmla="*/ 7 w 40"/>
                  <a:gd name="T3" fmla="*/ 40 h 44"/>
                  <a:gd name="T4" fmla="*/ 18 w 40"/>
                  <a:gd name="T5" fmla="*/ 44 h 44"/>
                  <a:gd name="T6" fmla="*/ 29 w 40"/>
                  <a:gd name="T7" fmla="*/ 41 h 44"/>
                  <a:gd name="T8" fmla="*/ 37 w 40"/>
                  <a:gd name="T9" fmla="*/ 33 h 44"/>
                  <a:gd name="T10" fmla="*/ 40 w 40"/>
                  <a:gd name="T11" fmla="*/ 21 h 44"/>
                  <a:gd name="T12" fmla="*/ 37 w 40"/>
                  <a:gd name="T13" fmla="*/ 11 h 44"/>
                  <a:gd name="T14" fmla="*/ 29 w 40"/>
                  <a:gd name="T15" fmla="*/ 2 h 44"/>
                  <a:gd name="T16" fmla="*/ 18 w 40"/>
                  <a:gd name="T17" fmla="*/ 0 h 44"/>
                  <a:gd name="T18" fmla="*/ 7 w 40"/>
                  <a:gd name="T19" fmla="*/ 2 h 44"/>
                  <a:gd name="T20" fmla="*/ 0 w 40"/>
                  <a:gd name="T21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44">
                    <a:moveTo>
                      <a:pt x="0" y="32"/>
                    </a:moveTo>
                    <a:lnTo>
                      <a:pt x="7" y="40"/>
                    </a:lnTo>
                    <a:lnTo>
                      <a:pt x="18" y="44"/>
                    </a:lnTo>
                    <a:lnTo>
                      <a:pt x="29" y="41"/>
                    </a:lnTo>
                    <a:lnTo>
                      <a:pt x="37" y="33"/>
                    </a:lnTo>
                    <a:lnTo>
                      <a:pt x="40" y="21"/>
                    </a:lnTo>
                    <a:lnTo>
                      <a:pt x="37" y="11"/>
                    </a:lnTo>
                    <a:lnTo>
                      <a:pt x="29" y="2"/>
                    </a:lnTo>
                    <a:lnTo>
                      <a:pt x="18" y="0"/>
                    </a:lnTo>
                    <a:lnTo>
                      <a:pt x="7" y="2"/>
                    </a:lnTo>
                    <a:lnTo>
                      <a:pt x="0" y="11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30" name="Freeform 282"/>
              <p:cNvSpPr>
                <a:spLocks/>
              </p:cNvSpPr>
              <p:nvPr/>
            </p:nvSpPr>
            <p:spPr bwMode="auto">
              <a:xfrm>
                <a:off x="2696" y="1521"/>
                <a:ext cx="5" cy="5"/>
              </a:xfrm>
              <a:custGeom>
                <a:avLst/>
                <a:gdLst>
                  <a:gd name="T0" fmla="*/ 0 w 27"/>
                  <a:gd name="T1" fmla="*/ 26 h 32"/>
                  <a:gd name="T2" fmla="*/ 10 w 27"/>
                  <a:gd name="T3" fmla="*/ 32 h 32"/>
                  <a:gd name="T4" fmla="*/ 22 w 27"/>
                  <a:gd name="T5" fmla="*/ 27 h 32"/>
                  <a:gd name="T6" fmla="*/ 27 w 27"/>
                  <a:gd name="T7" fmla="*/ 15 h 32"/>
                  <a:gd name="T8" fmla="*/ 22 w 27"/>
                  <a:gd name="T9" fmla="*/ 5 h 32"/>
                  <a:gd name="T10" fmla="*/ 10 w 27"/>
                  <a:gd name="T11" fmla="*/ 0 h 32"/>
                  <a:gd name="T12" fmla="*/ 0 w 27"/>
                  <a:gd name="T13" fmla="*/ 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2">
                    <a:moveTo>
                      <a:pt x="0" y="26"/>
                    </a:moveTo>
                    <a:lnTo>
                      <a:pt x="10" y="32"/>
                    </a:lnTo>
                    <a:lnTo>
                      <a:pt x="22" y="27"/>
                    </a:lnTo>
                    <a:lnTo>
                      <a:pt x="27" y="15"/>
                    </a:lnTo>
                    <a:lnTo>
                      <a:pt x="22" y="5"/>
                    </a:lnTo>
                    <a:lnTo>
                      <a:pt x="1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31" name="Freeform 283"/>
              <p:cNvSpPr>
                <a:spLocks/>
              </p:cNvSpPr>
              <p:nvPr/>
            </p:nvSpPr>
            <p:spPr bwMode="auto">
              <a:xfrm>
                <a:off x="2686" y="1523"/>
                <a:ext cx="2" cy="2"/>
              </a:xfrm>
              <a:custGeom>
                <a:avLst/>
                <a:gdLst>
                  <a:gd name="T0" fmla="*/ 13 w 13"/>
                  <a:gd name="T1" fmla="*/ 5 h 11"/>
                  <a:gd name="T2" fmla="*/ 10 w 13"/>
                  <a:gd name="T3" fmla="*/ 1 h 11"/>
                  <a:gd name="T4" fmla="*/ 7 w 13"/>
                  <a:gd name="T5" fmla="*/ 0 h 11"/>
                  <a:gd name="T6" fmla="*/ 2 w 13"/>
                  <a:gd name="T7" fmla="*/ 1 h 11"/>
                  <a:gd name="T8" fmla="*/ 0 w 13"/>
                  <a:gd name="T9" fmla="*/ 5 h 11"/>
                  <a:gd name="T10" fmla="*/ 2 w 13"/>
                  <a:gd name="T11" fmla="*/ 10 h 11"/>
                  <a:gd name="T12" fmla="*/ 7 w 13"/>
                  <a:gd name="T13" fmla="*/ 11 h 11"/>
                  <a:gd name="T14" fmla="*/ 10 w 13"/>
                  <a:gd name="T15" fmla="*/ 10 h 11"/>
                  <a:gd name="T16" fmla="*/ 13 w 13"/>
                  <a:gd name="T17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1">
                    <a:moveTo>
                      <a:pt x="13" y="5"/>
                    </a:moveTo>
                    <a:lnTo>
                      <a:pt x="10" y="1"/>
                    </a:lnTo>
                    <a:lnTo>
                      <a:pt x="7" y="0"/>
                    </a:lnTo>
                    <a:lnTo>
                      <a:pt x="2" y="1"/>
                    </a:lnTo>
                    <a:lnTo>
                      <a:pt x="0" y="5"/>
                    </a:lnTo>
                    <a:lnTo>
                      <a:pt x="2" y="10"/>
                    </a:lnTo>
                    <a:lnTo>
                      <a:pt x="7" y="11"/>
                    </a:lnTo>
                    <a:lnTo>
                      <a:pt x="10" y="10"/>
                    </a:lnTo>
                    <a:lnTo>
                      <a:pt x="13" y="5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32" name="Freeform 284"/>
              <p:cNvSpPr>
                <a:spLocks/>
              </p:cNvSpPr>
              <p:nvPr/>
            </p:nvSpPr>
            <p:spPr bwMode="auto">
              <a:xfrm>
                <a:off x="2696" y="1522"/>
                <a:ext cx="1" cy="3"/>
              </a:xfrm>
              <a:custGeom>
                <a:avLst/>
                <a:gdLst>
                  <a:gd name="T0" fmla="*/ 0 w 11"/>
                  <a:gd name="T1" fmla="*/ 20 h 20"/>
                  <a:gd name="T2" fmla="*/ 8 w 11"/>
                  <a:gd name="T3" fmla="*/ 16 h 20"/>
                  <a:gd name="T4" fmla="*/ 11 w 11"/>
                  <a:gd name="T5" fmla="*/ 9 h 20"/>
                  <a:gd name="T6" fmla="*/ 8 w 11"/>
                  <a:gd name="T7" fmla="*/ 2 h 20"/>
                  <a:gd name="T8" fmla="*/ 0 w 1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0">
                    <a:moveTo>
                      <a:pt x="0" y="20"/>
                    </a:moveTo>
                    <a:lnTo>
                      <a:pt x="8" y="16"/>
                    </a:lnTo>
                    <a:lnTo>
                      <a:pt x="11" y="9"/>
                    </a:lnTo>
                    <a:lnTo>
                      <a:pt x="8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33" name="Line 285"/>
              <p:cNvSpPr>
                <a:spLocks noChangeShapeType="1"/>
              </p:cNvSpPr>
              <p:nvPr/>
            </p:nvSpPr>
            <p:spPr bwMode="auto">
              <a:xfrm flipH="1" flipV="1">
                <a:off x="2685" y="1527"/>
                <a:ext cx="4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34" name="Line 286"/>
              <p:cNvSpPr>
                <a:spLocks noChangeShapeType="1"/>
              </p:cNvSpPr>
              <p:nvPr/>
            </p:nvSpPr>
            <p:spPr bwMode="auto">
              <a:xfrm flipH="1">
                <a:off x="2685" y="1527"/>
                <a:ext cx="4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35" name="Line 287"/>
              <p:cNvSpPr>
                <a:spLocks noChangeShapeType="1"/>
              </p:cNvSpPr>
              <p:nvPr/>
            </p:nvSpPr>
            <p:spPr bwMode="auto">
              <a:xfrm flipH="1" flipV="1">
                <a:off x="2685" y="1517"/>
                <a:ext cx="4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36" name="Line 288"/>
              <p:cNvSpPr>
                <a:spLocks noChangeShapeType="1"/>
              </p:cNvSpPr>
              <p:nvPr/>
            </p:nvSpPr>
            <p:spPr bwMode="auto">
              <a:xfrm flipH="1">
                <a:off x="2685" y="1517"/>
                <a:ext cx="4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37" name="Line 289"/>
              <p:cNvSpPr>
                <a:spLocks noChangeShapeType="1"/>
              </p:cNvSpPr>
              <p:nvPr/>
            </p:nvSpPr>
            <p:spPr bwMode="auto">
              <a:xfrm>
                <a:off x="2687" y="1526"/>
                <a:ext cx="0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38" name="Freeform 290"/>
              <p:cNvSpPr>
                <a:spLocks/>
              </p:cNvSpPr>
              <p:nvPr/>
            </p:nvSpPr>
            <p:spPr bwMode="auto">
              <a:xfrm>
                <a:off x="2684" y="1526"/>
                <a:ext cx="5" cy="6"/>
              </a:xfrm>
              <a:custGeom>
                <a:avLst/>
                <a:gdLst>
                  <a:gd name="T0" fmla="*/ 32 w 32"/>
                  <a:gd name="T1" fmla="*/ 15 h 30"/>
                  <a:gd name="T2" fmla="*/ 28 w 32"/>
                  <a:gd name="T3" fmla="*/ 3 h 30"/>
                  <a:gd name="T4" fmla="*/ 17 w 32"/>
                  <a:gd name="T5" fmla="*/ 0 h 30"/>
                  <a:gd name="T6" fmla="*/ 5 w 32"/>
                  <a:gd name="T7" fmla="*/ 3 h 30"/>
                  <a:gd name="T8" fmla="*/ 0 w 32"/>
                  <a:gd name="T9" fmla="*/ 15 h 30"/>
                  <a:gd name="T10" fmla="*/ 5 w 32"/>
                  <a:gd name="T11" fmla="*/ 26 h 30"/>
                  <a:gd name="T12" fmla="*/ 17 w 32"/>
                  <a:gd name="T13" fmla="*/ 30 h 30"/>
                  <a:gd name="T14" fmla="*/ 28 w 32"/>
                  <a:gd name="T15" fmla="*/ 26 h 30"/>
                  <a:gd name="T16" fmla="*/ 32 w 32"/>
                  <a:gd name="T17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0">
                    <a:moveTo>
                      <a:pt x="32" y="15"/>
                    </a:moveTo>
                    <a:lnTo>
                      <a:pt x="28" y="3"/>
                    </a:lnTo>
                    <a:lnTo>
                      <a:pt x="17" y="0"/>
                    </a:lnTo>
                    <a:lnTo>
                      <a:pt x="5" y="3"/>
                    </a:lnTo>
                    <a:lnTo>
                      <a:pt x="0" y="15"/>
                    </a:lnTo>
                    <a:lnTo>
                      <a:pt x="5" y="26"/>
                    </a:lnTo>
                    <a:lnTo>
                      <a:pt x="17" y="30"/>
                    </a:lnTo>
                    <a:lnTo>
                      <a:pt x="28" y="26"/>
                    </a:lnTo>
                    <a:lnTo>
                      <a:pt x="32" y="15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39" name="Freeform 291"/>
              <p:cNvSpPr>
                <a:spLocks/>
              </p:cNvSpPr>
              <p:nvPr/>
            </p:nvSpPr>
            <p:spPr bwMode="auto">
              <a:xfrm>
                <a:off x="2684" y="1516"/>
                <a:ext cx="5" cy="5"/>
              </a:xfrm>
              <a:custGeom>
                <a:avLst/>
                <a:gdLst>
                  <a:gd name="T0" fmla="*/ 32 w 32"/>
                  <a:gd name="T1" fmla="*/ 16 h 31"/>
                  <a:gd name="T2" fmla="*/ 28 w 32"/>
                  <a:gd name="T3" fmla="*/ 4 h 31"/>
                  <a:gd name="T4" fmla="*/ 17 w 32"/>
                  <a:gd name="T5" fmla="*/ 0 h 31"/>
                  <a:gd name="T6" fmla="*/ 5 w 32"/>
                  <a:gd name="T7" fmla="*/ 4 h 31"/>
                  <a:gd name="T8" fmla="*/ 0 w 32"/>
                  <a:gd name="T9" fmla="*/ 16 h 31"/>
                  <a:gd name="T10" fmla="*/ 5 w 32"/>
                  <a:gd name="T11" fmla="*/ 26 h 31"/>
                  <a:gd name="T12" fmla="*/ 17 w 32"/>
                  <a:gd name="T13" fmla="*/ 31 h 31"/>
                  <a:gd name="T14" fmla="*/ 28 w 32"/>
                  <a:gd name="T15" fmla="*/ 26 h 31"/>
                  <a:gd name="T16" fmla="*/ 32 w 32"/>
                  <a:gd name="T17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1">
                    <a:moveTo>
                      <a:pt x="32" y="16"/>
                    </a:moveTo>
                    <a:lnTo>
                      <a:pt x="28" y="4"/>
                    </a:lnTo>
                    <a:lnTo>
                      <a:pt x="17" y="0"/>
                    </a:lnTo>
                    <a:lnTo>
                      <a:pt x="5" y="4"/>
                    </a:lnTo>
                    <a:lnTo>
                      <a:pt x="0" y="16"/>
                    </a:lnTo>
                    <a:lnTo>
                      <a:pt x="5" y="26"/>
                    </a:lnTo>
                    <a:lnTo>
                      <a:pt x="17" y="31"/>
                    </a:lnTo>
                    <a:lnTo>
                      <a:pt x="28" y="2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40" name="Line 292"/>
              <p:cNvSpPr>
                <a:spLocks noChangeShapeType="1"/>
              </p:cNvSpPr>
              <p:nvPr/>
            </p:nvSpPr>
            <p:spPr bwMode="auto">
              <a:xfrm>
                <a:off x="2687" y="1516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41" name="Line 293"/>
              <p:cNvSpPr>
                <a:spLocks noChangeShapeType="1"/>
              </p:cNvSpPr>
              <p:nvPr/>
            </p:nvSpPr>
            <p:spPr bwMode="auto">
              <a:xfrm>
                <a:off x="2684" y="1529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42" name="Line 294"/>
              <p:cNvSpPr>
                <a:spLocks noChangeShapeType="1"/>
              </p:cNvSpPr>
              <p:nvPr/>
            </p:nvSpPr>
            <p:spPr bwMode="auto">
              <a:xfrm>
                <a:off x="2684" y="1519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43" name="Line 295"/>
              <p:cNvSpPr>
                <a:spLocks noChangeShapeType="1"/>
              </p:cNvSpPr>
              <p:nvPr/>
            </p:nvSpPr>
            <p:spPr bwMode="auto">
              <a:xfrm>
                <a:off x="2689" y="1526"/>
                <a:ext cx="0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44" name="Line 296"/>
              <p:cNvSpPr>
                <a:spLocks noChangeShapeType="1"/>
              </p:cNvSpPr>
              <p:nvPr/>
            </p:nvSpPr>
            <p:spPr bwMode="auto">
              <a:xfrm>
                <a:off x="2689" y="1516"/>
                <a:ext cx="0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45" name="Line 297"/>
              <p:cNvSpPr>
                <a:spLocks noChangeShapeType="1"/>
              </p:cNvSpPr>
              <p:nvPr/>
            </p:nvSpPr>
            <p:spPr bwMode="auto">
              <a:xfrm>
                <a:off x="2684" y="1532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46" name="Line 298"/>
              <p:cNvSpPr>
                <a:spLocks noChangeShapeType="1"/>
              </p:cNvSpPr>
              <p:nvPr/>
            </p:nvSpPr>
            <p:spPr bwMode="auto">
              <a:xfrm>
                <a:off x="2684" y="1516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47" name="Line 299"/>
              <p:cNvSpPr>
                <a:spLocks noChangeShapeType="1"/>
              </p:cNvSpPr>
              <p:nvPr/>
            </p:nvSpPr>
            <p:spPr bwMode="auto">
              <a:xfrm flipH="1" flipV="1">
                <a:off x="2684" y="1521"/>
                <a:ext cx="12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48" name="Line 300"/>
              <p:cNvSpPr>
                <a:spLocks noChangeShapeType="1"/>
              </p:cNvSpPr>
              <p:nvPr/>
            </p:nvSpPr>
            <p:spPr bwMode="auto">
              <a:xfrm flipH="1">
                <a:off x="2684" y="1525"/>
                <a:ext cx="12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49" name="Line 301"/>
              <p:cNvSpPr>
                <a:spLocks noChangeShapeType="1"/>
              </p:cNvSpPr>
              <p:nvPr/>
            </p:nvSpPr>
            <p:spPr bwMode="auto">
              <a:xfrm>
                <a:off x="2684" y="1516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50" name="Line 302"/>
              <p:cNvSpPr>
                <a:spLocks noChangeShapeType="1"/>
              </p:cNvSpPr>
              <p:nvPr/>
            </p:nvSpPr>
            <p:spPr bwMode="auto">
              <a:xfrm>
                <a:off x="2690" y="1526"/>
                <a:ext cx="1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51" name="Line 303"/>
              <p:cNvSpPr>
                <a:spLocks noChangeShapeType="1"/>
              </p:cNvSpPr>
              <p:nvPr/>
            </p:nvSpPr>
            <p:spPr bwMode="auto">
              <a:xfrm>
                <a:off x="2691" y="1533"/>
                <a:ext cx="4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52" name="Freeform 304"/>
              <p:cNvSpPr>
                <a:spLocks/>
              </p:cNvSpPr>
              <p:nvPr/>
            </p:nvSpPr>
            <p:spPr bwMode="auto">
              <a:xfrm>
                <a:off x="2695" y="1540"/>
                <a:ext cx="5" cy="5"/>
              </a:xfrm>
              <a:custGeom>
                <a:avLst/>
                <a:gdLst>
                  <a:gd name="T0" fmla="*/ 0 w 34"/>
                  <a:gd name="T1" fmla="*/ 0 h 31"/>
                  <a:gd name="T2" fmla="*/ 17 w 34"/>
                  <a:gd name="T3" fmla="*/ 17 h 31"/>
                  <a:gd name="T4" fmla="*/ 34 w 34"/>
                  <a:gd name="T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31">
                    <a:moveTo>
                      <a:pt x="0" y="0"/>
                    </a:moveTo>
                    <a:lnTo>
                      <a:pt x="17" y="17"/>
                    </a:lnTo>
                    <a:lnTo>
                      <a:pt x="34" y="31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53" name="Freeform 305"/>
              <p:cNvSpPr>
                <a:spLocks/>
              </p:cNvSpPr>
              <p:nvPr/>
            </p:nvSpPr>
            <p:spPr bwMode="auto">
              <a:xfrm>
                <a:off x="2700" y="1545"/>
                <a:ext cx="6" cy="2"/>
              </a:xfrm>
              <a:custGeom>
                <a:avLst/>
                <a:gdLst>
                  <a:gd name="T0" fmla="*/ 0 w 37"/>
                  <a:gd name="T1" fmla="*/ 0 h 9"/>
                  <a:gd name="T2" fmla="*/ 18 w 37"/>
                  <a:gd name="T3" fmla="*/ 7 h 9"/>
                  <a:gd name="T4" fmla="*/ 37 w 37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9">
                    <a:moveTo>
                      <a:pt x="0" y="0"/>
                    </a:moveTo>
                    <a:lnTo>
                      <a:pt x="18" y="7"/>
                    </a:lnTo>
                    <a:lnTo>
                      <a:pt x="37" y="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54" name="Freeform 306"/>
              <p:cNvSpPr>
                <a:spLocks/>
              </p:cNvSpPr>
              <p:nvPr/>
            </p:nvSpPr>
            <p:spPr bwMode="auto">
              <a:xfrm>
                <a:off x="2706" y="1545"/>
                <a:ext cx="7" cy="2"/>
              </a:xfrm>
              <a:custGeom>
                <a:avLst/>
                <a:gdLst>
                  <a:gd name="T0" fmla="*/ 0 w 37"/>
                  <a:gd name="T1" fmla="*/ 9 h 9"/>
                  <a:gd name="T2" fmla="*/ 19 w 37"/>
                  <a:gd name="T3" fmla="*/ 7 h 9"/>
                  <a:gd name="T4" fmla="*/ 37 w 37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9">
                    <a:moveTo>
                      <a:pt x="0" y="9"/>
                    </a:moveTo>
                    <a:lnTo>
                      <a:pt x="19" y="7"/>
                    </a:lnTo>
                    <a:lnTo>
                      <a:pt x="37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55" name="Freeform 307"/>
              <p:cNvSpPr>
                <a:spLocks/>
              </p:cNvSpPr>
              <p:nvPr/>
            </p:nvSpPr>
            <p:spPr bwMode="auto">
              <a:xfrm>
                <a:off x="2713" y="1540"/>
                <a:ext cx="5" cy="5"/>
              </a:xfrm>
              <a:custGeom>
                <a:avLst/>
                <a:gdLst>
                  <a:gd name="T0" fmla="*/ 0 w 34"/>
                  <a:gd name="T1" fmla="*/ 31 h 31"/>
                  <a:gd name="T2" fmla="*/ 18 w 34"/>
                  <a:gd name="T3" fmla="*/ 17 h 31"/>
                  <a:gd name="T4" fmla="*/ 34 w 34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31">
                    <a:moveTo>
                      <a:pt x="0" y="31"/>
                    </a:moveTo>
                    <a:lnTo>
                      <a:pt x="18" y="17"/>
                    </a:lnTo>
                    <a:lnTo>
                      <a:pt x="34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56" name="Line 308"/>
              <p:cNvSpPr>
                <a:spLocks noChangeShapeType="1"/>
              </p:cNvSpPr>
              <p:nvPr/>
            </p:nvSpPr>
            <p:spPr bwMode="auto">
              <a:xfrm flipV="1">
                <a:off x="2718" y="1533"/>
                <a:ext cx="4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57" name="Line 309"/>
              <p:cNvSpPr>
                <a:spLocks noChangeShapeType="1"/>
              </p:cNvSpPr>
              <p:nvPr/>
            </p:nvSpPr>
            <p:spPr bwMode="auto">
              <a:xfrm flipV="1">
                <a:off x="2722" y="1524"/>
                <a:ext cx="1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58" name="Line 310"/>
              <p:cNvSpPr>
                <a:spLocks noChangeShapeType="1"/>
              </p:cNvSpPr>
              <p:nvPr/>
            </p:nvSpPr>
            <p:spPr bwMode="auto">
              <a:xfrm flipH="1" flipV="1">
                <a:off x="2722" y="1515"/>
                <a:ext cx="1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59" name="Line 311"/>
              <p:cNvSpPr>
                <a:spLocks noChangeShapeType="1"/>
              </p:cNvSpPr>
              <p:nvPr/>
            </p:nvSpPr>
            <p:spPr bwMode="auto">
              <a:xfrm flipH="1" flipV="1">
                <a:off x="2718" y="1508"/>
                <a:ext cx="4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60" name="Freeform 312"/>
              <p:cNvSpPr>
                <a:spLocks/>
              </p:cNvSpPr>
              <p:nvPr/>
            </p:nvSpPr>
            <p:spPr bwMode="auto">
              <a:xfrm>
                <a:off x="2713" y="1502"/>
                <a:ext cx="5" cy="6"/>
              </a:xfrm>
              <a:custGeom>
                <a:avLst/>
                <a:gdLst>
                  <a:gd name="T0" fmla="*/ 34 w 34"/>
                  <a:gd name="T1" fmla="*/ 30 h 30"/>
                  <a:gd name="T2" fmla="*/ 18 w 34"/>
                  <a:gd name="T3" fmla="*/ 13 h 30"/>
                  <a:gd name="T4" fmla="*/ 0 w 34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30">
                    <a:moveTo>
                      <a:pt x="34" y="30"/>
                    </a:moveTo>
                    <a:lnTo>
                      <a:pt x="18" y="1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61" name="Freeform 313"/>
              <p:cNvSpPr>
                <a:spLocks/>
              </p:cNvSpPr>
              <p:nvPr/>
            </p:nvSpPr>
            <p:spPr bwMode="auto">
              <a:xfrm>
                <a:off x="2706" y="1501"/>
                <a:ext cx="7" cy="1"/>
              </a:xfrm>
              <a:custGeom>
                <a:avLst/>
                <a:gdLst>
                  <a:gd name="T0" fmla="*/ 37 w 37"/>
                  <a:gd name="T1" fmla="*/ 10 h 10"/>
                  <a:gd name="T2" fmla="*/ 19 w 37"/>
                  <a:gd name="T3" fmla="*/ 3 h 10"/>
                  <a:gd name="T4" fmla="*/ 0 w 37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10">
                    <a:moveTo>
                      <a:pt x="37" y="10"/>
                    </a:moveTo>
                    <a:lnTo>
                      <a:pt x="19" y="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62" name="Freeform 314"/>
              <p:cNvSpPr>
                <a:spLocks/>
              </p:cNvSpPr>
              <p:nvPr/>
            </p:nvSpPr>
            <p:spPr bwMode="auto">
              <a:xfrm>
                <a:off x="2700" y="1501"/>
                <a:ext cx="6" cy="1"/>
              </a:xfrm>
              <a:custGeom>
                <a:avLst/>
                <a:gdLst>
                  <a:gd name="T0" fmla="*/ 37 w 37"/>
                  <a:gd name="T1" fmla="*/ 0 h 10"/>
                  <a:gd name="T2" fmla="*/ 18 w 37"/>
                  <a:gd name="T3" fmla="*/ 3 h 10"/>
                  <a:gd name="T4" fmla="*/ 0 w 37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10">
                    <a:moveTo>
                      <a:pt x="37" y="0"/>
                    </a:moveTo>
                    <a:lnTo>
                      <a:pt x="18" y="3"/>
                    </a:lnTo>
                    <a:lnTo>
                      <a:pt x="0" y="1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63" name="Freeform 315"/>
              <p:cNvSpPr>
                <a:spLocks/>
              </p:cNvSpPr>
              <p:nvPr/>
            </p:nvSpPr>
            <p:spPr bwMode="auto">
              <a:xfrm>
                <a:off x="2695" y="1502"/>
                <a:ext cx="5" cy="6"/>
              </a:xfrm>
              <a:custGeom>
                <a:avLst/>
                <a:gdLst>
                  <a:gd name="T0" fmla="*/ 34 w 34"/>
                  <a:gd name="T1" fmla="*/ 0 h 30"/>
                  <a:gd name="T2" fmla="*/ 17 w 34"/>
                  <a:gd name="T3" fmla="*/ 13 h 30"/>
                  <a:gd name="T4" fmla="*/ 0 w 34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30">
                    <a:moveTo>
                      <a:pt x="34" y="0"/>
                    </a:moveTo>
                    <a:lnTo>
                      <a:pt x="17" y="13"/>
                    </a:lnTo>
                    <a:lnTo>
                      <a:pt x="0" y="3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64" name="Line 316"/>
              <p:cNvSpPr>
                <a:spLocks noChangeShapeType="1"/>
              </p:cNvSpPr>
              <p:nvPr/>
            </p:nvSpPr>
            <p:spPr bwMode="auto">
              <a:xfrm flipH="1">
                <a:off x="2691" y="1508"/>
                <a:ext cx="4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65" name="Line 317"/>
              <p:cNvSpPr>
                <a:spLocks noChangeShapeType="1"/>
              </p:cNvSpPr>
              <p:nvPr/>
            </p:nvSpPr>
            <p:spPr bwMode="auto">
              <a:xfrm flipH="1">
                <a:off x="2690" y="1515"/>
                <a:ext cx="1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66" name="Line 318"/>
              <p:cNvSpPr>
                <a:spLocks noChangeShapeType="1"/>
              </p:cNvSpPr>
              <p:nvPr/>
            </p:nvSpPr>
            <p:spPr bwMode="auto">
              <a:xfrm flipH="1" flipV="1">
                <a:off x="2717" y="1273"/>
                <a:ext cx="120" cy="6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67" name="Line 319"/>
              <p:cNvSpPr>
                <a:spLocks noChangeShapeType="1"/>
              </p:cNvSpPr>
              <p:nvPr/>
            </p:nvSpPr>
            <p:spPr bwMode="auto">
              <a:xfrm flipH="1">
                <a:off x="2717" y="1250"/>
                <a:ext cx="120" cy="6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68" name="Line 320"/>
              <p:cNvSpPr>
                <a:spLocks noChangeShapeType="1"/>
              </p:cNvSpPr>
              <p:nvPr/>
            </p:nvSpPr>
            <p:spPr bwMode="auto">
              <a:xfrm>
                <a:off x="2717" y="1339"/>
                <a:ext cx="12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69" name="Line 321"/>
              <p:cNvSpPr>
                <a:spLocks noChangeShapeType="1"/>
              </p:cNvSpPr>
              <p:nvPr/>
            </p:nvSpPr>
            <p:spPr bwMode="auto">
              <a:xfrm flipV="1">
                <a:off x="3201" y="1272"/>
                <a:ext cx="123" cy="6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70" name="Line 322"/>
              <p:cNvSpPr>
                <a:spLocks noChangeShapeType="1"/>
              </p:cNvSpPr>
              <p:nvPr/>
            </p:nvSpPr>
            <p:spPr bwMode="auto">
              <a:xfrm>
                <a:off x="3201" y="1251"/>
                <a:ext cx="123" cy="6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71" name="Line 323"/>
              <p:cNvSpPr>
                <a:spLocks noChangeShapeType="1"/>
              </p:cNvSpPr>
              <p:nvPr/>
            </p:nvSpPr>
            <p:spPr bwMode="auto">
              <a:xfrm flipH="1">
                <a:off x="3201" y="1339"/>
                <a:ext cx="12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72" name="Line 324"/>
              <p:cNvSpPr>
                <a:spLocks noChangeShapeType="1"/>
              </p:cNvSpPr>
              <p:nvPr/>
            </p:nvSpPr>
            <p:spPr bwMode="auto">
              <a:xfrm flipH="1">
                <a:off x="3201" y="1344"/>
                <a:ext cx="12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73" name="Line 325"/>
              <p:cNvSpPr>
                <a:spLocks noChangeShapeType="1"/>
              </p:cNvSpPr>
              <p:nvPr/>
            </p:nvSpPr>
            <p:spPr bwMode="auto">
              <a:xfrm flipV="1">
                <a:off x="2665" y="1250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74" name="Line 326"/>
              <p:cNvSpPr>
                <a:spLocks noChangeShapeType="1"/>
              </p:cNvSpPr>
              <p:nvPr/>
            </p:nvSpPr>
            <p:spPr bwMode="auto">
              <a:xfrm flipV="1">
                <a:off x="2665" y="1278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75" name="Line 327"/>
              <p:cNvSpPr>
                <a:spLocks noChangeShapeType="1"/>
              </p:cNvSpPr>
              <p:nvPr/>
            </p:nvSpPr>
            <p:spPr bwMode="auto">
              <a:xfrm flipV="1">
                <a:off x="2665" y="130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76" name="Line 328"/>
              <p:cNvSpPr>
                <a:spLocks noChangeShapeType="1"/>
              </p:cNvSpPr>
              <p:nvPr/>
            </p:nvSpPr>
            <p:spPr bwMode="auto">
              <a:xfrm flipV="1">
                <a:off x="2665" y="1334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77" name="Line 329"/>
              <p:cNvSpPr>
                <a:spLocks noChangeShapeType="1"/>
              </p:cNvSpPr>
              <p:nvPr/>
            </p:nvSpPr>
            <p:spPr bwMode="auto">
              <a:xfrm flipV="1">
                <a:off x="2665" y="1362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78" name="Line 330"/>
              <p:cNvSpPr>
                <a:spLocks noChangeShapeType="1"/>
              </p:cNvSpPr>
              <p:nvPr/>
            </p:nvSpPr>
            <p:spPr bwMode="auto">
              <a:xfrm flipV="1">
                <a:off x="2665" y="139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79" name="Line 331"/>
              <p:cNvSpPr>
                <a:spLocks noChangeShapeType="1"/>
              </p:cNvSpPr>
              <p:nvPr/>
            </p:nvSpPr>
            <p:spPr bwMode="auto">
              <a:xfrm flipV="1">
                <a:off x="2665" y="1419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80" name="Line 332"/>
              <p:cNvSpPr>
                <a:spLocks noChangeShapeType="1"/>
              </p:cNvSpPr>
              <p:nvPr/>
            </p:nvSpPr>
            <p:spPr bwMode="auto">
              <a:xfrm flipV="1">
                <a:off x="2665" y="1447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81" name="Line 333"/>
              <p:cNvSpPr>
                <a:spLocks noChangeShapeType="1"/>
              </p:cNvSpPr>
              <p:nvPr/>
            </p:nvSpPr>
            <p:spPr bwMode="auto">
              <a:xfrm flipV="1">
                <a:off x="2665" y="1475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82" name="Line 334"/>
              <p:cNvSpPr>
                <a:spLocks noChangeShapeType="1"/>
              </p:cNvSpPr>
              <p:nvPr/>
            </p:nvSpPr>
            <p:spPr bwMode="auto">
              <a:xfrm flipV="1">
                <a:off x="2689" y="145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83" name="Line 335"/>
              <p:cNvSpPr>
                <a:spLocks noChangeShapeType="1"/>
              </p:cNvSpPr>
              <p:nvPr/>
            </p:nvSpPr>
            <p:spPr bwMode="auto">
              <a:xfrm flipV="1">
                <a:off x="2665" y="1503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84" name="Line 336"/>
              <p:cNvSpPr>
                <a:spLocks noChangeShapeType="1"/>
              </p:cNvSpPr>
              <p:nvPr/>
            </p:nvSpPr>
            <p:spPr bwMode="auto">
              <a:xfrm flipV="1">
                <a:off x="2717" y="1454"/>
                <a:ext cx="7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85" name="Line 337"/>
              <p:cNvSpPr>
                <a:spLocks noChangeShapeType="1"/>
              </p:cNvSpPr>
              <p:nvPr/>
            </p:nvSpPr>
            <p:spPr bwMode="auto">
              <a:xfrm flipV="1">
                <a:off x="2665" y="153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86" name="Line 338"/>
              <p:cNvSpPr>
                <a:spLocks noChangeShapeType="1"/>
              </p:cNvSpPr>
              <p:nvPr/>
            </p:nvSpPr>
            <p:spPr bwMode="auto">
              <a:xfrm flipV="1">
                <a:off x="2745" y="1458"/>
                <a:ext cx="3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87" name="Freeform 339"/>
              <p:cNvSpPr>
                <a:spLocks/>
              </p:cNvSpPr>
              <p:nvPr/>
            </p:nvSpPr>
            <p:spPr bwMode="auto">
              <a:xfrm>
                <a:off x="2665" y="1559"/>
                <a:ext cx="10" cy="11"/>
              </a:xfrm>
              <a:custGeom>
                <a:avLst/>
                <a:gdLst>
                  <a:gd name="T0" fmla="*/ 0 w 62"/>
                  <a:gd name="T1" fmla="*/ 62 h 62"/>
                  <a:gd name="T2" fmla="*/ 25 w 62"/>
                  <a:gd name="T3" fmla="*/ 37 h 62"/>
                  <a:gd name="T4" fmla="*/ 62 w 62"/>
                  <a:gd name="T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2" h="62">
                    <a:moveTo>
                      <a:pt x="0" y="62"/>
                    </a:moveTo>
                    <a:lnTo>
                      <a:pt x="25" y="37"/>
                    </a:lnTo>
                    <a:lnTo>
                      <a:pt x="62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88" name="Line 340"/>
              <p:cNvSpPr>
                <a:spLocks noChangeShapeType="1"/>
              </p:cNvSpPr>
              <p:nvPr/>
            </p:nvSpPr>
            <p:spPr bwMode="auto">
              <a:xfrm flipV="1">
                <a:off x="2666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89" name="Line 341"/>
              <p:cNvSpPr>
                <a:spLocks noChangeShapeType="1"/>
              </p:cNvSpPr>
              <p:nvPr/>
            </p:nvSpPr>
            <p:spPr bwMode="auto">
              <a:xfrm flipV="1">
                <a:off x="2694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90" name="Line 342"/>
              <p:cNvSpPr>
                <a:spLocks noChangeShapeType="1"/>
              </p:cNvSpPr>
              <p:nvPr/>
            </p:nvSpPr>
            <p:spPr bwMode="auto">
              <a:xfrm flipV="1">
                <a:off x="2832" y="1454"/>
                <a:ext cx="5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91" name="Line 343"/>
              <p:cNvSpPr>
                <a:spLocks noChangeShapeType="1"/>
              </p:cNvSpPr>
              <p:nvPr/>
            </p:nvSpPr>
            <p:spPr bwMode="auto">
              <a:xfrm flipV="1">
                <a:off x="2722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92" name="Line 344"/>
              <p:cNvSpPr>
                <a:spLocks noChangeShapeType="1"/>
              </p:cNvSpPr>
              <p:nvPr/>
            </p:nvSpPr>
            <p:spPr bwMode="auto">
              <a:xfrm flipV="1">
                <a:off x="2665" y="1255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93" name="Line 345"/>
              <p:cNvSpPr>
                <a:spLocks noChangeShapeType="1"/>
              </p:cNvSpPr>
              <p:nvPr/>
            </p:nvSpPr>
            <p:spPr bwMode="auto">
              <a:xfrm flipV="1">
                <a:off x="2665" y="1283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94" name="Line 346"/>
              <p:cNvSpPr>
                <a:spLocks noChangeShapeType="1"/>
              </p:cNvSpPr>
              <p:nvPr/>
            </p:nvSpPr>
            <p:spPr bwMode="auto">
              <a:xfrm flipV="1">
                <a:off x="2665" y="131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95" name="Line 347"/>
              <p:cNvSpPr>
                <a:spLocks noChangeShapeType="1"/>
              </p:cNvSpPr>
              <p:nvPr/>
            </p:nvSpPr>
            <p:spPr bwMode="auto">
              <a:xfrm flipV="1">
                <a:off x="2665" y="1339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96" name="Line 348"/>
              <p:cNvSpPr>
                <a:spLocks noChangeShapeType="1"/>
              </p:cNvSpPr>
              <p:nvPr/>
            </p:nvSpPr>
            <p:spPr bwMode="auto">
              <a:xfrm flipV="1">
                <a:off x="2665" y="1367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97" name="Line 349"/>
              <p:cNvSpPr>
                <a:spLocks noChangeShapeType="1"/>
              </p:cNvSpPr>
              <p:nvPr/>
            </p:nvSpPr>
            <p:spPr bwMode="auto">
              <a:xfrm flipV="1">
                <a:off x="2665" y="1395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98" name="Line 350"/>
              <p:cNvSpPr>
                <a:spLocks noChangeShapeType="1"/>
              </p:cNvSpPr>
              <p:nvPr/>
            </p:nvSpPr>
            <p:spPr bwMode="auto">
              <a:xfrm flipV="1">
                <a:off x="2665" y="1423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99" name="Freeform 351"/>
              <p:cNvSpPr>
                <a:spLocks/>
              </p:cNvSpPr>
              <p:nvPr/>
            </p:nvSpPr>
            <p:spPr bwMode="auto">
              <a:xfrm>
                <a:off x="2665" y="1451"/>
                <a:ext cx="11" cy="11"/>
              </a:xfrm>
              <a:custGeom>
                <a:avLst/>
                <a:gdLst>
                  <a:gd name="T0" fmla="*/ 0 w 66"/>
                  <a:gd name="T1" fmla="*/ 66 h 66"/>
                  <a:gd name="T2" fmla="*/ 62 w 66"/>
                  <a:gd name="T3" fmla="*/ 4 h 66"/>
                  <a:gd name="T4" fmla="*/ 66 w 66"/>
                  <a:gd name="T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6" h="66">
                    <a:moveTo>
                      <a:pt x="0" y="66"/>
                    </a:moveTo>
                    <a:lnTo>
                      <a:pt x="62" y="4"/>
                    </a:lnTo>
                    <a:lnTo>
                      <a:pt x="66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00" name="Line 352"/>
              <p:cNvSpPr>
                <a:spLocks noChangeShapeType="1"/>
              </p:cNvSpPr>
              <p:nvPr/>
            </p:nvSpPr>
            <p:spPr bwMode="auto">
              <a:xfrm flipV="1">
                <a:off x="2665" y="1479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01" name="Line 353"/>
              <p:cNvSpPr>
                <a:spLocks noChangeShapeType="1"/>
              </p:cNvSpPr>
              <p:nvPr/>
            </p:nvSpPr>
            <p:spPr bwMode="auto">
              <a:xfrm flipV="1">
                <a:off x="2694" y="145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02" name="Line 354"/>
              <p:cNvSpPr>
                <a:spLocks noChangeShapeType="1"/>
              </p:cNvSpPr>
              <p:nvPr/>
            </p:nvSpPr>
            <p:spPr bwMode="auto">
              <a:xfrm flipV="1">
                <a:off x="2665" y="1508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03" name="Line 355"/>
              <p:cNvSpPr>
                <a:spLocks noChangeShapeType="1"/>
              </p:cNvSpPr>
              <p:nvPr/>
            </p:nvSpPr>
            <p:spPr bwMode="auto">
              <a:xfrm flipV="1">
                <a:off x="2722" y="1455"/>
                <a:ext cx="6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04" name="Line 356"/>
              <p:cNvSpPr>
                <a:spLocks noChangeShapeType="1"/>
              </p:cNvSpPr>
              <p:nvPr/>
            </p:nvSpPr>
            <p:spPr bwMode="auto">
              <a:xfrm flipV="1">
                <a:off x="2665" y="1536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05" name="Freeform 357"/>
              <p:cNvSpPr>
                <a:spLocks/>
              </p:cNvSpPr>
              <p:nvPr/>
            </p:nvSpPr>
            <p:spPr bwMode="auto">
              <a:xfrm>
                <a:off x="2665" y="1564"/>
                <a:ext cx="10" cy="10"/>
              </a:xfrm>
              <a:custGeom>
                <a:avLst/>
                <a:gdLst>
                  <a:gd name="T0" fmla="*/ 0 w 62"/>
                  <a:gd name="T1" fmla="*/ 62 h 62"/>
                  <a:gd name="T2" fmla="*/ 52 w 62"/>
                  <a:gd name="T3" fmla="*/ 10 h 62"/>
                  <a:gd name="T4" fmla="*/ 62 w 62"/>
                  <a:gd name="T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2" h="62">
                    <a:moveTo>
                      <a:pt x="0" y="62"/>
                    </a:moveTo>
                    <a:lnTo>
                      <a:pt x="52" y="10"/>
                    </a:lnTo>
                    <a:lnTo>
                      <a:pt x="62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06" name="Line 358"/>
              <p:cNvSpPr>
                <a:spLocks noChangeShapeType="1"/>
              </p:cNvSpPr>
              <p:nvPr/>
            </p:nvSpPr>
            <p:spPr bwMode="auto">
              <a:xfrm flipV="1">
                <a:off x="2670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07" name="Line 359"/>
              <p:cNvSpPr>
                <a:spLocks noChangeShapeType="1"/>
              </p:cNvSpPr>
              <p:nvPr/>
            </p:nvSpPr>
            <p:spPr bwMode="auto">
              <a:xfrm flipV="1">
                <a:off x="2698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08" name="Line 360"/>
              <p:cNvSpPr>
                <a:spLocks noChangeShapeType="1"/>
              </p:cNvSpPr>
              <p:nvPr/>
            </p:nvSpPr>
            <p:spPr bwMode="auto">
              <a:xfrm flipV="1">
                <a:off x="2834" y="1458"/>
                <a:ext cx="3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09" name="Line 361"/>
              <p:cNvSpPr>
                <a:spLocks noChangeShapeType="1"/>
              </p:cNvSpPr>
              <p:nvPr/>
            </p:nvSpPr>
            <p:spPr bwMode="auto">
              <a:xfrm flipV="1">
                <a:off x="2727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10" name="Line 362"/>
              <p:cNvSpPr>
                <a:spLocks noChangeShapeType="1"/>
              </p:cNvSpPr>
              <p:nvPr/>
            </p:nvSpPr>
            <p:spPr bwMode="auto">
              <a:xfrm flipV="1">
                <a:off x="2665" y="1260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11" name="Line 363"/>
              <p:cNvSpPr>
                <a:spLocks noChangeShapeType="1"/>
              </p:cNvSpPr>
              <p:nvPr/>
            </p:nvSpPr>
            <p:spPr bwMode="auto">
              <a:xfrm flipV="1">
                <a:off x="2665" y="1287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12" name="Line 364"/>
              <p:cNvSpPr>
                <a:spLocks noChangeShapeType="1"/>
              </p:cNvSpPr>
              <p:nvPr/>
            </p:nvSpPr>
            <p:spPr bwMode="auto">
              <a:xfrm flipV="1">
                <a:off x="2665" y="1316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13" name="Line 365"/>
              <p:cNvSpPr>
                <a:spLocks noChangeShapeType="1"/>
              </p:cNvSpPr>
              <p:nvPr/>
            </p:nvSpPr>
            <p:spPr bwMode="auto">
              <a:xfrm flipV="1">
                <a:off x="2665" y="1344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14" name="Line 366"/>
              <p:cNvSpPr>
                <a:spLocks noChangeShapeType="1"/>
              </p:cNvSpPr>
              <p:nvPr/>
            </p:nvSpPr>
            <p:spPr bwMode="auto">
              <a:xfrm flipV="1">
                <a:off x="2665" y="1372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15" name="Line 367"/>
              <p:cNvSpPr>
                <a:spLocks noChangeShapeType="1"/>
              </p:cNvSpPr>
              <p:nvPr/>
            </p:nvSpPr>
            <p:spPr bwMode="auto">
              <a:xfrm flipV="1">
                <a:off x="2665" y="1400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16" name="Line 368"/>
              <p:cNvSpPr>
                <a:spLocks noChangeShapeType="1"/>
              </p:cNvSpPr>
              <p:nvPr/>
            </p:nvSpPr>
            <p:spPr bwMode="auto">
              <a:xfrm flipV="1">
                <a:off x="2665" y="1428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17" name="Freeform 369"/>
              <p:cNvSpPr>
                <a:spLocks/>
              </p:cNvSpPr>
              <p:nvPr/>
            </p:nvSpPr>
            <p:spPr bwMode="auto">
              <a:xfrm>
                <a:off x="2665" y="1451"/>
                <a:ext cx="16" cy="15"/>
              </a:xfrm>
              <a:custGeom>
                <a:avLst/>
                <a:gdLst>
                  <a:gd name="T0" fmla="*/ 0 w 94"/>
                  <a:gd name="T1" fmla="*/ 95 h 95"/>
                  <a:gd name="T2" fmla="*/ 62 w 94"/>
                  <a:gd name="T3" fmla="*/ 32 h 95"/>
                  <a:gd name="T4" fmla="*/ 94 w 94"/>
                  <a:gd name="T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4" h="95">
                    <a:moveTo>
                      <a:pt x="0" y="95"/>
                    </a:moveTo>
                    <a:lnTo>
                      <a:pt x="62" y="32"/>
                    </a:lnTo>
                    <a:lnTo>
                      <a:pt x="94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18" name="Line 370"/>
              <p:cNvSpPr>
                <a:spLocks noChangeShapeType="1"/>
              </p:cNvSpPr>
              <p:nvPr/>
            </p:nvSpPr>
            <p:spPr bwMode="auto">
              <a:xfrm flipV="1">
                <a:off x="2665" y="1484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19" name="Line 371"/>
              <p:cNvSpPr>
                <a:spLocks noChangeShapeType="1"/>
              </p:cNvSpPr>
              <p:nvPr/>
            </p:nvSpPr>
            <p:spPr bwMode="auto">
              <a:xfrm flipV="1">
                <a:off x="2698" y="145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20" name="Line 372"/>
              <p:cNvSpPr>
                <a:spLocks noChangeShapeType="1"/>
              </p:cNvSpPr>
              <p:nvPr/>
            </p:nvSpPr>
            <p:spPr bwMode="auto">
              <a:xfrm flipV="1">
                <a:off x="2665" y="1512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21" name="Line 373"/>
              <p:cNvSpPr>
                <a:spLocks noChangeShapeType="1"/>
              </p:cNvSpPr>
              <p:nvPr/>
            </p:nvSpPr>
            <p:spPr bwMode="auto">
              <a:xfrm flipV="1">
                <a:off x="2726" y="1455"/>
                <a:ext cx="6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22" name="Line 374"/>
              <p:cNvSpPr>
                <a:spLocks noChangeShapeType="1"/>
              </p:cNvSpPr>
              <p:nvPr/>
            </p:nvSpPr>
            <p:spPr bwMode="auto">
              <a:xfrm flipV="1">
                <a:off x="2665" y="1540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23" name="Line 375"/>
              <p:cNvSpPr>
                <a:spLocks noChangeShapeType="1"/>
              </p:cNvSpPr>
              <p:nvPr/>
            </p:nvSpPr>
            <p:spPr bwMode="auto">
              <a:xfrm flipV="1">
                <a:off x="2665" y="1568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24" name="Line 376"/>
              <p:cNvSpPr>
                <a:spLocks noChangeShapeType="1"/>
              </p:cNvSpPr>
              <p:nvPr/>
            </p:nvSpPr>
            <p:spPr bwMode="auto">
              <a:xfrm flipV="1">
                <a:off x="2675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25" name="Line 377"/>
              <p:cNvSpPr>
                <a:spLocks noChangeShapeType="1"/>
              </p:cNvSpPr>
              <p:nvPr/>
            </p:nvSpPr>
            <p:spPr bwMode="auto">
              <a:xfrm flipV="1">
                <a:off x="2703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26" name="Line 378"/>
              <p:cNvSpPr>
                <a:spLocks noChangeShapeType="1"/>
              </p:cNvSpPr>
              <p:nvPr/>
            </p:nvSpPr>
            <p:spPr bwMode="auto">
              <a:xfrm flipV="1">
                <a:off x="2731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27" name="Line 379"/>
              <p:cNvSpPr>
                <a:spLocks noChangeShapeType="1"/>
              </p:cNvSpPr>
              <p:nvPr/>
            </p:nvSpPr>
            <p:spPr bwMode="auto">
              <a:xfrm flipV="1">
                <a:off x="2665" y="1264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28" name="Line 380"/>
              <p:cNvSpPr>
                <a:spLocks noChangeShapeType="1"/>
              </p:cNvSpPr>
              <p:nvPr/>
            </p:nvSpPr>
            <p:spPr bwMode="auto">
              <a:xfrm flipV="1">
                <a:off x="2665" y="1292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29" name="Line 381"/>
              <p:cNvSpPr>
                <a:spLocks noChangeShapeType="1"/>
              </p:cNvSpPr>
              <p:nvPr/>
            </p:nvSpPr>
            <p:spPr bwMode="auto">
              <a:xfrm flipV="1">
                <a:off x="2665" y="1320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30" name="Line 382"/>
              <p:cNvSpPr>
                <a:spLocks noChangeShapeType="1"/>
              </p:cNvSpPr>
              <p:nvPr/>
            </p:nvSpPr>
            <p:spPr bwMode="auto">
              <a:xfrm flipV="1">
                <a:off x="2665" y="1348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31" name="Line 383"/>
              <p:cNvSpPr>
                <a:spLocks noChangeShapeType="1"/>
              </p:cNvSpPr>
              <p:nvPr/>
            </p:nvSpPr>
            <p:spPr bwMode="auto">
              <a:xfrm flipV="1">
                <a:off x="2665" y="1377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32" name="Line 384"/>
              <p:cNvSpPr>
                <a:spLocks noChangeShapeType="1"/>
              </p:cNvSpPr>
              <p:nvPr/>
            </p:nvSpPr>
            <p:spPr bwMode="auto">
              <a:xfrm flipV="1">
                <a:off x="2665" y="1405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33" name="Line 385"/>
              <p:cNvSpPr>
                <a:spLocks noChangeShapeType="1"/>
              </p:cNvSpPr>
              <p:nvPr/>
            </p:nvSpPr>
            <p:spPr bwMode="auto">
              <a:xfrm flipV="1">
                <a:off x="2665" y="1433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34" name="Freeform 386"/>
              <p:cNvSpPr>
                <a:spLocks/>
              </p:cNvSpPr>
              <p:nvPr/>
            </p:nvSpPr>
            <p:spPr bwMode="auto">
              <a:xfrm>
                <a:off x="2665" y="1451"/>
                <a:ext cx="20" cy="20"/>
              </a:xfrm>
              <a:custGeom>
                <a:avLst/>
                <a:gdLst>
                  <a:gd name="T0" fmla="*/ 0 w 123"/>
                  <a:gd name="T1" fmla="*/ 123 h 123"/>
                  <a:gd name="T2" fmla="*/ 62 w 123"/>
                  <a:gd name="T3" fmla="*/ 61 h 123"/>
                  <a:gd name="T4" fmla="*/ 123 w 123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123">
                    <a:moveTo>
                      <a:pt x="0" y="123"/>
                    </a:moveTo>
                    <a:lnTo>
                      <a:pt x="62" y="61"/>
                    </a:lnTo>
                    <a:lnTo>
                      <a:pt x="12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35" name="Line 387"/>
              <p:cNvSpPr>
                <a:spLocks noChangeShapeType="1"/>
              </p:cNvSpPr>
              <p:nvPr/>
            </p:nvSpPr>
            <p:spPr bwMode="auto">
              <a:xfrm flipV="1">
                <a:off x="2665" y="1489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36" name="Line 388"/>
              <p:cNvSpPr>
                <a:spLocks noChangeShapeType="1"/>
              </p:cNvSpPr>
              <p:nvPr/>
            </p:nvSpPr>
            <p:spPr bwMode="auto">
              <a:xfrm flipV="1">
                <a:off x="2703" y="145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37" name="Line 389"/>
              <p:cNvSpPr>
                <a:spLocks noChangeShapeType="1"/>
              </p:cNvSpPr>
              <p:nvPr/>
            </p:nvSpPr>
            <p:spPr bwMode="auto">
              <a:xfrm flipV="1">
                <a:off x="2665" y="1517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38" name="Line 390"/>
              <p:cNvSpPr>
                <a:spLocks noChangeShapeType="1"/>
              </p:cNvSpPr>
              <p:nvPr/>
            </p:nvSpPr>
            <p:spPr bwMode="auto">
              <a:xfrm flipV="1">
                <a:off x="2731" y="1455"/>
                <a:ext cx="6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39" name="Line 391"/>
              <p:cNvSpPr>
                <a:spLocks noChangeShapeType="1"/>
              </p:cNvSpPr>
              <p:nvPr/>
            </p:nvSpPr>
            <p:spPr bwMode="auto">
              <a:xfrm flipV="1">
                <a:off x="2665" y="1545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40" name="Line 392"/>
              <p:cNvSpPr>
                <a:spLocks noChangeShapeType="1"/>
              </p:cNvSpPr>
              <p:nvPr/>
            </p:nvSpPr>
            <p:spPr bwMode="auto">
              <a:xfrm flipV="1">
                <a:off x="2665" y="1573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41" name="Line 393"/>
              <p:cNvSpPr>
                <a:spLocks noChangeShapeType="1"/>
              </p:cNvSpPr>
              <p:nvPr/>
            </p:nvSpPr>
            <p:spPr bwMode="auto">
              <a:xfrm flipV="1">
                <a:off x="2680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42" name="Line 394"/>
              <p:cNvSpPr>
                <a:spLocks noChangeShapeType="1"/>
              </p:cNvSpPr>
              <p:nvPr/>
            </p:nvSpPr>
            <p:spPr bwMode="auto">
              <a:xfrm flipV="1">
                <a:off x="2708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43" name="Line 395"/>
              <p:cNvSpPr>
                <a:spLocks noChangeShapeType="1"/>
              </p:cNvSpPr>
              <p:nvPr/>
            </p:nvSpPr>
            <p:spPr bwMode="auto">
              <a:xfrm flipV="1">
                <a:off x="2736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44" name="Line 396"/>
              <p:cNvSpPr>
                <a:spLocks noChangeShapeType="1"/>
              </p:cNvSpPr>
              <p:nvPr/>
            </p:nvSpPr>
            <p:spPr bwMode="auto">
              <a:xfrm flipH="1">
                <a:off x="2832" y="1451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45" name="Line 397"/>
              <p:cNvSpPr>
                <a:spLocks noChangeShapeType="1"/>
              </p:cNvSpPr>
              <p:nvPr/>
            </p:nvSpPr>
            <p:spPr bwMode="auto">
              <a:xfrm flipH="1">
                <a:off x="2675" y="1451"/>
                <a:ext cx="7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46" name="Line 398"/>
              <p:cNvSpPr>
                <a:spLocks noChangeShapeType="1"/>
              </p:cNvSpPr>
              <p:nvPr/>
            </p:nvSpPr>
            <p:spPr bwMode="auto">
              <a:xfrm flipH="1">
                <a:off x="2832" y="14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47" name="Line 399"/>
              <p:cNvSpPr>
                <a:spLocks noChangeShapeType="1"/>
              </p:cNvSpPr>
              <p:nvPr/>
            </p:nvSpPr>
            <p:spPr bwMode="auto">
              <a:xfrm flipH="1">
                <a:off x="2675" y="1461"/>
                <a:ext cx="7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48" name="Line 400"/>
              <p:cNvSpPr>
                <a:spLocks noChangeShapeType="1"/>
              </p:cNvSpPr>
              <p:nvPr/>
            </p:nvSpPr>
            <p:spPr bwMode="auto">
              <a:xfrm flipH="1">
                <a:off x="3201" y="1250"/>
                <a:ext cx="16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49" name="Line 401"/>
              <p:cNvSpPr>
                <a:spLocks noChangeShapeType="1"/>
              </p:cNvSpPr>
              <p:nvPr/>
            </p:nvSpPr>
            <p:spPr bwMode="auto">
              <a:xfrm flipH="1">
                <a:off x="2837" y="1597"/>
                <a:ext cx="25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50" name="Line 402"/>
              <p:cNvSpPr>
                <a:spLocks noChangeShapeType="1"/>
              </p:cNvSpPr>
              <p:nvPr/>
            </p:nvSpPr>
            <p:spPr bwMode="auto">
              <a:xfrm flipH="1">
                <a:off x="2675" y="1586"/>
                <a:ext cx="7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51" name="Line 403"/>
              <p:cNvSpPr>
                <a:spLocks noChangeShapeType="1"/>
              </p:cNvSpPr>
              <p:nvPr/>
            </p:nvSpPr>
            <p:spPr bwMode="auto">
              <a:xfrm flipV="1">
                <a:off x="2748" y="1586"/>
                <a:ext cx="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52" name="Line 404"/>
              <p:cNvSpPr>
                <a:spLocks noChangeShapeType="1"/>
              </p:cNvSpPr>
              <p:nvPr/>
            </p:nvSpPr>
            <p:spPr bwMode="auto">
              <a:xfrm flipV="1">
                <a:off x="2837" y="156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53" name="Line 405"/>
              <p:cNvSpPr>
                <a:spLocks noChangeShapeType="1"/>
              </p:cNvSpPr>
              <p:nvPr/>
            </p:nvSpPr>
            <p:spPr bwMode="auto">
              <a:xfrm flipV="1">
                <a:off x="2837" y="1584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grpSp>
          <p:nvGrpSpPr>
            <p:cNvPr id="10" name="Group 607"/>
            <p:cNvGrpSpPr>
              <a:grpSpLocks/>
            </p:cNvGrpSpPr>
            <p:nvPr/>
          </p:nvGrpSpPr>
          <p:grpSpPr bwMode="auto">
            <a:xfrm>
              <a:off x="2665" y="1419"/>
              <a:ext cx="1120" cy="715"/>
              <a:chOff x="2665" y="1419"/>
              <a:chExt cx="1120" cy="715"/>
            </a:xfrm>
          </p:grpSpPr>
          <p:sp>
            <p:nvSpPr>
              <p:cNvPr id="3954" name="Line 407"/>
              <p:cNvSpPr>
                <a:spLocks noChangeShapeType="1"/>
              </p:cNvSpPr>
              <p:nvPr/>
            </p:nvSpPr>
            <p:spPr bwMode="auto">
              <a:xfrm flipV="1">
                <a:off x="2862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55" name="Line 408"/>
              <p:cNvSpPr>
                <a:spLocks noChangeShapeType="1"/>
              </p:cNvSpPr>
              <p:nvPr/>
            </p:nvSpPr>
            <p:spPr bwMode="auto">
              <a:xfrm flipV="1">
                <a:off x="2890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56" name="Line 409"/>
              <p:cNvSpPr>
                <a:spLocks noChangeShapeType="1"/>
              </p:cNvSpPr>
              <p:nvPr/>
            </p:nvSpPr>
            <p:spPr bwMode="auto">
              <a:xfrm flipV="1">
                <a:off x="2918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57" name="Line 410"/>
              <p:cNvSpPr>
                <a:spLocks noChangeShapeType="1"/>
              </p:cNvSpPr>
              <p:nvPr/>
            </p:nvSpPr>
            <p:spPr bwMode="auto">
              <a:xfrm flipV="1">
                <a:off x="2946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58" name="Line 411"/>
              <p:cNvSpPr>
                <a:spLocks noChangeShapeType="1"/>
              </p:cNvSpPr>
              <p:nvPr/>
            </p:nvSpPr>
            <p:spPr bwMode="auto">
              <a:xfrm flipV="1">
                <a:off x="2974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59" name="Line 412"/>
              <p:cNvSpPr>
                <a:spLocks noChangeShapeType="1"/>
              </p:cNvSpPr>
              <p:nvPr/>
            </p:nvSpPr>
            <p:spPr bwMode="auto">
              <a:xfrm flipV="1">
                <a:off x="3002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60" name="Line 413"/>
              <p:cNvSpPr>
                <a:spLocks noChangeShapeType="1"/>
              </p:cNvSpPr>
              <p:nvPr/>
            </p:nvSpPr>
            <p:spPr bwMode="auto">
              <a:xfrm flipV="1">
                <a:off x="3030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61" name="Line 414"/>
              <p:cNvSpPr>
                <a:spLocks noChangeShapeType="1"/>
              </p:cNvSpPr>
              <p:nvPr/>
            </p:nvSpPr>
            <p:spPr bwMode="auto">
              <a:xfrm flipV="1">
                <a:off x="3059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62" name="Line 415"/>
              <p:cNvSpPr>
                <a:spLocks noChangeShapeType="1"/>
              </p:cNvSpPr>
              <p:nvPr/>
            </p:nvSpPr>
            <p:spPr bwMode="auto">
              <a:xfrm flipV="1">
                <a:off x="2837" y="1565"/>
                <a:ext cx="5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63" name="Line 416"/>
              <p:cNvSpPr>
                <a:spLocks noChangeShapeType="1"/>
              </p:cNvSpPr>
              <p:nvPr/>
            </p:nvSpPr>
            <p:spPr bwMode="auto">
              <a:xfrm flipV="1">
                <a:off x="2839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64" name="Line 417"/>
              <p:cNvSpPr>
                <a:spLocks noChangeShapeType="1"/>
              </p:cNvSpPr>
              <p:nvPr/>
            </p:nvSpPr>
            <p:spPr bwMode="auto">
              <a:xfrm flipV="1">
                <a:off x="2867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65" name="Line 418"/>
              <p:cNvSpPr>
                <a:spLocks noChangeShapeType="1"/>
              </p:cNvSpPr>
              <p:nvPr/>
            </p:nvSpPr>
            <p:spPr bwMode="auto">
              <a:xfrm flipV="1">
                <a:off x="2895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66" name="Line 419"/>
              <p:cNvSpPr>
                <a:spLocks noChangeShapeType="1"/>
              </p:cNvSpPr>
              <p:nvPr/>
            </p:nvSpPr>
            <p:spPr bwMode="auto">
              <a:xfrm flipV="1">
                <a:off x="2923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67" name="Line 420"/>
              <p:cNvSpPr>
                <a:spLocks noChangeShapeType="1"/>
              </p:cNvSpPr>
              <p:nvPr/>
            </p:nvSpPr>
            <p:spPr bwMode="auto">
              <a:xfrm flipV="1">
                <a:off x="2951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68" name="Line 421"/>
              <p:cNvSpPr>
                <a:spLocks noChangeShapeType="1"/>
              </p:cNvSpPr>
              <p:nvPr/>
            </p:nvSpPr>
            <p:spPr bwMode="auto">
              <a:xfrm flipV="1">
                <a:off x="2979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69" name="Line 422"/>
              <p:cNvSpPr>
                <a:spLocks noChangeShapeType="1"/>
              </p:cNvSpPr>
              <p:nvPr/>
            </p:nvSpPr>
            <p:spPr bwMode="auto">
              <a:xfrm flipV="1">
                <a:off x="3007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70" name="Line 423"/>
              <p:cNvSpPr>
                <a:spLocks noChangeShapeType="1"/>
              </p:cNvSpPr>
              <p:nvPr/>
            </p:nvSpPr>
            <p:spPr bwMode="auto">
              <a:xfrm flipV="1">
                <a:off x="3035" y="1589"/>
                <a:ext cx="8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71" name="Line 424"/>
              <p:cNvSpPr>
                <a:spLocks noChangeShapeType="1"/>
              </p:cNvSpPr>
              <p:nvPr/>
            </p:nvSpPr>
            <p:spPr bwMode="auto">
              <a:xfrm flipV="1">
                <a:off x="3063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72" name="Line 425"/>
              <p:cNvSpPr>
                <a:spLocks noChangeShapeType="1"/>
              </p:cNvSpPr>
              <p:nvPr/>
            </p:nvSpPr>
            <p:spPr bwMode="auto">
              <a:xfrm flipV="1">
                <a:off x="2837" y="1565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73" name="Line 426"/>
              <p:cNvSpPr>
                <a:spLocks noChangeShapeType="1"/>
              </p:cNvSpPr>
              <p:nvPr/>
            </p:nvSpPr>
            <p:spPr bwMode="auto">
              <a:xfrm flipV="1">
                <a:off x="2843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74" name="Line 427"/>
              <p:cNvSpPr>
                <a:spLocks noChangeShapeType="1"/>
              </p:cNvSpPr>
              <p:nvPr/>
            </p:nvSpPr>
            <p:spPr bwMode="auto">
              <a:xfrm flipV="1">
                <a:off x="2872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75" name="Line 428"/>
              <p:cNvSpPr>
                <a:spLocks noChangeShapeType="1"/>
              </p:cNvSpPr>
              <p:nvPr/>
            </p:nvSpPr>
            <p:spPr bwMode="auto">
              <a:xfrm flipV="1">
                <a:off x="2900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76" name="Line 429"/>
              <p:cNvSpPr>
                <a:spLocks noChangeShapeType="1"/>
              </p:cNvSpPr>
              <p:nvPr/>
            </p:nvSpPr>
            <p:spPr bwMode="auto">
              <a:xfrm flipV="1">
                <a:off x="2928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77" name="Line 430"/>
              <p:cNvSpPr>
                <a:spLocks noChangeShapeType="1"/>
              </p:cNvSpPr>
              <p:nvPr/>
            </p:nvSpPr>
            <p:spPr bwMode="auto">
              <a:xfrm flipV="1">
                <a:off x="2956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78" name="Line 431"/>
              <p:cNvSpPr>
                <a:spLocks noChangeShapeType="1"/>
              </p:cNvSpPr>
              <p:nvPr/>
            </p:nvSpPr>
            <p:spPr bwMode="auto">
              <a:xfrm flipV="1">
                <a:off x="2984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79" name="Line 432"/>
              <p:cNvSpPr>
                <a:spLocks noChangeShapeType="1"/>
              </p:cNvSpPr>
              <p:nvPr/>
            </p:nvSpPr>
            <p:spPr bwMode="auto">
              <a:xfrm flipV="1">
                <a:off x="3012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80" name="Line 433"/>
              <p:cNvSpPr>
                <a:spLocks noChangeShapeType="1"/>
              </p:cNvSpPr>
              <p:nvPr/>
            </p:nvSpPr>
            <p:spPr bwMode="auto">
              <a:xfrm flipV="1">
                <a:off x="3040" y="1591"/>
                <a:ext cx="6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81" name="Line 434"/>
              <p:cNvSpPr>
                <a:spLocks noChangeShapeType="1"/>
              </p:cNvSpPr>
              <p:nvPr/>
            </p:nvSpPr>
            <p:spPr bwMode="auto">
              <a:xfrm flipV="1">
                <a:off x="3068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82" name="Line 435"/>
              <p:cNvSpPr>
                <a:spLocks noChangeShapeType="1"/>
              </p:cNvSpPr>
              <p:nvPr/>
            </p:nvSpPr>
            <p:spPr bwMode="auto">
              <a:xfrm flipV="1">
                <a:off x="2837" y="1570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83" name="Line 436"/>
              <p:cNvSpPr>
                <a:spLocks noChangeShapeType="1"/>
              </p:cNvSpPr>
              <p:nvPr/>
            </p:nvSpPr>
            <p:spPr bwMode="auto">
              <a:xfrm flipV="1">
                <a:off x="2848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84" name="Line 437"/>
              <p:cNvSpPr>
                <a:spLocks noChangeShapeType="1"/>
              </p:cNvSpPr>
              <p:nvPr/>
            </p:nvSpPr>
            <p:spPr bwMode="auto">
              <a:xfrm flipV="1">
                <a:off x="2876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85" name="Line 438"/>
              <p:cNvSpPr>
                <a:spLocks noChangeShapeType="1"/>
              </p:cNvSpPr>
              <p:nvPr/>
            </p:nvSpPr>
            <p:spPr bwMode="auto">
              <a:xfrm flipV="1">
                <a:off x="2904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86" name="Line 439"/>
              <p:cNvSpPr>
                <a:spLocks noChangeShapeType="1"/>
              </p:cNvSpPr>
              <p:nvPr/>
            </p:nvSpPr>
            <p:spPr bwMode="auto">
              <a:xfrm flipV="1">
                <a:off x="2932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87" name="Line 440"/>
              <p:cNvSpPr>
                <a:spLocks noChangeShapeType="1"/>
              </p:cNvSpPr>
              <p:nvPr/>
            </p:nvSpPr>
            <p:spPr bwMode="auto">
              <a:xfrm flipV="1">
                <a:off x="2960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88" name="Line 441"/>
              <p:cNvSpPr>
                <a:spLocks noChangeShapeType="1"/>
              </p:cNvSpPr>
              <p:nvPr/>
            </p:nvSpPr>
            <p:spPr bwMode="auto">
              <a:xfrm flipV="1">
                <a:off x="2988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89" name="Line 442"/>
              <p:cNvSpPr>
                <a:spLocks noChangeShapeType="1"/>
              </p:cNvSpPr>
              <p:nvPr/>
            </p:nvSpPr>
            <p:spPr bwMode="auto">
              <a:xfrm flipV="1">
                <a:off x="3016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90" name="Line 443"/>
              <p:cNvSpPr>
                <a:spLocks noChangeShapeType="1"/>
              </p:cNvSpPr>
              <p:nvPr/>
            </p:nvSpPr>
            <p:spPr bwMode="auto">
              <a:xfrm flipV="1">
                <a:off x="3045" y="1591"/>
                <a:ext cx="5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91" name="Line 444"/>
              <p:cNvSpPr>
                <a:spLocks noChangeShapeType="1"/>
              </p:cNvSpPr>
              <p:nvPr/>
            </p:nvSpPr>
            <p:spPr bwMode="auto">
              <a:xfrm flipV="1">
                <a:off x="3073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92" name="Line 445"/>
              <p:cNvSpPr>
                <a:spLocks noChangeShapeType="1"/>
              </p:cNvSpPr>
              <p:nvPr/>
            </p:nvSpPr>
            <p:spPr bwMode="auto">
              <a:xfrm flipH="1">
                <a:off x="2847" y="1586"/>
                <a:ext cx="24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93" name="Line 446"/>
              <p:cNvSpPr>
                <a:spLocks noChangeShapeType="1"/>
              </p:cNvSpPr>
              <p:nvPr/>
            </p:nvSpPr>
            <p:spPr bwMode="auto">
              <a:xfrm flipH="1">
                <a:off x="2665" y="1597"/>
                <a:ext cx="8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94" name="Line 447"/>
              <p:cNvSpPr>
                <a:spLocks noChangeShapeType="1"/>
              </p:cNvSpPr>
              <p:nvPr/>
            </p:nvSpPr>
            <p:spPr bwMode="auto">
              <a:xfrm flipV="1">
                <a:off x="3180" y="1586"/>
                <a:ext cx="1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95" name="Freeform 448"/>
              <p:cNvSpPr>
                <a:spLocks/>
              </p:cNvSpPr>
              <p:nvPr/>
            </p:nvSpPr>
            <p:spPr bwMode="auto">
              <a:xfrm>
                <a:off x="3194" y="1594"/>
                <a:ext cx="7" cy="8"/>
              </a:xfrm>
              <a:custGeom>
                <a:avLst/>
                <a:gdLst>
                  <a:gd name="T0" fmla="*/ 0 w 46"/>
                  <a:gd name="T1" fmla="*/ 46 h 46"/>
                  <a:gd name="T2" fmla="*/ 32 w 46"/>
                  <a:gd name="T3" fmla="*/ 14 h 46"/>
                  <a:gd name="T4" fmla="*/ 46 w 46"/>
                  <a:gd name="T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6">
                    <a:moveTo>
                      <a:pt x="0" y="46"/>
                    </a:moveTo>
                    <a:lnTo>
                      <a:pt x="32" y="14"/>
                    </a:lnTo>
                    <a:lnTo>
                      <a:pt x="46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96" name="Line 449"/>
              <p:cNvSpPr>
                <a:spLocks noChangeShapeType="1"/>
              </p:cNvSpPr>
              <p:nvPr/>
            </p:nvSpPr>
            <p:spPr bwMode="auto">
              <a:xfrm flipV="1">
                <a:off x="3180" y="1586"/>
                <a:ext cx="6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97" name="Line 450"/>
              <p:cNvSpPr>
                <a:spLocks noChangeShapeType="1"/>
              </p:cNvSpPr>
              <p:nvPr/>
            </p:nvSpPr>
            <p:spPr bwMode="auto">
              <a:xfrm flipV="1">
                <a:off x="3191" y="1581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98" name="Line 451"/>
              <p:cNvSpPr>
                <a:spLocks noChangeShapeType="1"/>
              </p:cNvSpPr>
              <p:nvPr/>
            </p:nvSpPr>
            <p:spPr bwMode="auto">
              <a:xfrm flipV="1">
                <a:off x="3198" y="1599"/>
                <a:ext cx="3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99" name="Line 452"/>
              <p:cNvSpPr>
                <a:spLocks noChangeShapeType="1"/>
              </p:cNvSpPr>
              <p:nvPr/>
            </p:nvSpPr>
            <p:spPr bwMode="auto">
              <a:xfrm flipV="1">
                <a:off x="3180" y="1586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00" name="Line 453"/>
              <p:cNvSpPr>
                <a:spLocks noChangeShapeType="1"/>
              </p:cNvSpPr>
              <p:nvPr/>
            </p:nvSpPr>
            <p:spPr bwMode="auto">
              <a:xfrm flipV="1">
                <a:off x="3191" y="1581"/>
                <a:ext cx="5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01" name="Freeform 454"/>
              <p:cNvSpPr>
                <a:spLocks/>
              </p:cNvSpPr>
              <p:nvPr/>
            </p:nvSpPr>
            <p:spPr bwMode="auto">
              <a:xfrm>
                <a:off x="3185" y="1581"/>
                <a:ext cx="16" cy="16"/>
              </a:xfrm>
              <a:custGeom>
                <a:avLst/>
                <a:gdLst>
                  <a:gd name="T0" fmla="*/ 0 w 94"/>
                  <a:gd name="T1" fmla="*/ 93 h 93"/>
                  <a:gd name="T2" fmla="*/ 62 w 94"/>
                  <a:gd name="T3" fmla="*/ 31 h 93"/>
                  <a:gd name="T4" fmla="*/ 94 w 94"/>
                  <a:gd name="T5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4" h="93">
                    <a:moveTo>
                      <a:pt x="0" y="93"/>
                    </a:moveTo>
                    <a:lnTo>
                      <a:pt x="62" y="31"/>
                    </a:lnTo>
                    <a:lnTo>
                      <a:pt x="94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02" name="Line 455"/>
              <p:cNvSpPr>
                <a:spLocks noChangeShapeType="1"/>
              </p:cNvSpPr>
              <p:nvPr/>
            </p:nvSpPr>
            <p:spPr bwMode="auto">
              <a:xfrm flipV="1">
                <a:off x="3365" y="1420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03" name="Line 456"/>
              <p:cNvSpPr>
                <a:spLocks noChangeShapeType="1"/>
              </p:cNvSpPr>
              <p:nvPr/>
            </p:nvSpPr>
            <p:spPr bwMode="auto">
              <a:xfrm flipV="1">
                <a:off x="3365" y="1448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04" name="Line 457"/>
              <p:cNvSpPr>
                <a:spLocks noChangeShapeType="1"/>
              </p:cNvSpPr>
              <p:nvPr/>
            </p:nvSpPr>
            <p:spPr bwMode="auto">
              <a:xfrm flipV="1">
                <a:off x="3365" y="1476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05" name="Line 458"/>
              <p:cNvSpPr>
                <a:spLocks noChangeShapeType="1"/>
              </p:cNvSpPr>
              <p:nvPr/>
            </p:nvSpPr>
            <p:spPr bwMode="auto">
              <a:xfrm flipV="1">
                <a:off x="3365" y="1504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06" name="Line 459"/>
              <p:cNvSpPr>
                <a:spLocks noChangeShapeType="1"/>
              </p:cNvSpPr>
              <p:nvPr/>
            </p:nvSpPr>
            <p:spPr bwMode="auto">
              <a:xfrm flipV="1">
                <a:off x="3365" y="1532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07" name="Freeform 460"/>
              <p:cNvSpPr>
                <a:spLocks/>
              </p:cNvSpPr>
              <p:nvPr/>
            </p:nvSpPr>
            <p:spPr bwMode="auto">
              <a:xfrm>
                <a:off x="3365" y="1560"/>
                <a:ext cx="11" cy="11"/>
              </a:xfrm>
              <a:custGeom>
                <a:avLst/>
                <a:gdLst>
                  <a:gd name="T0" fmla="*/ 0 w 63"/>
                  <a:gd name="T1" fmla="*/ 62 h 62"/>
                  <a:gd name="T2" fmla="*/ 31 w 63"/>
                  <a:gd name="T3" fmla="*/ 31 h 62"/>
                  <a:gd name="T4" fmla="*/ 63 w 63"/>
                  <a:gd name="T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3" h="62">
                    <a:moveTo>
                      <a:pt x="0" y="62"/>
                    </a:moveTo>
                    <a:lnTo>
                      <a:pt x="31" y="31"/>
                    </a:lnTo>
                    <a:lnTo>
                      <a:pt x="6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08" name="Line 461"/>
              <p:cNvSpPr>
                <a:spLocks noChangeShapeType="1"/>
              </p:cNvSpPr>
              <p:nvPr/>
            </p:nvSpPr>
            <p:spPr bwMode="auto">
              <a:xfrm flipV="1">
                <a:off x="3365" y="1424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09" name="Line 462"/>
              <p:cNvSpPr>
                <a:spLocks noChangeShapeType="1"/>
              </p:cNvSpPr>
              <p:nvPr/>
            </p:nvSpPr>
            <p:spPr bwMode="auto">
              <a:xfrm flipV="1">
                <a:off x="3365" y="1452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10" name="Line 463"/>
              <p:cNvSpPr>
                <a:spLocks noChangeShapeType="1"/>
              </p:cNvSpPr>
              <p:nvPr/>
            </p:nvSpPr>
            <p:spPr bwMode="auto">
              <a:xfrm flipV="1">
                <a:off x="3365" y="1480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11" name="Line 464"/>
              <p:cNvSpPr>
                <a:spLocks noChangeShapeType="1"/>
              </p:cNvSpPr>
              <p:nvPr/>
            </p:nvSpPr>
            <p:spPr bwMode="auto">
              <a:xfrm flipV="1">
                <a:off x="3365" y="1509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12" name="Line 465"/>
              <p:cNvSpPr>
                <a:spLocks noChangeShapeType="1"/>
              </p:cNvSpPr>
              <p:nvPr/>
            </p:nvSpPr>
            <p:spPr bwMode="auto">
              <a:xfrm flipV="1">
                <a:off x="3365" y="1537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13" name="Freeform 466"/>
              <p:cNvSpPr>
                <a:spLocks/>
              </p:cNvSpPr>
              <p:nvPr/>
            </p:nvSpPr>
            <p:spPr bwMode="auto">
              <a:xfrm>
                <a:off x="3365" y="1565"/>
                <a:ext cx="11" cy="10"/>
              </a:xfrm>
              <a:custGeom>
                <a:avLst/>
                <a:gdLst>
                  <a:gd name="T0" fmla="*/ 0 w 63"/>
                  <a:gd name="T1" fmla="*/ 62 h 62"/>
                  <a:gd name="T2" fmla="*/ 59 w 63"/>
                  <a:gd name="T3" fmla="*/ 3 h 62"/>
                  <a:gd name="T4" fmla="*/ 63 w 63"/>
                  <a:gd name="T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3" h="62">
                    <a:moveTo>
                      <a:pt x="0" y="62"/>
                    </a:moveTo>
                    <a:lnTo>
                      <a:pt x="59" y="3"/>
                    </a:lnTo>
                    <a:lnTo>
                      <a:pt x="6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14" name="Line 467"/>
              <p:cNvSpPr>
                <a:spLocks noChangeShapeType="1"/>
              </p:cNvSpPr>
              <p:nvPr/>
            </p:nvSpPr>
            <p:spPr bwMode="auto">
              <a:xfrm flipV="1">
                <a:off x="3365" y="1429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15" name="Line 468"/>
              <p:cNvSpPr>
                <a:spLocks noChangeShapeType="1"/>
              </p:cNvSpPr>
              <p:nvPr/>
            </p:nvSpPr>
            <p:spPr bwMode="auto">
              <a:xfrm flipV="1">
                <a:off x="3365" y="1457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16" name="Line 469"/>
              <p:cNvSpPr>
                <a:spLocks noChangeShapeType="1"/>
              </p:cNvSpPr>
              <p:nvPr/>
            </p:nvSpPr>
            <p:spPr bwMode="auto">
              <a:xfrm flipV="1">
                <a:off x="3365" y="1485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17" name="Line 470"/>
              <p:cNvSpPr>
                <a:spLocks noChangeShapeType="1"/>
              </p:cNvSpPr>
              <p:nvPr/>
            </p:nvSpPr>
            <p:spPr bwMode="auto">
              <a:xfrm flipV="1">
                <a:off x="3365" y="1513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18" name="Line 471"/>
              <p:cNvSpPr>
                <a:spLocks noChangeShapeType="1"/>
              </p:cNvSpPr>
              <p:nvPr/>
            </p:nvSpPr>
            <p:spPr bwMode="auto">
              <a:xfrm flipV="1">
                <a:off x="3365" y="1541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19" name="Line 472"/>
              <p:cNvSpPr>
                <a:spLocks noChangeShapeType="1"/>
              </p:cNvSpPr>
              <p:nvPr/>
            </p:nvSpPr>
            <p:spPr bwMode="auto">
              <a:xfrm flipV="1">
                <a:off x="3365" y="1570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20" name="Line 473"/>
              <p:cNvSpPr>
                <a:spLocks noChangeShapeType="1"/>
              </p:cNvSpPr>
              <p:nvPr/>
            </p:nvSpPr>
            <p:spPr bwMode="auto">
              <a:xfrm flipV="1">
                <a:off x="3365" y="1434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21" name="Line 474"/>
              <p:cNvSpPr>
                <a:spLocks noChangeShapeType="1"/>
              </p:cNvSpPr>
              <p:nvPr/>
            </p:nvSpPr>
            <p:spPr bwMode="auto">
              <a:xfrm flipV="1">
                <a:off x="3365" y="1462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22" name="Line 475"/>
              <p:cNvSpPr>
                <a:spLocks noChangeShapeType="1"/>
              </p:cNvSpPr>
              <p:nvPr/>
            </p:nvSpPr>
            <p:spPr bwMode="auto">
              <a:xfrm flipV="1">
                <a:off x="3365" y="1490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23" name="Line 476"/>
              <p:cNvSpPr>
                <a:spLocks noChangeShapeType="1"/>
              </p:cNvSpPr>
              <p:nvPr/>
            </p:nvSpPr>
            <p:spPr bwMode="auto">
              <a:xfrm flipV="1">
                <a:off x="3365" y="1518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24" name="Line 477"/>
              <p:cNvSpPr>
                <a:spLocks noChangeShapeType="1"/>
              </p:cNvSpPr>
              <p:nvPr/>
            </p:nvSpPr>
            <p:spPr bwMode="auto">
              <a:xfrm flipV="1">
                <a:off x="3365" y="154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25" name="Line 478"/>
              <p:cNvSpPr>
                <a:spLocks noChangeShapeType="1"/>
              </p:cNvSpPr>
              <p:nvPr/>
            </p:nvSpPr>
            <p:spPr bwMode="auto">
              <a:xfrm flipV="1">
                <a:off x="3365" y="1574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26" name="Line 479"/>
              <p:cNvSpPr>
                <a:spLocks noChangeShapeType="1"/>
              </p:cNvSpPr>
              <p:nvPr/>
            </p:nvSpPr>
            <p:spPr bwMode="auto">
              <a:xfrm flipV="1">
                <a:off x="3201" y="1586"/>
                <a:ext cx="8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27" name="Line 480"/>
              <p:cNvSpPr>
                <a:spLocks noChangeShapeType="1"/>
              </p:cNvSpPr>
              <p:nvPr/>
            </p:nvSpPr>
            <p:spPr bwMode="auto">
              <a:xfrm flipV="1">
                <a:off x="3227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28" name="Line 481"/>
              <p:cNvSpPr>
                <a:spLocks noChangeShapeType="1"/>
              </p:cNvSpPr>
              <p:nvPr/>
            </p:nvSpPr>
            <p:spPr bwMode="auto">
              <a:xfrm flipV="1">
                <a:off x="3255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29" name="Line 482"/>
              <p:cNvSpPr>
                <a:spLocks noChangeShapeType="1"/>
              </p:cNvSpPr>
              <p:nvPr/>
            </p:nvSpPr>
            <p:spPr bwMode="auto">
              <a:xfrm flipV="1">
                <a:off x="3283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30" name="Line 483"/>
              <p:cNvSpPr>
                <a:spLocks noChangeShapeType="1"/>
              </p:cNvSpPr>
              <p:nvPr/>
            </p:nvSpPr>
            <p:spPr bwMode="auto">
              <a:xfrm flipV="1">
                <a:off x="3311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31" name="Line 484"/>
              <p:cNvSpPr>
                <a:spLocks noChangeShapeType="1"/>
              </p:cNvSpPr>
              <p:nvPr/>
            </p:nvSpPr>
            <p:spPr bwMode="auto">
              <a:xfrm flipV="1">
                <a:off x="3339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32" name="Line 485"/>
              <p:cNvSpPr>
                <a:spLocks noChangeShapeType="1"/>
              </p:cNvSpPr>
              <p:nvPr/>
            </p:nvSpPr>
            <p:spPr bwMode="auto">
              <a:xfrm flipV="1">
                <a:off x="3367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33" name="Line 486"/>
              <p:cNvSpPr>
                <a:spLocks noChangeShapeType="1"/>
              </p:cNvSpPr>
              <p:nvPr/>
            </p:nvSpPr>
            <p:spPr bwMode="auto">
              <a:xfrm flipV="1">
                <a:off x="3395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34" name="Line 487"/>
              <p:cNvSpPr>
                <a:spLocks noChangeShapeType="1"/>
              </p:cNvSpPr>
              <p:nvPr/>
            </p:nvSpPr>
            <p:spPr bwMode="auto">
              <a:xfrm flipV="1">
                <a:off x="3423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35" name="Line 488"/>
              <p:cNvSpPr>
                <a:spLocks noChangeShapeType="1"/>
              </p:cNvSpPr>
              <p:nvPr/>
            </p:nvSpPr>
            <p:spPr bwMode="auto">
              <a:xfrm flipV="1">
                <a:off x="3452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36" name="Line 489"/>
              <p:cNvSpPr>
                <a:spLocks noChangeShapeType="1"/>
              </p:cNvSpPr>
              <p:nvPr/>
            </p:nvSpPr>
            <p:spPr bwMode="auto">
              <a:xfrm flipV="1">
                <a:off x="3479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37" name="Line 490"/>
              <p:cNvSpPr>
                <a:spLocks noChangeShapeType="1"/>
              </p:cNvSpPr>
              <p:nvPr/>
            </p:nvSpPr>
            <p:spPr bwMode="auto">
              <a:xfrm flipV="1">
                <a:off x="3508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38" name="Line 491"/>
              <p:cNvSpPr>
                <a:spLocks noChangeShapeType="1"/>
              </p:cNvSpPr>
              <p:nvPr/>
            </p:nvSpPr>
            <p:spPr bwMode="auto">
              <a:xfrm flipV="1">
                <a:off x="3536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39" name="Line 492"/>
              <p:cNvSpPr>
                <a:spLocks noChangeShapeType="1"/>
              </p:cNvSpPr>
              <p:nvPr/>
            </p:nvSpPr>
            <p:spPr bwMode="auto">
              <a:xfrm flipV="1">
                <a:off x="3564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40" name="Line 493"/>
              <p:cNvSpPr>
                <a:spLocks noChangeShapeType="1"/>
              </p:cNvSpPr>
              <p:nvPr/>
            </p:nvSpPr>
            <p:spPr bwMode="auto">
              <a:xfrm flipV="1">
                <a:off x="3592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41" name="Line 494"/>
              <p:cNvSpPr>
                <a:spLocks noChangeShapeType="1"/>
              </p:cNvSpPr>
              <p:nvPr/>
            </p:nvSpPr>
            <p:spPr bwMode="auto">
              <a:xfrm flipV="1">
                <a:off x="3620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42" name="Line 495"/>
              <p:cNvSpPr>
                <a:spLocks noChangeShapeType="1"/>
              </p:cNvSpPr>
              <p:nvPr/>
            </p:nvSpPr>
            <p:spPr bwMode="auto">
              <a:xfrm flipV="1">
                <a:off x="3204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43" name="Line 496"/>
              <p:cNvSpPr>
                <a:spLocks noChangeShapeType="1"/>
              </p:cNvSpPr>
              <p:nvPr/>
            </p:nvSpPr>
            <p:spPr bwMode="auto">
              <a:xfrm flipV="1">
                <a:off x="3232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44" name="Line 497"/>
              <p:cNvSpPr>
                <a:spLocks noChangeShapeType="1"/>
              </p:cNvSpPr>
              <p:nvPr/>
            </p:nvSpPr>
            <p:spPr bwMode="auto">
              <a:xfrm flipV="1">
                <a:off x="3260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45" name="Line 498"/>
              <p:cNvSpPr>
                <a:spLocks noChangeShapeType="1"/>
              </p:cNvSpPr>
              <p:nvPr/>
            </p:nvSpPr>
            <p:spPr bwMode="auto">
              <a:xfrm flipV="1">
                <a:off x="3288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46" name="Line 499"/>
              <p:cNvSpPr>
                <a:spLocks noChangeShapeType="1"/>
              </p:cNvSpPr>
              <p:nvPr/>
            </p:nvSpPr>
            <p:spPr bwMode="auto">
              <a:xfrm flipV="1">
                <a:off x="3316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47" name="Line 500"/>
              <p:cNvSpPr>
                <a:spLocks noChangeShapeType="1"/>
              </p:cNvSpPr>
              <p:nvPr/>
            </p:nvSpPr>
            <p:spPr bwMode="auto">
              <a:xfrm flipV="1">
                <a:off x="3344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48" name="Line 501"/>
              <p:cNvSpPr>
                <a:spLocks noChangeShapeType="1"/>
              </p:cNvSpPr>
              <p:nvPr/>
            </p:nvSpPr>
            <p:spPr bwMode="auto">
              <a:xfrm flipV="1">
                <a:off x="3372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49" name="Line 502"/>
              <p:cNvSpPr>
                <a:spLocks noChangeShapeType="1"/>
              </p:cNvSpPr>
              <p:nvPr/>
            </p:nvSpPr>
            <p:spPr bwMode="auto">
              <a:xfrm flipV="1">
                <a:off x="3400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50" name="Line 503"/>
              <p:cNvSpPr>
                <a:spLocks noChangeShapeType="1"/>
              </p:cNvSpPr>
              <p:nvPr/>
            </p:nvSpPr>
            <p:spPr bwMode="auto">
              <a:xfrm flipV="1">
                <a:off x="3428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51" name="Line 504"/>
              <p:cNvSpPr>
                <a:spLocks noChangeShapeType="1"/>
              </p:cNvSpPr>
              <p:nvPr/>
            </p:nvSpPr>
            <p:spPr bwMode="auto">
              <a:xfrm flipV="1">
                <a:off x="3456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52" name="Line 505"/>
              <p:cNvSpPr>
                <a:spLocks noChangeShapeType="1"/>
              </p:cNvSpPr>
              <p:nvPr/>
            </p:nvSpPr>
            <p:spPr bwMode="auto">
              <a:xfrm flipV="1">
                <a:off x="3484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53" name="Line 506"/>
              <p:cNvSpPr>
                <a:spLocks noChangeShapeType="1"/>
              </p:cNvSpPr>
              <p:nvPr/>
            </p:nvSpPr>
            <p:spPr bwMode="auto">
              <a:xfrm flipV="1">
                <a:off x="3512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54" name="Line 507"/>
              <p:cNvSpPr>
                <a:spLocks noChangeShapeType="1"/>
              </p:cNvSpPr>
              <p:nvPr/>
            </p:nvSpPr>
            <p:spPr bwMode="auto">
              <a:xfrm flipV="1">
                <a:off x="3540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55" name="Line 508"/>
              <p:cNvSpPr>
                <a:spLocks noChangeShapeType="1"/>
              </p:cNvSpPr>
              <p:nvPr/>
            </p:nvSpPr>
            <p:spPr bwMode="auto">
              <a:xfrm flipV="1">
                <a:off x="3568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56" name="Line 509"/>
              <p:cNvSpPr>
                <a:spLocks noChangeShapeType="1"/>
              </p:cNvSpPr>
              <p:nvPr/>
            </p:nvSpPr>
            <p:spPr bwMode="auto">
              <a:xfrm flipV="1">
                <a:off x="3596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57" name="Line 510"/>
              <p:cNvSpPr>
                <a:spLocks noChangeShapeType="1"/>
              </p:cNvSpPr>
              <p:nvPr/>
            </p:nvSpPr>
            <p:spPr bwMode="auto">
              <a:xfrm flipV="1">
                <a:off x="3625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58" name="Line 511"/>
              <p:cNvSpPr>
                <a:spLocks noChangeShapeType="1"/>
              </p:cNvSpPr>
              <p:nvPr/>
            </p:nvSpPr>
            <p:spPr bwMode="auto">
              <a:xfrm flipV="1">
                <a:off x="3208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59" name="Line 512"/>
              <p:cNvSpPr>
                <a:spLocks noChangeShapeType="1"/>
              </p:cNvSpPr>
              <p:nvPr/>
            </p:nvSpPr>
            <p:spPr bwMode="auto">
              <a:xfrm flipV="1">
                <a:off x="3236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60" name="Line 513"/>
              <p:cNvSpPr>
                <a:spLocks noChangeShapeType="1"/>
              </p:cNvSpPr>
              <p:nvPr/>
            </p:nvSpPr>
            <p:spPr bwMode="auto">
              <a:xfrm flipV="1">
                <a:off x="3264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61" name="Line 514"/>
              <p:cNvSpPr>
                <a:spLocks noChangeShapeType="1"/>
              </p:cNvSpPr>
              <p:nvPr/>
            </p:nvSpPr>
            <p:spPr bwMode="auto">
              <a:xfrm flipV="1">
                <a:off x="3292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62" name="Line 515"/>
              <p:cNvSpPr>
                <a:spLocks noChangeShapeType="1"/>
              </p:cNvSpPr>
              <p:nvPr/>
            </p:nvSpPr>
            <p:spPr bwMode="auto">
              <a:xfrm flipV="1">
                <a:off x="3321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63" name="Line 516"/>
              <p:cNvSpPr>
                <a:spLocks noChangeShapeType="1"/>
              </p:cNvSpPr>
              <p:nvPr/>
            </p:nvSpPr>
            <p:spPr bwMode="auto">
              <a:xfrm flipV="1">
                <a:off x="3349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64" name="Line 517"/>
              <p:cNvSpPr>
                <a:spLocks noChangeShapeType="1"/>
              </p:cNvSpPr>
              <p:nvPr/>
            </p:nvSpPr>
            <p:spPr bwMode="auto">
              <a:xfrm flipV="1">
                <a:off x="3377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65" name="Line 518"/>
              <p:cNvSpPr>
                <a:spLocks noChangeShapeType="1"/>
              </p:cNvSpPr>
              <p:nvPr/>
            </p:nvSpPr>
            <p:spPr bwMode="auto">
              <a:xfrm flipV="1">
                <a:off x="3405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66" name="Line 519"/>
              <p:cNvSpPr>
                <a:spLocks noChangeShapeType="1"/>
              </p:cNvSpPr>
              <p:nvPr/>
            </p:nvSpPr>
            <p:spPr bwMode="auto">
              <a:xfrm flipV="1">
                <a:off x="3433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67" name="Line 520"/>
              <p:cNvSpPr>
                <a:spLocks noChangeShapeType="1"/>
              </p:cNvSpPr>
              <p:nvPr/>
            </p:nvSpPr>
            <p:spPr bwMode="auto">
              <a:xfrm flipV="1">
                <a:off x="3461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68" name="Line 521"/>
              <p:cNvSpPr>
                <a:spLocks noChangeShapeType="1"/>
              </p:cNvSpPr>
              <p:nvPr/>
            </p:nvSpPr>
            <p:spPr bwMode="auto">
              <a:xfrm flipV="1">
                <a:off x="3489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69" name="Line 522"/>
              <p:cNvSpPr>
                <a:spLocks noChangeShapeType="1"/>
              </p:cNvSpPr>
              <p:nvPr/>
            </p:nvSpPr>
            <p:spPr bwMode="auto">
              <a:xfrm flipV="1">
                <a:off x="3517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70" name="Line 523"/>
              <p:cNvSpPr>
                <a:spLocks noChangeShapeType="1"/>
              </p:cNvSpPr>
              <p:nvPr/>
            </p:nvSpPr>
            <p:spPr bwMode="auto">
              <a:xfrm flipV="1">
                <a:off x="3545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71" name="Line 524"/>
              <p:cNvSpPr>
                <a:spLocks noChangeShapeType="1"/>
              </p:cNvSpPr>
              <p:nvPr/>
            </p:nvSpPr>
            <p:spPr bwMode="auto">
              <a:xfrm flipV="1">
                <a:off x="3573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72" name="Line 525"/>
              <p:cNvSpPr>
                <a:spLocks noChangeShapeType="1"/>
              </p:cNvSpPr>
              <p:nvPr/>
            </p:nvSpPr>
            <p:spPr bwMode="auto">
              <a:xfrm flipV="1">
                <a:off x="3601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73" name="Line 526"/>
              <p:cNvSpPr>
                <a:spLocks noChangeShapeType="1"/>
              </p:cNvSpPr>
              <p:nvPr/>
            </p:nvSpPr>
            <p:spPr bwMode="auto">
              <a:xfrm flipV="1">
                <a:off x="3629" y="1590"/>
                <a:ext cx="7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74" name="Line 527"/>
              <p:cNvSpPr>
                <a:spLocks noChangeShapeType="1"/>
              </p:cNvSpPr>
              <p:nvPr/>
            </p:nvSpPr>
            <p:spPr bwMode="auto">
              <a:xfrm flipV="1">
                <a:off x="3213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75" name="Line 528"/>
              <p:cNvSpPr>
                <a:spLocks noChangeShapeType="1"/>
              </p:cNvSpPr>
              <p:nvPr/>
            </p:nvSpPr>
            <p:spPr bwMode="auto">
              <a:xfrm flipV="1">
                <a:off x="3241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76" name="Line 529"/>
              <p:cNvSpPr>
                <a:spLocks noChangeShapeType="1"/>
              </p:cNvSpPr>
              <p:nvPr/>
            </p:nvSpPr>
            <p:spPr bwMode="auto">
              <a:xfrm flipV="1">
                <a:off x="3269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77" name="Line 530"/>
              <p:cNvSpPr>
                <a:spLocks noChangeShapeType="1"/>
              </p:cNvSpPr>
              <p:nvPr/>
            </p:nvSpPr>
            <p:spPr bwMode="auto">
              <a:xfrm flipV="1">
                <a:off x="3297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78" name="Line 531"/>
              <p:cNvSpPr>
                <a:spLocks noChangeShapeType="1"/>
              </p:cNvSpPr>
              <p:nvPr/>
            </p:nvSpPr>
            <p:spPr bwMode="auto">
              <a:xfrm flipV="1">
                <a:off x="3325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79" name="Line 532"/>
              <p:cNvSpPr>
                <a:spLocks noChangeShapeType="1"/>
              </p:cNvSpPr>
              <p:nvPr/>
            </p:nvSpPr>
            <p:spPr bwMode="auto">
              <a:xfrm flipV="1">
                <a:off x="3353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80" name="Line 533"/>
              <p:cNvSpPr>
                <a:spLocks noChangeShapeType="1"/>
              </p:cNvSpPr>
              <p:nvPr/>
            </p:nvSpPr>
            <p:spPr bwMode="auto">
              <a:xfrm flipV="1">
                <a:off x="3381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81" name="Line 534"/>
              <p:cNvSpPr>
                <a:spLocks noChangeShapeType="1"/>
              </p:cNvSpPr>
              <p:nvPr/>
            </p:nvSpPr>
            <p:spPr bwMode="auto">
              <a:xfrm flipV="1">
                <a:off x="3409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82" name="Line 535"/>
              <p:cNvSpPr>
                <a:spLocks noChangeShapeType="1"/>
              </p:cNvSpPr>
              <p:nvPr/>
            </p:nvSpPr>
            <p:spPr bwMode="auto">
              <a:xfrm flipV="1">
                <a:off x="3437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83" name="Line 536"/>
              <p:cNvSpPr>
                <a:spLocks noChangeShapeType="1"/>
              </p:cNvSpPr>
              <p:nvPr/>
            </p:nvSpPr>
            <p:spPr bwMode="auto">
              <a:xfrm flipV="1">
                <a:off x="3465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84" name="Line 537"/>
              <p:cNvSpPr>
                <a:spLocks noChangeShapeType="1"/>
              </p:cNvSpPr>
              <p:nvPr/>
            </p:nvSpPr>
            <p:spPr bwMode="auto">
              <a:xfrm flipV="1">
                <a:off x="3494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85" name="Line 538"/>
              <p:cNvSpPr>
                <a:spLocks noChangeShapeType="1"/>
              </p:cNvSpPr>
              <p:nvPr/>
            </p:nvSpPr>
            <p:spPr bwMode="auto">
              <a:xfrm flipV="1">
                <a:off x="3522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86" name="Line 539"/>
              <p:cNvSpPr>
                <a:spLocks noChangeShapeType="1"/>
              </p:cNvSpPr>
              <p:nvPr/>
            </p:nvSpPr>
            <p:spPr bwMode="auto">
              <a:xfrm flipV="1">
                <a:off x="3550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87" name="Line 540"/>
              <p:cNvSpPr>
                <a:spLocks noChangeShapeType="1"/>
              </p:cNvSpPr>
              <p:nvPr/>
            </p:nvSpPr>
            <p:spPr bwMode="auto">
              <a:xfrm flipV="1">
                <a:off x="3578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88" name="Line 541"/>
              <p:cNvSpPr>
                <a:spLocks noChangeShapeType="1"/>
              </p:cNvSpPr>
              <p:nvPr/>
            </p:nvSpPr>
            <p:spPr bwMode="auto">
              <a:xfrm flipV="1">
                <a:off x="3606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89" name="Line 542"/>
              <p:cNvSpPr>
                <a:spLocks noChangeShapeType="1"/>
              </p:cNvSpPr>
              <p:nvPr/>
            </p:nvSpPr>
            <p:spPr bwMode="auto">
              <a:xfrm flipV="1">
                <a:off x="3634" y="1594"/>
                <a:ext cx="2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90" name="Line 543"/>
              <p:cNvSpPr>
                <a:spLocks noChangeShapeType="1"/>
              </p:cNvSpPr>
              <p:nvPr/>
            </p:nvSpPr>
            <p:spPr bwMode="auto">
              <a:xfrm flipH="1">
                <a:off x="3180" y="1586"/>
                <a:ext cx="45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91" name="Line 544"/>
              <p:cNvSpPr>
                <a:spLocks noChangeShapeType="1"/>
              </p:cNvSpPr>
              <p:nvPr/>
            </p:nvSpPr>
            <p:spPr bwMode="auto">
              <a:xfrm flipH="1">
                <a:off x="3180" y="1597"/>
                <a:ext cx="45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92" name="Line 545"/>
              <p:cNvSpPr>
                <a:spLocks noChangeShapeType="1"/>
              </p:cNvSpPr>
              <p:nvPr/>
            </p:nvSpPr>
            <p:spPr bwMode="auto">
              <a:xfrm flipV="1">
                <a:off x="3732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93" name="Line 546"/>
              <p:cNvSpPr>
                <a:spLocks noChangeShapeType="1"/>
              </p:cNvSpPr>
              <p:nvPr/>
            </p:nvSpPr>
            <p:spPr bwMode="auto">
              <a:xfrm flipV="1">
                <a:off x="3760" y="1590"/>
                <a:ext cx="7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94" name="Line 547"/>
              <p:cNvSpPr>
                <a:spLocks noChangeShapeType="1"/>
              </p:cNvSpPr>
              <p:nvPr/>
            </p:nvSpPr>
            <p:spPr bwMode="auto">
              <a:xfrm flipV="1">
                <a:off x="3737" y="158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95" name="Line 548"/>
              <p:cNvSpPr>
                <a:spLocks noChangeShapeType="1"/>
              </p:cNvSpPr>
              <p:nvPr/>
            </p:nvSpPr>
            <p:spPr bwMode="auto">
              <a:xfrm flipV="1">
                <a:off x="3765" y="1590"/>
                <a:ext cx="7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96" name="Line 549"/>
              <p:cNvSpPr>
                <a:spLocks noChangeShapeType="1"/>
              </p:cNvSpPr>
              <p:nvPr/>
            </p:nvSpPr>
            <p:spPr bwMode="auto">
              <a:xfrm flipV="1">
                <a:off x="3720" y="1586"/>
                <a:ext cx="4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97" name="Line 550"/>
              <p:cNvSpPr>
                <a:spLocks noChangeShapeType="1"/>
              </p:cNvSpPr>
              <p:nvPr/>
            </p:nvSpPr>
            <p:spPr bwMode="auto">
              <a:xfrm flipV="1">
                <a:off x="3741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98" name="Line 551"/>
              <p:cNvSpPr>
                <a:spLocks noChangeShapeType="1"/>
              </p:cNvSpPr>
              <p:nvPr/>
            </p:nvSpPr>
            <p:spPr bwMode="auto">
              <a:xfrm flipV="1">
                <a:off x="3770" y="1590"/>
                <a:ext cx="6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99" name="Line 552"/>
              <p:cNvSpPr>
                <a:spLocks noChangeShapeType="1"/>
              </p:cNvSpPr>
              <p:nvPr/>
            </p:nvSpPr>
            <p:spPr bwMode="auto">
              <a:xfrm flipV="1">
                <a:off x="3779" y="1586"/>
                <a:ext cx="1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00" name="Line 553"/>
              <p:cNvSpPr>
                <a:spLocks noChangeShapeType="1"/>
              </p:cNvSpPr>
              <p:nvPr/>
            </p:nvSpPr>
            <p:spPr bwMode="auto">
              <a:xfrm flipV="1">
                <a:off x="3720" y="1586"/>
                <a:ext cx="8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01" name="Line 554"/>
              <p:cNvSpPr>
                <a:spLocks noChangeShapeType="1"/>
              </p:cNvSpPr>
              <p:nvPr/>
            </p:nvSpPr>
            <p:spPr bwMode="auto">
              <a:xfrm flipV="1">
                <a:off x="3746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02" name="Line 555"/>
              <p:cNvSpPr>
                <a:spLocks noChangeShapeType="1"/>
              </p:cNvSpPr>
              <p:nvPr/>
            </p:nvSpPr>
            <p:spPr bwMode="auto">
              <a:xfrm flipV="1">
                <a:off x="3774" y="158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03" name="Line 556"/>
              <p:cNvSpPr>
                <a:spLocks noChangeShapeType="1"/>
              </p:cNvSpPr>
              <p:nvPr/>
            </p:nvSpPr>
            <p:spPr bwMode="auto">
              <a:xfrm flipV="1">
                <a:off x="3720" y="1586"/>
                <a:ext cx="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04" name="Line 557"/>
              <p:cNvSpPr>
                <a:spLocks noChangeShapeType="1"/>
              </p:cNvSpPr>
              <p:nvPr/>
            </p:nvSpPr>
            <p:spPr bwMode="auto">
              <a:xfrm flipV="1">
                <a:off x="3636" y="1586"/>
                <a:ext cx="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05" name="Line 558"/>
              <p:cNvSpPr>
                <a:spLocks noChangeShapeType="1"/>
              </p:cNvSpPr>
              <p:nvPr/>
            </p:nvSpPr>
            <p:spPr bwMode="auto">
              <a:xfrm>
                <a:off x="3365" y="1419"/>
                <a:ext cx="0" cy="16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06" name="Line 559"/>
              <p:cNvSpPr>
                <a:spLocks noChangeShapeType="1"/>
              </p:cNvSpPr>
              <p:nvPr/>
            </p:nvSpPr>
            <p:spPr bwMode="auto">
              <a:xfrm flipH="1">
                <a:off x="2761" y="1701"/>
                <a:ext cx="2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07" name="Line 560"/>
              <p:cNvSpPr>
                <a:spLocks noChangeShapeType="1"/>
              </p:cNvSpPr>
              <p:nvPr/>
            </p:nvSpPr>
            <p:spPr bwMode="auto">
              <a:xfrm flipV="1">
                <a:off x="3084" y="170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08" name="Line 561"/>
              <p:cNvSpPr>
                <a:spLocks noChangeShapeType="1"/>
              </p:cNvSpPr>
              <p:nvPr/>
            </p:nvSpPr>
            <p:spPr bwMode="auto">
              <a:xfrm flipV="1">
                <a:off x="3112" y="170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09" name="Line 562"/>
              <p:cNvSpPr>
                <a:spLocks noChangeShapeType="1"/>
              </p:cNvSpPr>
              <p:nvPr/>
            </p:nvSpPr>
            <p:spPr bwMode="auto">
              <a:xfrm flipV="1">
                <a:off x="3140" y="170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10" name="Line 563"/>
              <p:cNvSpPr>
                <a:spLocks noChangeShapeType="1"/>
              </p:cNvSpPr>
              <p:nvPr/>
            </p:nvSpPr>
            <p:spPr bwMode="auto">
              <a:xfrm flipV="1">
                <a:off x="3168" y="170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11" name="Line 564"/>
              <p:cNvSpPr>
                <a:spLocks noChangeShapeType="1"/>
              </p:cNvSpPr>
              <p:nvPr/>
            </p:nvSpPr>
            <p:spPr bwMode="auto">
              <a:xfrm flipV="1">
                <a:off x="3197" y="1707"/>
                <a:ext cx="4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12" name="Line 565"/>
              <p:cNvSpPr>
                <a:spLocks noChangeShapeType="1"/>
              </p:cNvSpPr>
              <p:nvPr/>
            </p:nvSpPr>
            <p:spPr bwMode="auto">
              <a:xfrm flipV="1">
                <a:off x="3071" y="1701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13" name="Line 566"/>
              <p:cNvSpPr>
                <a:spLocks noChangeShapeType="1"/>
              </p:cNvSpPr>
              <p:nvPr/>
            </p:nvSpPr>
            <p:spPr bwMode="auto">
              <a:xfrm flipV="1">
                <a:off x="3089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14" name="Line 567"/>
              <p:cNvSpPr>
                <a:spLocks noChangeShapeType="1"/>
              </p:cNvSpPr>
              <p:nvPr/>
            </p:nvSpPr>
            <p:spPr bwMode="auto">
              <a:xfrm flipV="1">
                <a:off x="3117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15" name="Line 568"/>
              <p:cNvSpPr>
                <a:spLocks noChangeShapeType="1"/>
              </p:cNvSpPr>
              <p:nvPr/>
            </p:nvSpPr>
            <p:spPr bwMode="auto">
              <a:xfrm flipV="1">
                <a:off x="3145" y="170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16" name="Line 569"/>
              <p:cNvSpPr>
                <a:spLocks noChangeShapeType="1"/>
              </p:cNvSpPr>
              <p:nvPr/>
            </p:nvSpPr>
            <p:spPr bwMode="auto">
              <a:xfrm flipV="1">
                <a:off x="3173" y="170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17" name="Line 570"/>
              <p:cNvSpPr>
                <a:spLocks noChangeShapeType="1"/>
              </p:cNvSpPr>
              <p:nvPr/>
            </p:nvSpPr>
            <p:spPr bwMode="auto">
              <a:xfrm flipV="1">
                <a:off x="3071" y="1701"/>
                <a:ext cx="5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18" name="Line 571"/>
              <p:cNvSpPr>
                <a:spLocks noChangeShapeType="1"/>
              </p:cNvSpPr>
              <p:nvPr/>
            </p:nvSpPr>
            <p:spPr bwMode="auto">
              <a:xfrm flipV="1">
                <a:off x="3094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19" name="Line 572"/>
              <p:cNvSpPr>
                <a:spLocks noChangeShapeType="1"/>
              </p:cNvSpPr>
              <p:nvPr/>
            </p:nvSpPr>
            <p:spPr bwMode="auto">
              <a:xfrm flipV="1">
                <a:off x="3122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20" name="Line 573"/>
              <p:cNvSpPr>
                <a:spLocks noChangeShapeType="1"/>
              </p:cNvSpPr>
              <p:nvPr/>
            </p:nvSpPr>
            <p:spPr bwMode="auto">
              <a:xfrm flipV="1">
                <a:off x="3150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21" name="Line 574"/>
              <p:cNvSpPr>
                <a:spLocks noChangeShapeType="1"/>
              </p:cNvSpPr>
              <p:nvPr/>
            </p:nvSpPr>
            <p:spPr bwMode="auto">
              <a:xfrm flipV="1">
                <a:off x="3178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22" name="Line 575"/>
              <p:cNvSpPr>
                <a:spLocks noChangeShapeType="1"/>
              </p:cNvSpPr>
              <p:nvPr/>
            </p:nvSpPr>
            <p:spPr bwMode="auto">
              <a:xfrm flipV="1">
                <a:off x="3191" y="1696"/>
                <a:ext cx="2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23" name="Line 576"/>
              <p:cNvSpPr>
                <a:spLocks noChangeShapeType="1"/>
              </p:cNvSpPr>
              <p:nvPr/>
            </p:nvSpPr>
            <p:spPr bwMode="auto">
              <a:xfrm flipV="1">
                <a:off x="3071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24" name="Line 577"/>
              <p:cNvSpPr>
                <a:spLocks noChangeShapeType="1"/>
              </p:cNvSpPr>
              <p:nvPr/>
            </p:nvSpPr>
            <p:spPr bwMode="auto">
              <a:xfrm flipV="1">
                <a:off x="3098" y="170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25" name="Line 578"/>
              <p:cNvSpPr>
                <a:spLocks noChangeShapeType="1"/>
              </p:cNvSpPr>
              <p:nvPr/>
            </p:nvSpPr>
            <p:spPr bwMode="auto">
              <a:xfrm flipV="1">
                <a:off x="3126" y="170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26" name="Line 579"/>
              <p:cNvSpPr>
                <a:spLocks noChangeShapeType="1"/>
              </p:cNvSpPr>
              <p:nvPr/>
            </p:nvSpPr>
            <p:spPr bwMode="auto">
              <a:xfrm flipV="1">
                <a:off x="3155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27" name="Line 580"/>
              <p:cNvSpPr>
                <a:spLocks noChangeShapeType="1"/>
              </p:cNvSpPr>
              <p:nvPr/>
            </p:nvSpPr>
            <p:spPr bwMode="auto">
              <a:xfrm flipV="1">
                <a:off x="3182" y="1696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28" name="Line 581"/>
              <p:cNvSpPr>
                <a:spLocks noChangeShapeType="1"/>
              </p:cNvSpPr>
              <p:nvPr/>
            </p:nvSpPr>
            <p:spPr bwMode="auto">
              <a:xfrm flipV="1">
                <a:off x="3071" y="1701"/>
                <a:ext cx="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29" name="Line 582"/>
              <p:cNvSpPr>
                <a:spLocks noChangeShapeType="1"/>
              </p:cNvSpPr>
              <p:nvPr/>
            </p:nvSpPr>
            <p:spPr bwMode="auto">
              <a:xfrm>
                <a:off x="3201" y="1696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30" name="Line 583"/>
              <p:cNvSpPr>
                <a:spLocks noChangeShapeType="1"/>
              </p:cNvSpPr>
              <p:nvPr/>
            </p:nvSpPr>
            <p:spPr bwMode="auto">
              <a:xfrm>
                <a:off x="3191" y="1696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31" name="Line 584"/>
              <p:cNvSpPr>
                <a:spLocks noChangeShapeType="1"/>
              </p:cNvSpPr>
              <p:nvPr/>
            </p:nvSpPr>
            <p:spPr bwMode="auto">
              <a:xfrm flipV="1">
                <a:off x="3139" y="1711"/>
                <a:ext cx="1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32" name="Line 585"/>
              <p:cNvSpPr>
                <a:spLocks noChangeShapeType="1"/>
              </p:cNvSpPr>
              <p:nvPr/>
            </p:nvSpPr>
            <p:spPr bwMode="auto">
              <a:xfrm flipV="1">
                <a:off x="3139" y="173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33" name="Line 586"/>
              <p:cNvSpPr>
                <a:spLocks noChangeShapeType="1"/>
              </p:cNvSpPr>
              <p:nvPr/>
            </p:nvSpPr>
            <p:spPr bwMode="auto">
              <a:xfrm flipV="1">
                <a:off x="3139" y="1759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34" name="Line 587"/>
              <p:cNvSpPr>
                <a:spLocks noChangeShapeType="1"/>
              </p:cNvSpPr>
              <p:nvPr/>
            </p:nvSpPr>
            <p:spPr bwMode="auto">
              <a:xfrm flipV="1">
                <a:off x="3139" y="1787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35" name="Line 588"/>
              <p:cNvSpPr>
                <a:spLocks noChangeShapeType="1"/>
              </p:cNvSpPr>
              <p:nvPr/>
            </p:nvSpPr>
            <p:spPr bwMode="auto">
              <a:xfrm flipV="1">
                <a:off x="3139" y="1815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36" name="Line 589"/>
              <p:cNvSpPr>
                <a:spLocks noChangeShapeType="1"/>
              </p:cNvSpPr>
              <p:nvPr/>
            </p:nvSpPr>
            <p:spPr bwMode="auto">
              <a:xfrm flipV="1">
                <a:off x="3139" y="1843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37" name="Line 590"/>
              <p:cNvSpPr>
                <a:spLocks noChangeShapeType="1"/>
              </p:cNvSpPr>
              <p:nvPr/>
            </p:nvSpPr>
            <p:spPr bwMode="auto">
              <a:xfrm flipV="1">
                <a:off x="3139" y="1871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38" name="Line 591"/>
              <p:cNvSpPr>
                <a:spLocks noChangeShapeType="1"/>
              </p:cNvSpPr>
              <p:nvPr/>
            </p:nvSpPr>
            <p:spPr bwMode="auto">
              <a:xfrm flipV="1">
                <a:off x="3139" y="1899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39" name="Line 592"/>
              <p:cNvSpPr>
                <a:spLocks noChangeShapeType="1"/>
              </p:cNvSpPr>
              <p:nvPr/>
            </p:nvSpPr>
            <p:spPr bwMode="auto">
              <a:xfrm flipV="1">
                <a:off x="3139" y="1927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40" name="Line 593"/>
              <p:cNvSpPr>
                <a:spLocks noChangeShapeType="1"/>
              </p:cNvSpPr>
              <p:nvPr/>
            </p:nvSpPr>
            <p:spPr bwMode="auto">
              <a:xfrm flipV="1">
                <a:off x="3139" y="1955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41" name="Line 594"/>
              <p:cNvSpPr>
                <a:spLocks noChangeShapeType="1"/>
              </p:cNvSpPr>
              <p:nvPr/>
            </p:nvSpPr>
            <p:spPr bwMode="auto">
              <a:xfrm flipV="1">
                <a:off x="3139" y="1984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42" name="Line 595"/>
              <p:cNvSpPr>
                <a:spLocks noChangeShapeType="1"/>
              </p:cNvSpPr>
              <p:nvPr/>
            </p:nvSpPr>
            <p:spPr bwMode="auto">
              <a:xfrm flipV="1">
                <a:off x="3139" y="2012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43" name="Line 596"/>
              <p:cNvSpPr>
                <a:spLocks noChangeShapeType="1"/>
              </p:cNvSpPr>
              <p:nvPr/>
            </p:nvSpPr>
            <p:spPr bwMode="auto">
              <a:xfrm flipV="1">
                <a:off x="3139" y="2040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44" name="Line 597"/>
              <p:cNvSpPr>
                <a:spLocks noChangeShapeType="1"/>
              </p:cNvSpPr>
              <p:nvPr/>
            </p:nvSpPr>
            <p:spPr bwMode="auto">
              <a:xfrm flipV="1">
                <a:off x="3139" y="2068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45" name="Line 598"/>
              <p:cNvSpPr>
                <a:spLocks noChangeShapeType="1"/>
              </p:cNvSpPr>
              <p:nvPr/>
            </p:nvSpPr>
            <p:spPr bwMode="auto">
              <a:xfrm flipV="1">
                <a:off x="3139" y="2096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46" name="Line 599"/>
              <p:cNvSpPr>
                <a:spLocks noChangeShapeType="1"/>
              </p:cNvSpPr>
              <p:nvPr/>
            </p:nvSpPr>
            <p:spPr bwMode="auto">
              <a:xfrm flipV="1">
                <a:off x="3139" y="2124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47" name="Line 600"/>
              <p:cNvSpPr>
                <a:spLocks noChangeShapeType="1"/>
              </p:cNvSpPr>
              <p:nvPr/>
            </p:nvSpPr>
            <p:spPr bwMode="auto">
              <a:xfrm flipV="1">
                <a:off x="3139" y="1711"/>
                <a:ext cx="6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48" name="Line 601"/>
              <p:cNvSpPr>
                <a:spLocks noChangeShapeType="1"/>
              </p:cNvSpPr>
              <p:nvPr/>
            </p:nvSpPr>
            <p:spPr bwMode="auto">
              <a:xfrm flipV="1">
                <a:off x="3139" y="1735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49" name="Line 602"/>
              <p:cNvSpPr>
                <a:spLocks noChangeShapeType="1"/>
              </p:cNvSpPr>
              <p:nvPr/>
            </p:nvSpPr>
            <p:spPr bwMode="auto">
              <a:xfrm flipV="1">
                <a:off x="3139" y="1763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50" name="Line 603"/>
              <p:cNvSpPr>
                <a:spLocks noChangeShapeType="1"/>
              </p:cNvSpPr>
              <p:nvPr/>
            </p:nvSpPr>
            <p:spPr bwMode="auto">
              <a:xfrm flipV="1">
                <a:off x="3139" y="1792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51" name="Line 604"/>
              <p:cNvSpPr>
                <a:spLocks noChangeShapeType="1"/>
              </p:cNvSpPr>
              <p:nvPr/>
            </p:nvSpPr>
            <p:spPr bwMode="auto">
              <a:xfrm flipV="1">
                <a:off x="3139" y="1820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52" name="Line 605"/>
              <p:cNvSpPr>
                <a:spLocks noChangeShapeType="1"/>
              </p:cNvSpPr>
              <p:nvPr/>
            </p:nvSpPr>
            <p:spPr bwMode="auto">
              <a:xfrm flipV="1">
                <a:off x="3139" y="1848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53" name="Line 606"/>
              <p:cNvSpPr>
                <a:spLocks noChangeShapeType="1"/>
              </p:cNvSpPr>
              <p:nvPr/>
            </p:nvSpPr>
            <p:spPr bwMode="auto">
              <a:xfrm flipV="1">
                <a:off x="3139" y="1876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grpSp>
          <p:nvGrpSpPr>
            <p:cNvPr id="11" name="Group 808"/>
            <p:cNvGrpSpPr>
              <a:grpSpLocks/>
            </p:cNvGrpSpPr>
            <p:nvPr/>
          </p:nvGrpSpPr>
          <p:grpSpPr bwMode="auto">
            <a:xfrm>
              <a:off x="1907" y="1049"/>
              <a:ext cx="1943" cy="1162"/>
              <a:chOff x="1907" y="1049"/>
              <a:chExt cx="1943" cy="1162"/>
            </a:xfrm>
          </p:grpSpPr>
          <p:sp>
            <p:nvSpPr>
              <p:cNvPr id="3754" name="Line 608"/>
              <p:cNvSpPr>
                <a:spLocks noChangeShapeType="1"/>
              </p:cNvSpPr>
              <p:nvPr/>
            </p:nvSpPr>
            <p:spPr bwMode="auto">
              <a:xfrm flipV="1">
                <a:off x="3139" y="1904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55" name="Line 609"/>
              <p:cNvSpPr>
                <a:spLocks noChangeShapeType="1"/>
              </p:cNvSpPr>
              <p:nvPr/>
            </p:nvSpPr>
            <p:spPr bwMode="auto">
              <a:xfrm flipV="1">
                <a:off x="3139" y="1932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56" name="Line 610"/>
              <p:cNvSpPr>
                <a:spLocks noChangeShapeType="1"/>
              </p:cNvSpPr>
              <p:nvPr/>
            </p:nvSpPr>
            <p:spPr bwMode="auto">
              <a:xfrm flipV="1">
                <a:off x="3139" y="1960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57" name="Line 611"/>
              <p:cNvSpPr>
                <a:spLocks noChangeShapeType="1"/>
              </p:cNvSpPr>
              <p:nvPr/>
            </p:nvSpPr>
            <p:spPr bwMode="auto">
              <a:xfrm flipV="1">
                <a:off x="3139" y="1988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58" name="Line 612"/>
              <p:cNvSpPr>
                <a:spLocks noChangeShapeType="1"/>
              </p:cNvSpPr>
              <p:nvPr/>
            </p:nvSpPr>
            <p:spPr bwMode="auto">
              <a:xfrm flipV="1">
                <a:off x="3139" y="201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59" name="Line 613"/>
              <p:cNvSpPr>
                <a:spLocks noChangeShapeType="1"/>
              </p:cNvSpPr>
              <p:nvPr/>
            </p:nvSpPr>
            <p:spPr bwMode="auto">
              <a:xfrm flipV="1">
                <a:off x="3139" y="2045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60" name="Line 614"/>
              <p:cNvSpPr>
                <a:spLocks noChangeShapeType="1"/>
              </p:cNvSpPr>
              <p:nvPr/>
            </p:nvSpPr>
            <p:spPr bwMode="auto">
              <a:xfrm flipV="1">
                <a:off x="3139" y="2072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61" name="Line 615"/>
              <p:cNvSpPr>
                <a:spLocks noChangeShapeType="1"/>
              </p:cNvSpPr>
              <p:nvPr/>
            </p:nvSpPr>
            <p:spPr bwMode="auto">
              <a:xfrm flipV="1">
                <a:off x="3139" y="2100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62" name="Line 616"/>
              <p:cNvSpPr>
                <a:spLocks noChangeShapeType="1"/>
              </p:cNvSpPr>
              <p:nvPr/>
            </p:nvSpPr>
            <p:spPr bwMode="auto">
              <a:xfrm flipV="1">
                <a:off x="3140" y="2129"/>
                <a:ext cx="9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63" name="Line 617"/>
              <p:cNvSpPr>
                <a:spLocks noChangeShapeType="1"/>
              </p:cNvSpPr>
              <p:nvPr/>
            </p:nvSpPr>
            <p:spPr bwMode="auto">
              <a:xfrm flipV="1">
                <a:off x="3139" y="1712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64" name="Line 618"/>
              <p:cNvSpPr>
                <a:spLocks noChangeShapeType="1"/>
              </p:cNvSpPr>
              <p:nvPr/>
            </p:nvSpPr>
            <p:spPr bwMode="auto">
              <a:xfrm flipV="1">
                <a:off x="3139" y="1740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65" name="Line 619"/>
              <p:cNvSpPr>
                <a:spLocks noChangeShapeType="1"/>
              </p:cNvSpPr>
              <p:nvPr/>
            </p:nvSpPr>
            <p:spPr bwMode="auto">
              <a:xfrm flipV="1">
                <a:off x="3139" y="1768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66" name="Line 620"/>
              <p:cNvSpPr>
                <a:spLocks noChangeShapeType="1"/>
              </p:cNvSpPr>
              <p:nvPr/>
            </p:nvSpPr>
            <p:spPr bwMode="auto">
              <a:xfrm flipV="1">
                <a:off x="3139" y="179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67" name="Line 621"/>
              <p:cNvSpPr>
                <a:spLocks noChangeShapeType="1"/>
              </p:cNvSpPr>
              <p:nvPr/>
            </p:nvSpPr>
            <p:spPr bwMode="auto">
              <a:xfrm flipV="1">
                <a:off x="3139" y="1824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68" name="Line 622"/>
              <p:cNvSpPr>
                <a:spLocks noChangeShapeType="1"/>
              </p:cNvSpPr>
              <p:nvPr/>
            </p:nvSpPr>
            <p:spPr bwMode="auto">
              <a:xfrm flipV="1">
                <a:off x="3139" y="1852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69" name="Line 623"/>
              <p:cNvSpPr>
                <a:spLocks noChangeShapeType="1"/>
              </p:cNvSpPr>
              <p:nvPr/>
            </p:nvSpPr>
            <p:spPr bwMode="auto">
              <a:xfrm flipV="1">
                <a:off x="3139" y="188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70" name="Line 624"/>
              <p:cNvSpPr>
                <a:spLocks noChangeShapeType="1"/>
              </p:cNvSpPr>
              <p:nvPr/>
            </p:nvSpPr>
            <p:spPr bwMode="auto">
              <a:xfrm flipV="1">
                <a:off x="3139" y="1909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71" name="Line 625"/>
              <p:cNvSpPr>
                <a:spLocks noChangeShapeType="1"/>
              </p:cNvSpPr>
              <p:nvPr/>
            </p:nvSpPr>
            <p:spPr bwMode="auto">
              <a:xfrm flipV="1">
                <a:off x="3139" y="1937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72" name="Line 626"/>
              <p:cNvSpPr>
                <a:spLocks noChangeShapeType="1"/>
              </p:cNvSpPr>
              <p:nvPr/>
            </p:nvSpPr>
            <p:spPr bwMode="auto">
              <a:xfrm flipV="1">
                <a:off x="3139" y="1965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73" name="Line 627"/>
              <p:cNvSpPr>
                <a:spLocks noChangeShapeType="1"/>
              </p:cNvSpPr>
              <p:nvPr/>
            </p:nvSpPr>
            <p:spPr bwMode="auto">
              <a:xfrm flipV="1">
                <a:off x="3139" y="1993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74" name="Line 628"/>
              <p:cNvSpPr>
                <a:spLocks noChangeShapeType="1"/>
              </p:cNvSpPr>
              <p:nvPr/>
            </p:nvSpPr>
            <p:spPr bwMode="auto">
              <a:xfrm flipV="1">
                <a:off x="3139" y="202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75" name="Line 629"/>
              <p:cNvSpPr>
                <a:spLocks noChangeShapeType="1"/>
              </p:cNvSpPr>
              <p:nvPr/>
            </p:nvSpPr>
            <p:spPr bwMode="auto">
              <a:xfrm flipV="1">
                <a:off x="3139" y="2049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76" name="Line 630"/>
              <p:cNvSpPr>
                <a:spLocks noChangeShapeType="1"/>
              </p:cNvSpPr>
              <p:nvPr/>
            </p:nvSpPr>
            <p:spPr bwMode="auto">
              <a:xfrm flipV="1">
                <a:off x="3139" y="2077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77" name="Line 631"/>
              <p:cNvSpPr>
                <a:spLocks noChangeShapeType="1"/>
              </p:cNvSpPr>
              <p:nvPr/>
            </p:nvSpPr>
            <p:spPr bwMode="auto">
              <a:xfrm flipV="1">
                <a:off x="3139" y="2105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78" name="Line 632"/>
              <p:cNvSpPr>
                <a:spLocks noChangeShapeType="1"/>
              </p:cNvSpPr>
              <p:nvPr/>
            </p:nvSpPr>
            <p:spPr bwMode="auto">
              <a:xfrm flipV="1">
                <a:off x="3144" y="2133"/>
                <a:ext cx="5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79" name="Line 633"/>
              <p:cNvSpPr>
                <a:spLocks noChangeShapeType="1"/>
              </p:cNvSpPr>
              <p:nvPr/>
            </p:nvSpPr>
            <p:spPr bwMode="auto">
              <a:xfrm flipV="1">
                <a:off x="3139" y="1717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80" name="Line 634"/>
              <p:cNvSpPr>
                <a:spLocks noChangeShapeType="1"/>
              </p:cNvSpPr>
              <p:nvPr/>
            </p:nvSpPr>
            <p:spPr bwMode="auto">
              <a:xfrm flipV="1">
                <a:off x="3139" y="1745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81" name="Line 635"/>
              <p:cNvSpPr>
                <a:spLocks noChangeShapeType="1"/>
              </p:cNvSpPr>
              <p:nvPr/>
            </p:nvSpPr>
            <p:spPr bwMode="auto">
              <a:xfrm flipV="1">
                <a:off x="3139" y="1773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82" name="Line 636"/>
              <p:cNvSpPr>
                <a:spLocks noChangeShapeType="1"/>
              </p:cNvSpPr>
              <p:nvPr/>
            </p:nvSpPr>
            <p:spPr bwMode="auto">
              <a:xfrm flipV="1">
                <a:off x="3139" y="18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83" name="Line 637"/>
              <p:cNvSpPr>
                <a:spLocks noChangeShapeType="1"/>
              </p:cNvSpPr>
              <p:nvPr/>
            </p:nvSpPr>
            <p:spPr bwMode="auto">
              <a:xfrm flipV="1">
                <a:off x="3139" y="1829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84" name="Line 638"/>
              <p:cNvSpPr>
                <a:spLocks noChangeShapeType="1"/>
              </p:cNvSpPr>
              <p:nvPr/>
            </p:nvSpPr>
            <p:spPr bwMode="auto">
              <a:xfrm flipV="1">
                <a:off x="3139" y="1857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85" name="Line 639"/>
              <p:cNvSpPr>
                <a:spLocks noChangeShapeType="1"/>
              </p:cNvSpPr>
              <p:nvPr/>
            </p:nvSpPr>
            <p:spPr bwMode="auto">
              <a:xfrm flipV="1">
                <a:off x="3139" y="1885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86" name="Line 640"/>
              <p:cNvSpPr>
                <a:spLocks noChangeShapeType="1"/>
              </p:cNvSpPr>
              <p:nvPr/>
            </p:nvSpPr>
            <p:spPr bwMode="auto">
              <a:xfrm flipV="1">
                <a:off x="3139" y="1913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87" name="Line 641"/>
              <p:cNvSpPr>
                <a:spLocks noChangeShapeType="1"/>
              </p:cNvSpPr>
              <p:nvPr/>
            </p:nvSpPr>
            <p:spPr bwMode="auto">
              <a:xfrm flipV="1">
                <a:off x="3139" y="1942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88" name="Line 642"/>
              <p:cNvSpPr>
                <a:spLocks noChangeShapeType="1"/>
              </p:cNvSpPr>
              <p:nvPr/>
            </p:nvSpPr>
            <p:spPr bwMode="auto">
              <a:xfrm flipV="1">
                <a:off x="3139" y="1970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89" name="Line 643"/>
              <p:cNvSpPr>
                <a:spLocks noChangeShapeType="1"/>
              </p:cNvSpPr>
              <p:nvPr/>
            </p:nvSpPr>
            <p:spPr bwMode="auto">
              <a:xfrm flipV="1">
                <a:off x="3139" y="1998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90" name="Line 644"/>
              <p:cNvSpPr>
                <a:spLocks noChangeShapeType="1"/>
              </p:cNvSpPr>
              <p:nvPr/>
            </p:nvSpPr>
            <p:spPr bwMode="auto">
              <a:xfrm flipV="1">
                <a:off x="3139" y="2026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91" name="Line 645"/>
              <p:cNvSpPr>
                <a:spLocks noChangeShapeType="1"/>
              </p:cNvSpPr>
              <p:nvPr/>
            </p:nvSpPr>
            <p:spPr bwMode="auto">
              <a:xfrm flipV="1">
                <a:off x="3139" y="2054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92" name="Line 646"/>
              <p:cNvSpPr>
                <a:spLocks noChangeShapeType="1"/>
              </p:cNvSpPr>
              <p:nvPr/>
            </p:nvSpPr>
            <p:spPr bwMode="auto">
              <a:xfrm flipV="1">
                <a:off x="3139" y="2082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93" name="Line 647"/>
              <p:cNvSpPr>
                <a:spLocks noChangeShapeType="1"/>
              </p:cNvSpPr>
              <p:nvPr/>
            </p:nvSpPr>
            <p:spPr bwMode="auto">
              <a:xfrm flipV="1">
                <a:off x="3139" y="2110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94" name="Line 648"/>
              <p:cNvSpPr>
                <a:spLocks noChangeShapeType="1"/>
              </p:cNvSpPr>
              <p:nvPr/>
            </p:nvSpPr>
            <p:spPr bwMode="auto">
              <a:xfrm flipV="1">
                <a:off x="3149" y="2138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95" name="Line 649"/>
              <p:cNvSpPr>
                <a:spLocks noChangeShapeType="1"/>
              </p:cNvSpPr>
              <p:nvPr/>
            </p:nvSpPr>
            <p:spPr bwMode="auto">
              <a:xfrm flipH="1">
                <a:off x="3071" y="1711"/>
                <a:ext cx="13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96" name="Line 650"/>
              <p:cNvSpPr>
                <a:spLocks noChangeShapeType="1"/>
              </p:cNvSpPr>
              <p:nvPr/>
            </p:nvSpPr>
            <p:spPr bwMode="auto">
              <a:xfrm flipH="1">
                <a:off x="3071" y="1701"/>
                <a:ext cx="12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97" name="Line 651"/>
              <p:cNvSpPr>
                <a:spLocks noChangeShapeType="1"/>
              </p:cNvSpPr>
              <p:nvPr/>
            </p:nvSpPr>
            <p:spPr bwMode="auto">
              <a:xfrm>
                <a:off x="3191" y="1250"/>
                <a:ext cx="0" cy="24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98" name="Line 652"/>
              <p:cNvSpPr>
                <a:spLocks noChangeShapeType="1"/>
              </p:cNvSpPr>
              <p:nvPr/>
            </p:nvSpPr>
            <p:spPr bwMode="auto">
              <a:xfrm>
                <a:off x="3201" y="1250"/>
                <a:ext cx="0" cy="24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99" name="Line 653"/>
              <p:cNvSpPr>
                <a:spLocks noChangeShapeType="1"/>
              </p:cNvSpPr>
              <p:nvPr/>
            </p:nvSpPr>
            <p:spPr bwMode="auto">
              <a:xfrm flipH="1">
                <a:off x="3720" y="1586"/>
                <a:ext cx="6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00" name="Line 654"/>
              <p:cNvSpPr>
                <a:spLocks noChangeShapeType="1"/>
              </p:cNvSpPr>
              <p:nvPr/>
            </p:nvSpPr>
            <p:spPr bwMode="auto">
              <a:xfrm flipH="1">
                <a:off x="3720" y="1597"/>
                <a:ext cx="6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01" name="Line 655"/>
              <p:cNvSpPr>
                <a:spLocks noChangeShapeType="1"/>
              </p:cNvSpPr>
              <p:nvPr/>
            </p:nvSpPr>
            <p:spPr bwMode="auto">
              <a:xfrm>
                <a:off x="2605" y="1049"/>
                <a:ext cx="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02" name="Line 656"/>
              <p:cNvSpPr>
                <a:spLocks noChangeShapeType="1"/>
              </p:cNvSpPr>
              <p:nvPr/>
            </p:nvSpPr>
            <p:spPr bwMode="auto">
              <a:xfrm>
                <a:off x="2605" y="1143"/>
                <a:ext cx="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03" name="Line 657"/>
              <p:cNvSpPr>
                <a:spLocks noChangeShapeType="1"/>
              </p:cNvSpPr>
              <p:nvPr/>
            </p:nvSpPr>
            <p:spPr bwMode="auto">
              <a:xfrm flipV="1">
                <a:off x="2621" y="1143"/>
                <a:ext cx="0" cy="9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04" name="Line 658"/>
              <p:cNvSpPr>
                <a:spLocks noChangeShapeType="1"/>
              </p:cNvSpPr>
              <p:nvPr/>
            </p:nvSpPr>
            <p:spPr bwMode="auto">
              <a:xfrm flipV="1">
                <a:off x="2605" y="1143"/>
                <a:ext cx="0" cy="10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05" name="Line 659"/>
              <p:cNvSpPr>
                <a:spLocks noChangeShapeType="1"/>
              </p:cNvSpPr>
              <p:nvPr/>
            </p:nvSpPr>
            <p:spPr bwMode="auto">
              <a:xfrm flipV="1">
                <a:off x="2665" y="1250"/>
                <a:ext cx="0" cy="34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06" name="Line 660"/>
              <p:cNvSpPr>
                <a:spLocks noChangeShapeType="1"/>
              </p:cNvSpPr>
              <p:nvPr/>
            </p:nvSpPr>
            <p:spPr bwMode="auto">
              <a:xfrm flipV="1">
                <a:off x="2675" y="1250"/>
                <a:ext cx="0" cy="33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07" name="Line 661"/>
              <p:cNvSpPr>
                <a:spLocks noChangeShapeType="1"/>
              </p:cNvSpPr>
              <p:nvPr/>
            </p:nvSpPr>
            <p:spPr bwMode="auto">
              <a:xfrm flipV="1">
                <a:off x="2837" y="1250"/>
                <a:ext cx="7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08" name="Line 662"/>
              <p:cNvSpPr>
                <a:spLocks noChangeShapeType="1"/>
              </p:cNvSpPr>
              <p:nvPr/>
            </p:nvSpPr>
            <p:spPr bwMode="auto">
              <a:xfrm flipV="1">
                <a:off x="2837" y="1275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09" name="Line 663"/>
              <p:cNvSpPr>
                <a:spLocks noChangeShapeType="1"/>
              </p:cNvSpPr>
              <p:nvPr/>
            </p:nvSpPr>
            <p:spPr bwMode="auto">
              <a:xfrm flipV="1">
                <a:off x="2837" y="1303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10" name="Line 664"/>
              <p:cNvSpPr>
                <a:spLocks noChangeShapeType="1"/>
              </p:cNvSpPr>
              <p:nvPr/>
            </p:nvSpPr>
            <p:spPr bwMode="auto">
              <a:xfrm flipV="1">
                <a:off x="2837" y="133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11" name="Line 665"/>
              <p:cNvSpPr>
                <a:spLocks noChangeShapeType="1"/>
              </p:cNvSpPr>
              <p:nvPr/>
            </p:nvSpPr>
            <p:spPr bwMode="auto">
              <a:xfrm flipV="1">
                <a:off x="2837" y="1359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12" name="Line 666"/>
              <p:cNvSpPr>
                <a:spLocks noChangeShapeType="1"/>
              </p:cNvSpPr>
              <p:nvPr/>
            </p:nvSpPr>
            <p:spPr bwMode="auto">
              <a:xfrm flipV="1">
                <a:off x="2837" y="1387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13" name="Line 667"/>
              <p:cNvSpPr>
                <a:spLocks noChangeShapeType="1"/>
              </p:cNvSpPr>
              <p:nvPr/>
            </p:nvSpPr>
            <p:spPr bwMode="auto">
              <a:xfrm flipV="1">
                <a:off x="2837" y="1415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14" name="Line 668"/>
              <p:cNvSpPr>
                <a:spLocks noChangeShapeType="1"/>
              </p:cNvSpPr>
              <p:nvPr/>
            </p:nvSpPr>
            <p:spPr bwMode="auto">
              <a:xfrm flipV="1">
                <a:off x="2837" y="1443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15" name="Line 669"/>
              <p:cNvSpPr>
                <a:spLocks noChangeShapeType="1"/>
              </p:cNvSpPr>
              <p:nvPr/>
            </p:nvSpPr>
            <p:spPr bwMode="auto">
              <a:xfrm flipV="1">
                <a:off x="2837" y="1471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16" name="Line 670"/>
              <p:cNvSpPr>
                <a:spLocks noChangeShapeType="1"/>
              </p:cNvSpPr>
              <p:nvPr/>
            </p:nvSpPr>
            <p:spPr bwMode="auto">
              <a:xfrm flipV="1">
                <a:off x="2837" y="1499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17" name="Line 671"/>
              <p:cNvSpPr>
                <a:spLocks noChangeShapeType="1"/>
              </p:cNvSpPr>
              <p:nvPr/>
            </p:nvSpPr>
            <p:spPr bwMode="auto">
              <a:xfrm flipV="1">
                <a:off x="2837" y="1527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18" name="Line 672"/>
              <p:cNvSpPr>
                <a:spLocks noChangeShapeType="1"/>
              </p:cNvSpPr>
              <p:nvPr/>
            </p:nvSpPr>
            <p:spPr bwMode="auto">
              <a:xfrm flipV="1">
                <a:off x="2837" y="1556"/>
                <a:ext cx="10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19" name="Line 673"/>
              <p:cNvSpPr>
                <a:spLocks noChangeShapeType="1"/>
              </p:cNvSpPr>
              <p:nvPr/>
            </p:nvSpPr>
            <p:spPr bwMode="auto">
              <a:xfrm flipV="1">
                <a:off x="2837" y="1251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20" name="Line 674"/>
              <p:cNvSpPr>
                <a:spLocks noChangeShapeType="1"/>
              </p:cNvSpPr>
              <p:nvPr/>
            </p:nvSpPr>
            <p:spPr bwMode="auto">
              <a:xfrm flipV="1">
                <a:off x="2837" y="1279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21" name="Line 675"/>
              <p:cNvSpPr>
                <a:spLocks noChangeShapeType="1"/>
              </p:cNvSpPr>
              <p:nvPr/>
            </p:nvSpPr>
            <p:spPr bwMode="auto">
              <a:xfrm flipV="1">
                <a:off x="2837" y="1308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22" name="Line 676"/>
              <p:cNvSpPr>
                <a:spLocks noChangeShapeType="1"/>
              </p:cNvSpPr>
              <p:nvPr/>
            </p:nvSpPr>
            <p:spPr bwMode="auto">
              <a:xfrm flipV="1">
                <a:off x="2837" y="1335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23" name="Line 677"/>
              <p:cNvSpPr>
                <a:spLocks noChangeShapeType="1"/>
              </p:cNvSpPr>
              <p:nvPr/>
            </p:nvSpPr>
            <p:spPr bwMode="auto">
              <a:xfrm flipV="1">
                <a:off x="2837" y="1364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24" name="Line 678"/>
              <p:cNvSpPr>
                <a:spLocks noChangeShapeType="1"/>
              </p:cNvSpPr>
              <p:nvPr/>
            </p:nvSpPr>
            <p:spPr bwMode="auto">
              <a:xfrm flipV="1">
                <a:off x="2837" y="1392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25" name="Line 679"/>
              <p:cNvSpPr>
                <a:spLocks noChangeShapeType="1"/>
              </p:cNvSpPr>
              <p:nvPr/>
            </p:nvSpPr>
            <p:spPr bwMode="auto">
              <a:xfrm flipV="1">
                <a:off x="2837" y="1420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26" name="Line 680"/>
              <p:cNvSpPr>
                <a:spLocks noChangeShapeType="1"/>
              </p:cNvSpPr>
              <p:nvPr/>
            </p:nvSpPr>
            <p:spPr bwMode="auto">
              <a:xfrm flipV="1">
                <a:off x="2837" y="1448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27" name="Line 681"/>
              <p:cNvSpPr>
                <a:spLocks noChangeShapeType="1"/>
              </p:cNvSpPr>
              <p:nvPr/>
            </p:nvSpPr>
            <p:spPr bwMode="auto">
              <a:xfrm flipV="1">
                <a:off x="2837" y="1476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28" name="Line 682"/>
              <p:cNvSpPr>
                <a:spLocks noChangeShapeType="1"/>
              </p:cNvSpPr>
              <p:nvPr/>
            </p:nvSpPr>
            <p:spPr bwMode="auto">
              <a:xfrm flipV="1">
                <a:off x="2837" y="1504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29" name="Line 683"/>
              <p:cNvSpPr>
                <a:spLocks noChangeShapeType="1"/>
              </p:cNvSpPr>
              <p:nvPr/>
            </p:nvSpPr>
            <p:spPr bwMode="auto">
              <a:xfrm flipV="1">
                <a:off x="2837" y="1532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30" name="Line 684"/>
              <p:cNvSpPr>
                <a:spLocks noChangeShapeType="1"/>
              </p:cNvSpPr>
              <p:nvPr/>
            </p:nvSpPr>
            <p:spPr bwMode="auto">
              <a:xfrm flipV="1">
                <a:off x="2842" y="1560"/>
                <a:ext cx="5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31" name="Line 685"/>
              <p:cNvSpPr>
                <a:spLocks noChangeShapeType="1"/>
              </p:cNvSpPr>
              <p:nvPr/>
            </p:nvSpPr>
            <p:spPr bwMode="auto">
              <a:xfrm flipV="1">
                <a:off x="2837" y="1256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32" name="Line 686"/>
              <p:cNvSpPr>
                <a:spLocks noChangeShapeType="1"/>
              </p:cNvSpPr>
              <p:nvPr/>
            </p:nvSpPr>
            <p:spPr bwMode="auto">
              <a:xfrm flipV="1">
                <a:off x="2837" y="1284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33" name="Line 687"/>
              <p:cNvSpPr>
                <a:spLocks noChangeShapeType="1"/>
              </p:cNvSpPr>
              <p:nvPr/>
            </p:nvSpPr>
            <p:spPr bwMode="auto">
              <a:xfrm flipV="1">
                <a:off x="2837" y="1312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34" name="Line 688"/>
              <p:cNvSpPr>
                <a:spLocks noChangeShapeType="1"/>
              </p:cNvSpPr>
              <p:nvPr/>
            </p:nvSpPr>
            <p:spPr bwMode="auto">
              <a:xfrm flipV="1">
                <a:off x="2837" y="1340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35" name="Line 689"/>
              <p:cNvSpPr>
                <a:spLocks noChangeShapeType="1"/>
              </p:cNvSpPr>
              <p:nvPr/>
            </p:nvSpPr>
            <p:spPr bwMode="auto">
              <a:xfrm flipV="1">
                <a:off x="2837" y="1368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36" name="Line 690"/>
              <p:cNvSpPr>
                <a:spLocks noChangeShapeType="1"/>
              </p:cNvSpPr>
              <p:nvPr/>
            </p:nvSpPr>
            <p:spPr bwMode="auto">
              <a:xfrm flipV="1">
                <a:off x="2837" y="1396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37" name="Line 691"/>
              <p:cNvSpPr>
                <a:spLocks noChangeShapeType="1"/>
              </p:cNvSpPr>
              <p:nvPr/>
            </p:nvSpPr>
            <p:spPr bwMode="auto">
              <a:xfrm flipV="1">
                <a:off x="2837" y="1425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38" name="Line 692"/>
              <p:cNvSpPr>
                <a:spLocks noChangeShapeType="1"/>
              </p:cNvSpPr>
              <p:nvPr/>
            </p:nvSpPr>
            <p:spPr bwMode="auto">
              <a:xfrm flipV="1">
                <a:off x="2837" y="1452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39" name="Line 693"/>
              <p:cNvSpPr>
                <a:spLocks noChangeShapeType="1"/>
              </p:cNvSpPr>
              <p:nvPr/>
            </p:nvSpPr>
            <p:spPr bwMode="auto">
              <a:xfrm flipV="1">
                <a:off x="2837" y="148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40" name="Line 694"/>
              <p:cNvSpPr>
                <a:spLocks noChangeShapeType="1"/>
              </p:cNvSpPr>
              <p:nvPr/>
            </p:nvSpPr>
            <p:spPr bwMode="auto">
              <a:xfrm flipV="1">
                <a:off x="2837" y="1509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41" name="Line 695"/>
              <p:cNvSpPr>
                <a:spLocks noChangeShapeType="1"/>
              </p:cNvSpPr>
              <p:nvPr/>
            </p:nvSpPr>
            <p:spPr bwMode="auto">
              <a:xfrm flipV="1">
                <a:off x="2837" y="1537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42" name="Line 696"/>
              <p:cNvSpPr>
                <a:spLocks noChangeShapeType="1"/>
              </p:cNvSpPr>
              <p:nvPr/>
            </p:nvSpPr>
            <p:spPr bwMode="auto">
              <a:xfrm flipV="1">
                <a:off x="2847" y="1565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43" name="Line 697"/>
              <p:cNvSpPr>
                <a:spLocks noChangeShapeType="1"/>
              </p:cNvSpPr>
              <p:nvPr/>
            </p:nvSpPr>
            <p:spPr bwMode="auto">
              <a:xfrm flipV="1">
                <a:off x="2837" y="126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44" name="Line 698"/>
              <p:cNvSpPr>
                <a:spLocks noChangeShapeType="1"/>
              </p:cNvSpPr>
              <p:nvPr/>
            </p:nvSpPr>
            <p:spPr bwMode="auto">
              <a:xfrm flipV="1">
                <a:off x="2837" y="1289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45" name="Line 699"/>
              <p:cNvSpPr>
                <a:spLocks noChangeShapeType="1"/>
              </p:cNvSpPr>
              <p:nvPr/>
            </p:nvSpPr>
            <p:spPr bwMode="auto">
              <a:xfrm flipV="1">
                <a:off x="2837" y="1317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46" name="Line 700"/>
              <p:cNvSpPr>
                <a:spLocks noChangeShapeType="1"/>
              </p:cNvSpPr>
              <p:nvPr/>
            </p:nvSpPr>
            <p:spPr bwMode="auto">
              <a:xfrm flipV="1">
                <a:off x="2837" y="1345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47" name="Line 701"/>
              <p:cNvSpPr>
                <a:spLocks noChangeShapeType="1"/>
              </p:cNvSpPr>
              <p:nvPr/>
            </p:nvSpPr>
            <p:spPr bwMode="auto">
              <a:xfrm flipV="1">
                <a:off x="2837" y="1373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48" name="Line 702"/>
              <p:cNvSpPr>
                <a:spLocks noChangeShapeType="1"/>
              </p:cNvSpPr>
              <p:nvPr/>
            </p:nvSpPr>
            <p:spPr bwMode="auto">
              <a:xfrm flipV="1">
                <a:off x="2837" y="1401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49" name="Line 703"/>
              <p:cNvSpPr>
                <a:spLocks noChangeShapeType="1"/>
              </p:cNvSpPr>
              <p:nvPr/>
            </p:nvSpPr>
            <p:spPr bwMode="auto">
              <a:xfrm flipV="1">
                <a:off x="2837" y="1429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50" name="Line 704"/>
              <p:cNvSpPr>
                <a:spLocks noChangeShapeType="1"/>
              </p:cNvSpPr>
              <p:nvPr/>
            </p:nvSpPr>
            <p:spPr bwMode="auto">
              <a:xfrm flipV="1">
                <a:off x="2837" y="1457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51" name="Line 705"/>
              <p:cNvSpPr>
                <a:spLocks noChangeShapeType="1"/>
              </p:cNvSpPr>
              <p:nvPr/>
            </p:nvSpPr>
            <p:spPr bwMode="auto">
              <a:xfrm flipV="1">
                <a:off x="2837" y="1485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52" name="Line 706"/>
              <p:cNvSpPr>
                <a:spLocks noChangeShapeType="1"/>
              </p:cNvSpPr>
              <p:nvPr/>
            </p:nvSpPr>
            <p:spPr bwMode="auto">
              <a:xfrm flipV="1">
                <a:off x="2837" y="1513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53" name="Line 707"/>
              <p:cNvSpPr>
                <a:spLocks noChangeShapeType="1"/>
              </p:cNvSpPr>
              <p:nvPr/>
            </p:nvSpPr>
            <p:spPr bwMode="auto">
              <a:xfrm flipV="1">
                <a:off x="2837" y="1541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54" name="Line 708"/>
              <p:cNvSpPr>
                <a:spLocks noChangeShapeType="1"/>
              </p:cNvSpPr>
              <p:nvPr/>
            </p:nvSpPr>
            <p:spPr bwMode="auto">
              <a:xfrm flipV="1">
                <a:off x="2837" y="1250"/>
                <a:ext cx="0" cy="34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55" name="Line 709"/>
              <p:cNvSpPr>
                <a:spLocks noChangeShapeType="1"/>
              </p:cNvSpPr>
              <p:nvPr/>
            </p:nvSpPr>
            <p:spPr bwMode="auto">
              <a:xfrm flipV="1">
                <a:off x="3139" y="1711"/>
                <a:ext cx="0" cy="42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56" name="Line 710"/>
              <p:cNvSpPr>
                <a:spLocks noChangeShapeType="1"/>
              </p:cNvSpPr>
              <p:nvPr/>
            </p:nvSpPr>
            <p:spPr bwMode="auto">
              <a:xfrm flipV="1">
                <a:off x="3149" y="1711"/>
                <a:ext cx="0" cy="42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57" name="Line 711"/>
              <p:cNvSpPr>
                <a:spLocks noChangeShapeType="1"/>
              </p:cNvSpPr>
              <p:nvPr/>
            </p:nvSpPr>
            <p:spPr bwMode="auto">
              <a:xfrm>
                <a:off x="1923" y="1250"/>
                <a:ext cx="12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58" name="Line 712"/>
              <p:cNvSpPr>
                <a:spLocks noChangeShapeType="1"/>
              </p:cNvSpPr>
              <p:nvPr/>
            </p:nvSpPr>
            <p:spPr bwMode="auto">
              <a:xfrm>
                <a:off x="1907" y="1235"/>
                <a:ext cx="12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59" name="Line 713"/>
              <p:cNvSpPr>
                <a:spLocks noChangeShapeType="1"/>
              </p:cNvSpPr>
              <p:nvPr/>
            </p:nvSpPr>
            <p:spPr bwMode="auto">
              <a:xfrm flipV="1">
                <a:off x="2048" y="1167"/>
                <a:ext cx="0" cy="8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60" name="Line 714"/>
              <p:cNvSpPr>
                <a:spLocks noChangeShapeType="1"/>
              </p:cNvSpPr>
              <p:nvPr/>
            </p:nvSpPr>
            <p:spPr bwMode="auto">
              <a:xfrm flipV="1">
                <a:off x="2032" y="1167"/>
                <a:ext cx="0" cy="6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61" name="Line 715"/>
              <p:cNvSpPr>
                <a:spLocks noChangeShapeType="1"/>
              </p:cNvSpPr>
              <p:nvPr/>
            </p:nvSpPr>
            <p:spPr bwMode="auto">
              <a:xfrm>
                <a:off x="3201" y="2211"/>
                <a:ext cx="57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62" name="Line 716"/>
              <p:cNvSpPr>
                <a:spLocks noChangeShapeType="1"/>
              </p:cNvSpPr>
              <p:nvPr/>
            </p:nvSpPr>
            <p:spPr bwMode="auto">
              <a:xfrm flipV="1">
                <a:off x="3537" y="2032"/>
                <a:ext cx="13" cy="1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63" name="Freeform 717"/>
              <p:cNvSpPr>
                <a:spLocks/>
              </p:cNvSpPr>
              <p:nvPr/>
            </p:nvSpPr>
            <p:spPr bwMode="auto">
              <a:xfrm>
                <a:off x="3537" y="2032"/>
                <a:ext cx="27" cy="27"/>
              </a:xfrm>
              <a:custGeom>
                <a:avLst/>
                <a:gdLst>
                  <a:gd name="T0" fmla="*/ 0 w 162"/>
                  <a:gd name="T1" fmla="*/ 163 h 163"/>
                  <a:gd name="T2" fmla="*/ 94 w 162"/>
                  <a:gd name="T3" fmla="*/ 68 h 163"/>
                  <a:gd name="T4" fmla="*/ 162 w 162"/>
                  <a:gd name="T5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2" h="163">
                    <a:moveTo>
                      <a:pt x="0" y="163"/>
                    </a:moveTo>
                    <a:lnTo>
                      <a:pt x="94" y="68"/>
                    </a:lnTo>
                    <a:lnTo>
                      <a:pt x="162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64" name="Line 718"/>
              <p:cNvSpPr>
                <a:spLocks noChangeShapeType="1"/>
              </p:cNvSpPr>
              <p:nvPr/>
            </p:nvSpPr>
            <p:spPr bwMode="auto">
              <a:xfrm flipV="1">
                <a:off x="3537" y="2058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65" name="Line 719"/>
              <p:cNvSpPr>
                <a:spLocks noChangeShapeType="1"/>
              </p:cNvSpPr>
              <p:nvPr/>
            </p:nvSpPr>
            <p:spPr bwMode="auto">
              <a:xfrm flipV="1">
                <a:off x="3563" y="2032"/>
                <a:ext cx="15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66" name="Line 720"/>
              <p:cNvSpPr>
                <a:spLocks noChangeShapeType="1"/>
              </p:cNvSpPr>
              <p:nvPr/>
            </p:nvSpPr>
            <p:spPr bwMode="auto">
              <a:xfrm flipV="1">
                <a:off x="3537" y="2072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67" name="Line 721"/>
              <p:cNvSpPr>
                <a:spLocks noChangeShapeType="1"/>
              </p:cNvSpPr>
              <p:nvPr/>
            </p:nvSpPr>
            <p:spPr bwMode="auto">
              <a:xfrm flipV="1">
                <a:off x="3577" y="2032"/>
                <a:ext cx="15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68" name="Line 722"/>
              <p:cNvSpPr>
                <a:spLocks noChangeShapeType="1"/>
              </p:cNvSpPr>
              <p:nvPr/>
            </p:nvSpPr>
            <p:spPr bwMode="auto">
              <a:xfrm flipV="1">
                <a:off x="3537" y="2085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69" name="Line 723"/>
              <p:cNvSpPr>
                <a:spLocks noChangeShapeType="1"/>
              </p:cNvSpPr>
              <p:nvPr/>
            </p:nvSpPr>
            <p:spPr bwMode="auto">
              <a:xfrm flipV="1">
                <a:off x="3591" y="2032"/>
                <a:ext cx="15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70" name="Line 724"/>
              <p:cNvSpPr>
                <a:spLocks noChangeShapeType="1"/>
              </p:cNvSpPr>
              <p:nvPr/>
            </p:nvSpPr>
            <p:spPr bwMode="auto">
              <a:xfrm flipV="1">
                <a:off x="3551" y="2100"/>
                <a:ext cx="2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71" name="Line 725"/>
              <p:cNvSpPr>
                <a:spLocks noChangeShapeType="1"/>
              </p:cNvSpPr>
              <p:nvPr/>
            </p:nvSpPr>
            <p:spPr bwMode="auto">
              <a:xfrm flipV="1">
                <a:off x="3605" y="2032"/>
                <a:ext cx="15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72" name="Line 726"/>
              <p:cNvSpPr>
                <a:spLocks noChangeShapeType="1"/>
              </p:cNvSpPr>
              <p:nvPr/>
            </p:nvSpPr>
            <p:spPr bwMode="auto">
              <a:xfrm flipV="1">
                <a:off x="3619" y="2038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73" name="Line 727"/>
              <p:cNvSpPr>
                <a:spLocks noChangeShapeType="1"/>
              </p:cNvSpPr>
              <p:nvPr/>
            </p:nvSpPr>
            <p:spPr bwMode="auto">
              <a:xfrm flipV="1">
                <a:off x="3707" y="2032"/>
                <a:ext cx="12" cy="1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74" name="Line 728"/>
              <p:cNvSpPr>
                <a:spLocks noChangeShapeType="1"/>
              </p:cNvSpPr>
              <p:nvPr/>
            </p:nvSpPr>
            <p:spPr bwMode="auto">
              <a:xfrm flipV="1">
                <a:off x="3717" y="2032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75" name="Line 729"/>
              <p:cNvSpPr>
                <a:spLocks noChangeShapeType="1"/>
              </p:cNvSpPr>
              <p:nvPr/>
            </p:nvSpPr>
            <p:spPr bwMode="auto">
              <a:xfrm flipV="1">
                <a:off x="3731" y="2032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76" name="Line 730"/>
              <p:cNvSpPr>
                <a:spLocks noChangeShapeType="1"/>
              </p:cNvSpPr>
              <p:nvPr/>
            </p:nvSpPr>
            <p:spPr bwMode="auto">
              <a:xfrm flipV="1">
                <a:off x="3745" y="2032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77" name="Line 731"/>
              <p:cNvSpPr>
                <a:spLocks noChangeShapeType="1"/>
              </p:cNvSpPr>
              <p:nvPr/>
            </p:nvSpPr>
            <p:spPr bwMode="auto">
              <a:xfrm flipV="1">
                <a:off x="3759" y="2032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78" name="Line 732"/>
              <p:cNvSpPr>
                <a:spLocks noChangeShapeType="1"/>
              </p:cNvSpPr>
              <p:nvPr/>
            </p:nvSpPr>
            <p:spPr bwMode="auto">
              <a:xfrm flipV="1">
                <a:off x="3773" y="2034"/>
                <a:ext cx="14" cy="1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79" name="Line 733"/>
              <p:cNvSpPr>
                <a:spLocks noChangeShapeType="1"/>
              </p:cNvSpPr>
              <p:nvPr/>
            </p:nvSpPr>
            <p:spPr bwMode="auto">
              <a:xfrm flipV="1">
                <a:off x="3787" y="2048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80" name="Line 734"/>
              <p:cNvSpPr>
                <a:spLocks noChangeShapeType="1"/>
              </p:cNvSpPr>
              <p:nvPr/>
            </p:nvSpPr>
            <p:spPr bwMode="auto">
              <a:xfrm flipH="1">
                <a:off x="3707" y="2048"/>
                <a:ext cx="8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81" name="Line 735"/>
              <p:cNvSpPr>
                <a:spLocks noChangeShapeType="1"/>
              </p:cNvSpPr>
              <p:nvPr/>
            </p:nvSpPr>
            <p:spPr bwMode="auto">
              <a:xfrm flipH="1">
                <a:off x="3707" y="2032"/>
                <a:ext cx="8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82" name="Line 736"/>
              <p:cNvSpPr>
                <a:spLocks noChangeShapeType="1"/>
              </p:cNvSpPr>
              <p:nvPr/>
            </p:nvSpPr>
            <p:spPr bwMode="auto">
              <a:xfrm flipV="1">
                <a:off x="3537" y="2032"/>
                <a:ext cx="0" cy="7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83" name="Line 737"/>
              <p:cNvSpPr>
                <a:spLocks noChangeShapeType="1"/>
              </p:cNvSpPr>
              <p:nvPr/>
            </p:nvSpPr>
            <p:spPr bwMode="auto">
              <a:xfrm flipV="1">
                <a:off x="3553" y="2048"/>
                <a:ext cx="0" cy="5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84" name="Line 738"/>
              <p:cNvSpPr>
                <a:spLocks noChangeShapeType="1"/>
              </p:cNvSpPr>
              <p:nvPr/>
            </p:nvSpPr>
            <p:spPr bwMode="auto">
              <a:xfrm flipH="1">
                <a:off x="3381" y="1271"/>
                <a:ext cx="396" cy="13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85" name="Line 739"/>
              <p:cNvSpPr>
                <a:spLocks noChangeShapeType="1"/>
              </p:cNvSpPr>
              <p:nvPr/>
            </p:nvSpPr>
            <p:spPr bwMode="auto">
              <a:xfrm flipH="1" flipV="1">
                <a:off x="3381" y="1250"/>
                <a:ext cx="406" cy="15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86" name="Line 740"/>
              <p:cNvSpPr>
                <a:spLocks noChangeShapeType="1"/>
              </p:cNvSpPr>
              <p:nvPr/>
            </p:nvSpPr>
            <p:spPr bwMode="auto">
              <a:xfrm flipV="1">
                <a:off x="3787" y="1281"/>
                <a:ext cx="0" cy="1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87" name="Line 741"/>
              <p:cNvSpPr>
                <a:spLocks noChangeShapeType="1"/>
              </p:cNvSpPr>
              <p:nvPr/>
            </p:nvSpPr>
            <p:spPr bwMode="auto">
              <a:xfrm flipV="1">
                <a:off x="3850" y="1281"/>
                <a:ext cx="0" cy="85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88" name="Line 742"/>
              <p:cNvSpPr>
                <a:spLocks noChangeShapeType="1"/>
              </p:cNvSpPr>
              <p:nvPr/>
            </p:nvSpPr>
            <p:spPr bwMode="auto">
              <a:xfrm flipH="1">
                <a:off x="3201" y="1188"/>
                <a:ext cx="57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89" name="Line 743"/>
              <p:cNvSpPr>
                <a:spLocks noChangeShapeType="1"/>
              </p:cNvSpPr>
              <p:nvPr/>
            </p:nvSpPr>
            <p:spPr bwMode="auto">
              <a:xfrm flipH="1">
                <a:off x="3381" y="1250"/>
                <a:ext cx="39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90" name="Line 744"/>
              <p:cNvSpPr>
                <a:spLocks noChangeShapeType="1"/>
              </p:cNvSpPr>
              <p:nvPr/>
            </p:nvSpPr>
            <p:spPr bwMode="auto">
              <a:xfrm flipV="1">
                <a:off x="3264" y="1235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91" name="Line 745"/>
              <p:cNvSpPr>
                <a:spLocks noChangeShapeType="1"/>
              </p:cNvSpPr>
              <p:nvPr/>
            </p:nvSpPr>
            <p:spPr bwMode="auto">
              <a:xfrm flipV="1">
                <a:off x="3265" y="123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92" name="Line 746"/>
              <p:cNvSpPr>
                <a:spLocks noChangeShapeType="1"/>
              </p:cNvSpPr>
              <p:nvPr/>
            </p:nvSpPr>
            <p:spPr bwMode="auto">
              <a:xfrm flipV="1">
                <a:off x="3279" y="123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93" name="Line 747"/>
              <p:cNvSpPr>
                <a:spLocks noChangeShapeType="1"/>
              </p:cNvSpPr>
              <p:nvPr/>
            </p:nvSpPr>
            <p:spPr bwMode="auto">
              <a:xfrm flipV="1">
                <a:off x="3293" y="123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94" name="Line 748"/>
              <p:cNvSpPr>
                <a:spLocks noChangeShapeType="1"/>
              </p:cNvSpPr>
              <p:nvPr/>
            </p:nvSpPr>
            <p:spPr bwMode="auto">
              <a:xfrm flipV="1">
                <a:off x="3307" y="123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95" name="Line 749"/>
              <p:cNvSpPr>
                <a:spLocks noChangeShapeType="1"/>
              </p:cNvSpPr>
              <p:nvPr/>
            </p:nvSpPr>
            <p:spPr bwMode="auto">
              <a:xfrm flipV="1">
                <a:off x="3321" y="123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96" name="Line 750"/>
              <p:cNvSpPr>
                <a:spLocks noChangeShapeType="1"/>
              </p:cNvSpPr>
              <p:nvPr/>
            </p:nvSpPr>
            <p:spPr bwMode="auto">
              <a:xfrm flipV="1">
                <a:off x="3335" y="123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97" name="Line 751"/>
              <p:cNvSpPr>
                <a:spLocks noChangeShapeType="1"/>
              </p:cNvSpPr>
              <p:nvPr/>
            </p:nvSpPr>
            <p:spPr bwMode="auto">
              <a:xfrm flipV="1">
                <a:off x="3349" y="123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98" name="Line 752"/>
              <p:cNvSpPr>
                <a:spLocks noChangeShapeType="1"/>
              </p:cNvSpPr>
              <p:nvPr/>
            </p:nvSpPr>
            <p:spPr bwMode="auto">
              <a:xfrm flipV="1">
                <a:off x="3363" y="123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99" name="Line 753"/>
              <p:cNvSpPr>
                <a:spLocks noChangeShapeType="1"/>
              </p:cNvSpPr>
              <p:nvPr/>
            </p:nvSpPr>
            <p:spPr bwMode="auto">
              <a:xfrm flipV="1">
                <a:off x="3365" y="1247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00" name="Line 754"/>
              <p:cNvSpPr>
                <a:spLocks noChangeShapeType="1"/>
              </p:cNvSpPr>
              <p:nvPr/>
            </p:nvSpPr>
            <p:spPr bwMode="auto">
              <a:xfrm flipV="1">
                <a:off x="3365" y="1261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01" name="Line 755"/>
              <p:cNvSpPr>
                <a:spLocks noChangeShapeType="1"/>
              </p:cNvSpPr>
              <p:nvPr/>
            </p:nvSpPr>
            <p:spPr bwMode="auto">
              <a:xfrm flipV="1">
                <a:off x="3365" y="1274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02" name="Line 756"/>
              <p:cNvSpPr>
                <a:spLocks noChangeShapeType="1"/>
              </p:cNvSpPr>
              <p:nvPr/>
            </p:nvSpPr>
            <p:spPr bwMode="auto">
              <a:xfrm flipV="1">
                <a:off x="3365" y="128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03" name="Line 757"/>
              <p:cNvSpPr>
                <a:spLocks noChangeShapeType="1"/>
              </p:cNvSpPr>
              <p:nvPr/>
            </p:nvSpPr>
            <p:spPr bwMode="auto">
              <a:xfrm flipV="1">
                <a:off x="3365" y="1303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04" name="Line 758"/>
              <p:cNvSpPr>
                <a:spLocks noChangeShapeType="1"/>
              </p:cNvSpPr>
              <p:nvPr/>
            </p:nvSpPr>
            <p:spPr bwMode="auto">
              <a:xfrm flipV="1">
                <a:off x="3365" y="1317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05" name="Line 759"/>
              <p:cNvSpPr>
                <a:spLocks noChangeShapeType="1"/>
              </p:cNvSpPr>
              <p:nvPr/>
            </p:nvSpPr>
            <p:spPr bwMode="auto">
              <a:xfrm flipV="1">
                <a:off x="3365" y="1331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06" name="Line 760"/>
              <p:cNvSpPr>
                <a:spLocks noChangeShapeType="1"/>
              </p:cNvSpPr>
              <p:nvPr/>
            </p:nvSpPr>
            <p:spPr bwMode="auto">
              <a:xfrm flipV="1">
                <a:off x="3365" y="134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07" name="Line 761"/>
              <p:cNvSpPr>
                <a:spLocks noChangeShapeType="1"/>
              </p:cNvSpPr>
              <p:nvPr/>
            </p:nvSpPr>
            <p:spPr bwMode="auto">
              <a:xfrm flipV="1">
                <a:off x="3365" y="135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08" name="Line 762"/>
              <p:cNvSpPr>
                <a:spLocks noChangeShapeType="1"/>
              </p:cNvSpPr>
              <p:nvPr/>
            </p:nvSpPr>
            <p:spPr bwMode="auto">
              <a:xfrm flipV="1">
                <a:off x="3365" y="1373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09" name="Line 763"/>
              <p:cNvSpPr>
                <a:spLocks noChangeShapeType="1"/>
              </p:cNvSpPr>
              <p:nvPr/>
            </p:nvSpPr>
            <p:spPr bwMode="auto">
              <a:xfrm flipV="1">
                <a:off x="3365" y="1387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10" name="Line 764"/>
              <p:cNvSpPr>
                <a:spLocks noChangeShapeType="1"/>
              </p:cNvSpPr>
              <p:nvPr/>
            </p:nvSpPr>
            <p:spPr bwMode="auto">
              <a:xfrm flipV="1">
                <a:off x="3365" y="1401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11" name="Line 765"/>
              <p:cNvSpPr>
                <a:spLocks noChangeShapeType="1"/>
              </p:cNvSpPr>
              <p:nvPr/>
            </p:nvSpPr>
            <p:spPr bwMode="auto">
              <a:xfrm flipV="1">
                <a:off x="3377" y="1404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12" name="Line 766"/>
              <p:cNvSpPr>
                <a:spLocks noChangeShapeType="1"/>
              </p:cNvSpPr>
              <p:nvPr/>
            </p:nvSpPr>
            <p:spPr bwMode="auto">
              <a:xfrm flipV="1">
                <a:off x="3391" y="1404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13" name="Line 767"/>
              <p:cNvSpPr>
                <a:spLocks noChangeShapeType="1"/>
              </p:cNvSpPr>
              <p:nvPr/>
            </p:nvSpPr>
            <p:spPr bwMode="auto">
              <a:xfrm flipV="1">
                <a:off x="3405" y="1404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14" name="Line 768"/>
              <p:cNvSpPr>
                <a:spLocks noChangeShapeType="1"/>
              </p:cNvSpPr>
              <p:nvPr/>
            </p:nvSpPr>
            <p:spPr bwMode="auto">
              <a:xfrm flipV="1">
                <a:off x="3419" y="1404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15" name="Line 769"/>
              <p:cNvSpPr>
                <a:spLocks noChangeShapeType="1"/>
              </p:cNvSpPr>
              <p:nvPr/>
            </p:nvSpPr>
            <p:spPr bwMode="auto">
              <a:xfrm flipV="1">
                <a:off x="3433" y="1404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16" name="Line 770"/>
              <p:cNvSpPr>
                <a:spLocks noChangeShapeType="1"/>
              </p:cNvSpPr>
              <p:nvPr/>
            </p:nvSpPr>
            <p:spPr bwMode="auto">
              <a:xfrm flipV="1">
                <a:off x="3447" y="1404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17" name="Line 771"/>
              <p:cNvSpPr>
                <a:spLocks noChangeShapeType="1"/>
              </p:cNvSpPr>
              <p:nvPr/>
            </p:nvSpPr>
            <p:spPr bwMode="auto">
              <a:xfrm flipV="1">
                <a:off x="3461" y="1404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18" name="Line 772"/>
              <p:cNvSpPr>
                <a:spLocks noChangeShapeType="1"/>
              </p:cNvSpPr>
              <p:nvPr/>
            </p:nvSpPr>
            <p:spPr bwMode="auto">
              <a:xfrm flipV="1">
                <a:off x="3475" y="1404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19" name="Line 773"/>
              <p:cNvSpPr>
                <a:spLocks noChangeShapeType="1"/>
              </p:cNvSpPr>
              <p:nvPr/>
            </p:nvSpPr>
            <p:spPr bwMode="auto">
              <a:xfrm flipV="1">
                <a:off x="3489" y="1404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20" name="Line 774"/>
              <p:cNvSpPr>
                <a:spLocks noChangeShapeType="1"/>
              </p:cNvSpPr>
              <p:nvPr/>
            </p:nvSpPr>
            <p:spPr bwMode="auto">
              <a:xfrm flipV="1">
                <a:off x="3503" y="1404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21" name="Line 775"/>
              <p:cNvSpPr>
                <a:spLocks noChangeShapeType="1"/>
              </p:cNvSpPr>
              <p:nvPr/>
            </p:nvSpPr>
            <p:spPr bwMode="auto">
              <a:xfrm flipV="1">
                <a:off x="3517" y="1404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22" name="Line 776"/>
              <p:cNvSpPr>
                <a:spLocks noChangeShapeType="1"/>
              </p:cNvSpPr>
              <p:nvPr/>
            </p:nvSpPr>
            <p:spPr bwMode="auto">
              <a:xfrm flipV="1">
                <a:off x="3531" y="1404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23" name="Line 777"/>
              <p:cNvSpPr>
                <a:spLocks noChangeShapeType="1"/>
              </p:cNvSpPr>
              <p:nvPr/>
            </p:nvSpPr>
            <p:spPr bwMode="auto">
              <a:xfrm flipV="1">
                <a:off x="3545" y="1404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24" name="Line 778"/>
              <p:cNvSpPr>
                <a:spLocks noChangeShapeType="1"/>
              </p:cNvSpPr>
              <p:nvPr/>
            </p:nvSpPr>
            <p:spPr bwMode="auto">
              <a:xfrm flipV="1">
                <a:off x="3559" y="1404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25" name="Line 779"/>
              <p:cNvSpPr>
                <a:spLocks noChangeShapeType="1"/>
              </p:cNvSpPr>
              <p:nvPr/>
            </p:nvSpPr>
            <p:spPr bwMode="auto">
              <a:xfrm flipV="1">
                <a:off x="3573" y="1404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26" name="Line 780"/>
              <p:cNvSpPr>
                <a:spLocks noChangeShapeType="1"/>
              </p:cNvSpPr>
              <p:nvPr/>
            </p:nvSpPr>
            <p:spPr bwMode="auto">
              <a:xfrm flipV="1">
                <a:off x="3587" y="1404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27" name="Line 781"/>
              <p:cNvSpPr>
                <a:spLocks noChangeShapeType="1"/>
              </p:cNvSpPr>
              <p:nvPr/>
            </p:nvSpPr>
            <p:spPr bwMode="auto">
              <a:xfrm flipV="1">
                <a:off x="3601" y="1404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28" name="Line 782"/>
              <p:cNvSpPr>
                <a:spLocks noChangeShapeType="1"/>
              </p:cNvSpPr>
              <p:nvPr/>
            </p:nvSpPr>
            <p:spPr bwMode="auto">
              <a:xfrm flipV="1">
                <a:off x="3615" y="1404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29" name="Line 783"/>
              <p:cNvSpPr>
                <a:spLocks noChangeShapeType="1"/>
              </p:cNvSpPr>
              <p:nvPr/>
            </p:nvSpPr>
            <p:spPr bwMode="auto">
              <a:xfrm flipV="1">
                <a:off x="3629" y="1404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30" name="Line 784"/>
              <p:cNvSpPr>
                <a:spLocks noChangeShapeType="1"/>
              </p:cNvSpPr>
              <p:nvPr/>
            </p:nvSpPr>
            <p:spPr bwMode="auto">
              <a:xfrm flipV="1">
                <a:off x="3643" y="1404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31" name="Line 785"/>
              <p:cNvSpPr>
                <a:spLocks noChangeShapeType="1"/>
              </p:cNvSpPr>
              <p:nvPr/>
            </p:nvSpPr>
            <p:spPr bwMode="auto">
              <a:xfrm flipV="1">
                <a:off x="3657" y="1414"/>
                <a:ext cx="5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32" name="Line 786"/>
              <p:cNvSpPr>
                <a:spLocks noChangeShapeType="1"/>
              </p:cNvSpPr>
              <p:nvPr/>
            </p:nvSpPr>
            <p:spPr bwMode="auto">
              <a:xfrm flipV="1">
                <a:off x="3365" y="1250"/>
                <a:ext cx="0" cy="16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33" name="Line 787"/>
              <p:cNvSpPr>
                <a:spLocks noChangeShapeType="1"/>
              </p:cNvSpPr>
              <p:nvPr/>
            </p:nvSpPr>
            <p:spPr bwMode="auto">
              <a:xfrm flipV="1">
                <a:off x="3381" y="1235"/>
                <a:ext cx="0" cy="16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34" name="Line 788"/>
              <p:cNvSpPr>
                <a:spLocks noChangeShapeType="1"/>
              </p:cNvSpPr>
              <p:nvPr/>
            </p:nvSpPr>
            <p:spPr bwMode="auto">
              <a:xfrm flipH="1">
                <a:off x="3365" y="1419"/>
                <a:ext cx="29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35" name="Line 789"/>
              <p:cNvSpPr>
                <a:spLocks noChangeShapeType="1"/>
              </p:cNvSpPr>
              <p:nvPr/>
            </p:nvSpPr>
            <p:spPr bwMode="auto">
              <a:xfrm flipH="1">
                <a:off x="3725" y="1404"/>
                <a:ext cx="7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36" name="Line 790"/>
              <p:cNvSpPr>
                <a:spLocks noChangeShapeType="1"/>
              </p:cNvSpPr>
              <p:nvPr/>
            </p:nvSpPr>
            <p:spPr bwMode="auto">
              <a:xfrm flipV="1">
                <a:off x="3787" y="1419"/>
                <a:ext cx="0" cy="7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37" name="Line 791"/>
              <p:cNvSpPr>
                <a:spLocks noChangeShapeType="1"/>
              </p:cNvSpPr>
              <p:nvPr/>
            </p:nvSpPr>
            <p:spPr bwMode="auto">
              <a:xfrm flipH="1">
                <a:off x="3040" y="1250"/>
                <a:ext cx="6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38" name="Line 792"/>
              <p:cNvSpPr>
                <a:spLocks noChangeShapeType="1"/>
              </p:cNvSpPr>
              <p:nvPr/>
            </p:nvSpPr>
            <p:spPr bwMode="auto">
              <a:xfrm flipV="1">
                <a:off x="3040" y="1235"/>
                <a:ext cx="2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39" name="Line 793"/>
              <p:cNvSpPr>
                <a:spLocks noChangeShapeType="1"/>
              </p:cNvSpPr>
              <p:nvPr/>
            </p:nvSpPr>
            <p:spPr bwMode="auto">
              <a:xfrm flipV="1">
                <a:off x="3041" y="1235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40" name="Line 794"/>
              <p:cNvSpPr>
                <a:spLocks noChangeShapeType="1"/>
              </p:cNvSpPr>
              <p:nvPr/>
            </p:nvSpPr>
            <p:spPr bwMode="auto">
              <a:xfrm flipV="1">
                <a:off x="3055" y="1235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41" name="Line 795"/>
              <p:cNvSpPr>
                <a:spLocks noChangeShapeType="1"/>
              </p:cNvSpPr>
              <p:nvPr/>
            </p:nvSpPr>
            <p:spPr bwMode="auto">
              <a:xfrm flipV="1">
                <a:off x="3069" y="1235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42" name="Line 796"/>
              <p:cNvSpPr>
                <a:spLocks noChangeShapeType="1"/>
              </p:cNvSpPr>
              <p:nvPr/>
            </p:nvSpPr>
            <p:spPr bwMode="auto">
              <a:xfrm flipV="1">
                <a:off x="3083" y="1235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43" name="Line 797"/>
              <p:cNvSpPr>
                <a:spLocks noChangeShapeType="1"/>
              </p:cNvSpPr>
              <p:nvPr/>
            </p:nvSpPr>
            <p:spPr bwMode="auto">
              <a:xfrm flipV="1">
                <a:off x="3097" y="1239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44" name="Line 798"/>
              <p:cNvSpPr>
                <a:spLocks noChangeShapeType="1"/>
              </p:cNvSpPr>
              <p:nvPr/>
            </p:nvSpPr>
            <p:spPr bwMode="auto">
              <a:xfrm flipH="1">
                <a:off x="3040" y="1235"/>
                <a:ext cx="6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45" name="Line 799"/>
              <p:cNvSpPr>
                <a:spLocks noChangeShapeType="1"/>
              </p:cNvSpPr>
              <p:nvPr/>
            </p:nvSpPr>
            <p:spPr bwMode="auto">
              <a:xfrm flipH="1">
                <a:off x="3264" y="1250"/>
                <a:ext cx="10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46" name="Line 800"/>
              <p:cNvSpPr>
                <a:spLocks noChangeShapeType="1"/>
              </p:cNvSpPr>
              <p:nvPr/>
            </p:nvSpPr>
            <p:spPr bwMode="auto">
              <a:xfrm flipH="1">
                <a:off x="3264" y="1235"/>
                <a:ext cx="11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47" name="Line 801"/>
              <p:cNvSpPr>
                <a:spLocks noChangeShapeType="1"/>
              </p:cNvSpPr>
              <p:nvPr/>
            </p:nvSpPr>
            <p:spPr bwMode="auto">
              <a:xfrm flipH="1">
                <a:off x="3066" y="2154"/>
                <a:ext cx="4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48" name="Line 802"/>
              <p:cNvSpPr>
                <a:spLocks noChangeShapeType="1"/>
              </p:cNvSpPr>
              <p:nvPr/>
            </p:nvSpPr>
            <p:spPr bwMode="auto">
              <a:xfrm flipH="1">
                <a:off x="3066" y="2138"/>
                <a:ext cx="4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49" name="Freeform 803"/>
              <p:cNvSpPr>
                <a:spLocks/>
              </p:cNvSpPr>
              <p:nvPr/>
            </p:nvSpPr>
            <p:spPr bwMode="auto">
              <a:xfrm>
                <a:off x="3627" y="2087"/>
                <a:ext cx="5" cy="47"/>
              </a:xfrm>
              <a:custGeom>
                <a:avLst/>
                <a:gdLst>
                  <a:gd name="T0" fmla="*/ 0 w 32"/>
                  <a:gd name="T1" fmla="*/ 261 h 287"/>
                  <a:gd name="T2" fmla="*/ 32 w 32"/>
                  <a:gd name="T3" fmla="*/ 287 h 287"/>
                  <a:gd name="T4" fmla="*/ 32 w 32"/>
                  <a:gd name="T5" fmla="*/ 196 h 287"/>
                  <a:gd name="T6" fmla="*/ 32 w 32"/>
                  <a:gd name="T7" fmla="*/ 98 h 287"/>
                  <a:gd name="T8" fmla="*/ 32 w 32"/>
                  <a:gd name="T9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87">
                    <a:moveTo>
                      <a:pt x="0" y="261"/>
                    </a:moveTo>
                    <a:lnTo>
                      <a:pt x="32" y="287"/>
                    </a:lnTo>
                    <a:lnTo>
                      <a:pt x="32" y="196"/>
                    </a:lnTo>
                    <a:lnTo>
                      <a:pt x="32" y="98"/>
                    </a:lnTo>
                    <a:lnTo>
                      <a:pt x="32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50" name="Freeform 804"/>
              <p:cNvSpPr>
                <a:spLocks/>
              </p:cNvSpPr>
              <p:nvPr/>
            </p:nvSpPr>
            <p:spPr bwMode="auto">
              <a:xfrm>
                <a:off x="3646" y="2087"/>
                <a:ext cx="0" cy="25"/>
              </a:xfrm>
              <a:custGeom>
                <a:avLst/>
                <a:gdLst>
                  <a:gd name="T0" fmla="*/ 0 h 150"/>
                  <a:gd name="T1" fmla="*/ 98 h 150"/>
                  <a:gd name="T2" fmla="*/ 150 h 15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50">
                    <a:moveTo>
                      <a:pt x="0" y="0"/>
                    </a:moveTo>
                    <a:lnTo>
                      <a:pt x="0" y="98"/>
                    </a:lnTo>
                    <a:lnTo>
                      <a:pt x="0" y="15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51" name="Freeform 805"/>
              <p:cNvSpPr>
                <a:spLocks/>
              </p:cNvSpPr>
              <p:nvPr/>
            </p:nvSpPr>
            <p:spPr bwMode="auto">
              <a:xfrm>
                <a:off x="3638" y="2112"/>
                <a:ext cx="8" cy="22"/>
              </a:xfrm>
              <a:custGeom>
                <a:avLst/>
                <a:gdLst>
                  <a:gd name="T0" fmla="*/ 0 w 47"/>
                  <a:gd name="T1" fmla="*/ 137 h 137"/>
                  <a:gd name="T2" fmla="*/ 17 w 47"/>
                  <a:gd name="T3" fmla="*/ 116 h 137"/>
                  <a:gd name="T4" fmla="*/ 33 w 47"/>
                  <a:gd name="T5" fmla="*/ 91 h 137"/>
                  <a:gd name="T6" fmla="*/ 42 w 47"/>
                  <a:gd name="T7" fmla="*/ 61 h 137"/>
                  <a:gd name="T8" fmla="*/ 47 w 47"/>
                  <a:gd name="T9" fmla="*/ 31 h 137"/>
                  <a:gd name="T10" fmla="*/ 47 w 47"/>
                  <a:gd name="T11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37">
                    <a:moveTo>
                      <a:pt x="0" y="137"/>
                    </a:moveTo>
                    <a:lnTo>
                      <a:pt x="17" y="116"/>
                    </a:lnTo>
                    <a:lnTo>
                      <a:pt x="33" y="91"/>
                    </a:lnTo>
                    <a:lnTo>
                      <a:pt x="42" y="61"/>
                    </a:lnTo>
                    <a:lnTo>
                      <a:pt x="47" y="3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52" name="Line 806"/>
              <p:cNvSpPr>
                <a:spLocks noChangeShapeType="1"/>
              </p:cNvSpPr>
              <p:nvPr/>
            </p:nvSpPr>
            <p:spPr bwMode="auto">
              <a:xfrm flipV="1">
                <a:off x="3636" y="2113"/>
                <a:ext cx="9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53" name="Line 807"/>
              <p:cNvSpPr>
                <a:spLocks noChangeShapeType="1"/>
              </p:cNvSpPr>
              <p:nvPr/>
            </p:nvSpPr>
            <p:spPr bwMode="auto">
              <a:xfrm flipH="1" flipV="1">
                <a:off x="3639" y="2095"/>
                <a:ext cx="5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grpSp>
          <p:nvGrpSpPr>
            <p:cNvPr id="12" name="Group 1009"/>
            <p:cNvGrpSpPr>
              <a:grpSpLocks/>
            </p:cNvGrpSpPr>
            <p:nvPr/>
          </p:nvGrpSpPr>
          <p:grpSpPr bwMode="auto">
            <a:xfrm>
              <a:off x="1923" y="1113"/>
              <a:ext cx="1784" cy="1210"/>
              <a:chOff x="1923" y="1113"/>
              <a:chExt cx="1784" cy="1210"/>
            </a:xfrm>
          </p:grpSpPr>
          <p:sp>
            <p:nvSpPr>
              <p:cNvPr id="3554" name="Freeform 809"/>
              <p:cNvSpPr>
                <a:spLocks/>
              </p:cNvSpPr>
              <p:nvPr/>
            </p:nvSpPr>
            <p:spPr bwMode="auto">
              <a:xfrm>
                <a:off x="3625" y="2099"/>
                <a:ext cx="14" cy="0"/>
              </a:xfrm>
              <a:custGeom>
                <a:avLst/>
                <a:gdLst>
                  <a:gd name="T0" fmla="*/ 83 w 83"/>
                  <a:gd name="T1" fmla="*/ 78 w 83"/>
                  <a:gd name="T2" fmla="*/ 0 w 8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3">
                    <a:moveTo>
                      <a:pt x="83" y="0"/>
                    </a:moveTo>
                    <a:lnTo>
                      <a:pt x="78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55" name="Freeform 810"/>
              <p:cNvSpPr>
                <a:spLocks/>
              </p:cNvSpPr>
              <p:nvPr/>
            </p:nvSpPr>
            <p:spPr bwMode="auto">
              <a:xfrm>
                <a:off x="3624" y="2111"/>
                <a:ext cx="14" cy="7"/>
              </a:xfrm>
              <a:custGeom>
                <a:avLst/>
                <a:gdLst>
                  <a:gd name="T0" fmla="*/ 0 w 84"/>
                  <a:gd name="T1" fmla="*/ 45 h 45"/>
                  <a:gd name="T2" fmla="*/ 78 w 84"/>
                  <a:gd name="T3" fmla="*/ 0 h 45"/>
                  <a:gd name="T4" fmla="*/ 84 w 84"/>
                  <a:gd name="T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5">
                    <a:moveTo>
                      <a:pt x="0" y="45"/>
                    </a:moveTo>
                    <a:lnTo>
                      <a:pt x="78" y="0"/>
                    </a:lnTo>
                    <a:lnTo>
                      <a:pt x="84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56" name="Freeform 811"/>
              <p:cNvSpPr>
                <a:spLocks/>
              </p:cNvSpPr>
              <p:nvPr/>
            </p:nvSpPr>
            <p:spPr bwMode="auto">
              <a:xfrm>
                <a:off x="3654" y="2112"/>
                <a:ext cx="9" cy="7"/>
              </a:xfrm>
              <a:custGeom>
                <a:avLst/>
                <a:gdLst>
                  <a:gd name="T0" fmla="*/ 52 w 52"/>
                  <a:gd name="T1" fmla="*/ 46 h 46"/>
                  <a:gd name="T2" fmla="*/ 28 w 52"/>
                  <a:gd name="T3" fmla="*/ 19 h 46"/>
                  <a:gd name="T4" fmla="*/ 0 w 52"/>
                  <a:gd name="T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6">
                    <a:moveTo>
                      <a:pt x="52" y="46"/>
                    </a:moveTo>
                    <a:lnTo>
                      <a:pt x="28" y="1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57" name="Freeform 812"/>
              <p:cNvSpPr>
                <a:spLocks/>
              </p:cNvSpPr>
              <p:nvPr/>
            </p:nvSpPr>
            <p:spPr bwMode="auto">
              <a:xfrm>
                <a:off x="3662" y="2127"/>
                <a:ext cx="2" cy="9"/>
              </a:xfrm>
              <a:custGeom>
                <a:avLst/>
                <a:gdLst>
                  <a:gd name="T0" fmla="*/ 0 w 11"/>
                  <a:gd name="T1" fmla="*/ 0 h 53"/>
                  <a:gd name="T2" fmla="*/ 11 w 11"/>
                  <a:gd name="T3" fmla="*/ 53 h 53"/>
                  <a:gd name="T4" fmla="*/ 0 w 11"/>
                  <a:gd name="T5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3">
                    <a:moveTo>
                      <a:pt x="0" y="0"/>
                    </a:moveTo>
                    <a:lnTo>
                      <a:pt x="11" y="53"/>
                    </a:lnTo>
                    <a:lnTo>
                      <a:pt x="0" y="53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58" name="Freeform 813"/>
              <p:cNvSpPr>
                <a:spLocks/>
              </p:cNvSpPr>
              <p:nvPr/>
            </p:nvSpPr>
            <p:spPr bwMode="auto">
              <a:xfrm>
                <a:off x="3654" y="2125"/>
                <a:ext cx="8" cy="11"/>
              </a:xfrm>
              <a:custGeom>
                <a:avLst/>
                <a:gdLst>
                  <a:gd name="T0" fmla="*/ 0 w 52"/>
                  <a:gd name="T1" fmla="*/ 0 h 66"/>
                  <a:gd name="T2" fmla="*/ 2 w 52"/>
                  <a:gd name="T3" fmla="*/ 20 h 66"/>
                  <a:gd name="T4" fmla="*/ 11 w 52"/>
                  <a:gd name="T5" fmla="*/ 39 h 66"/>
                  <a:gd name="T6" fmla="*/ 22 w 52"/>
                  <a:gd name="T7" fmla="*/ 53 h 66"/>
                  <a:gd name="T8" fmla="*/ 37 w 52"/>
                  <a:gd name="T9" fmla="*/ 62 h 66"/>
                  <a:gd name="T10" fmla="*/ 52 w 52"/>
                  <a:gd name="T11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0" y="0"/>
                    </a:moveTo>
                    <a:lnTo>
                      <a:pt x="2" y="20"/>
                    </a:lnTo>
                    <a:lnTo>
                      <a:pt x="11" y="39"/>
                    </a:lnTo>
                    <a:lnTo>
                      <a:pt x="22" y="53"/>
                    </a:lnTo>
                    <a:lnTo>
                      <a:pt x="37" y="62"/>
                    </a:lnTo>
                    <a:lnTo>
                      <a:pt x="52" y="66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59" name="Freeform 814"/>
              <p:cNvSpPr>
                <a:spLocks/>
              </p:cNvSpPr>
              <p:nvPr/>
            </p:nvSpPr>
            <p:spPr bwMode="auto">
              <a:xfrm>
                <a:off x="3654" y="2086"/>
                <a:ext cx="0" cy="39"/>
              </a:xfrm>
              <a:custGeom>
                <a:avLst/>
                <a:gdLst>
                  <a:gd name="T0" fmla="*/ 234 h 234"/>
                  <a:gd name="T1" fmla="*/ 195 h 234"/>
                  <a:gd name="T2" fmla="*/ 97 h 234"/>
                  <a:gd name="T3" fmla="*/ 0 h 23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34">
                    <a:moveTo>
                      <a:pt x="0" y="234"/>
                    </a:moveTo>
                    <a:lnTo>
                      <a:pt x="0" y="195"/>
                    </a:lnTo>
                    <a:lnTo>
                      <a:pt x="0" y="97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60" name="Freeform 815"/>
              <p:cNvSpPr>
                <a:spLocks/>
              </p:cNvSpPr>
              <p:nvPr/>
            </p:nvSpPr>
            <p:spPr bwMode="auto">
              <a:xfrm>
                <a:off x="3654" y="2093"/>
                <a:ext cx="8" cy="11"/>
              </a:xfrm>
              <a:custGeom>
                <a:avLst/>
                <a:gdLst>
                  <a:gd name="T0" fmla="*/ 0 w 46"/>
                  <a:gd name="T1" fmla="*/ 65 h 65"/>
                  <a:gd name="T2" fmla="*/ 19 w 46"/>
                  <a:gd name="T3" fmla="*/ 47 h 65"/>
                  <a:gd name="T4" fmla="*/ 34 w 46"/>
                  <a:gd name="T5" fmla="*/ 26 h 65"/>
                  <a:gd name="T6" fmla="*/ 46 w 46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65">
                    <a:moveTo>
                      <a:pt x="0" y="65"/>
                    </a:moveTo>
                    <a:lnTo>
                      <a:pt x="19" y="47"/>
                    </a:lnTo>
                    <a:lnTo>
                      <a:pt x="34" y="26"/>
                    </a:lnTo>
                    <a:lnTo>
                      <a:pt x="46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61" name="Freeform 816"/>
              <p:cNvSpPr>
                <a:spLocks/>
              </p:cNvSpPr>
              <p:nvPr/>
            </p:nvSpPr>
            <p:spPr bwMode="auto">
              <a:xfrm>
                <a:off x="3667" y="2133"/>
                <a:ext cx="37" cy="0"/>
              </a:xfrm>
              <a:custGeom>
                <a:avLst/>
                <a:gdLst>
                  <a:gd name="T0" fmla="*/ 0 w 218"/>
                  <a:gd name="T1" fmla="*/ 78 w 218"/>
                  <a:gd name="T2" fmla="*/ 156 w 218"/>
                  <a:gd name="T3" fmla="*/ 218 w 2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18">
                    <a:moveTo>
                      <a:pt x="0" y="0"/>
                    </a:moveTo>
                    <a:lnTo>
                      <a:pt x="78" y="0"/>
                    </a:lnTo>
                    <a:lnTo>
                      <a:pt x="156" y="0"/>
                    </a:lnTo>
                    <a:lnTo>
                      <a:pt x="218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62" name="Freeform 817"/>
              <p:cNvSpPr>
                <a:spLocks/>
              </p:cNvSpPr>
              <p:nvPr/>
            </p:nvSpPr>
            <p:spPr bwMode="auto">
              <a:xfrm>
                <a:off x="3672" y="2118"/>
                <a:ext cx="28" cy="0"/>
              </a:xfrm>
              <a:custGeom>
                <a:avLst/>
                <a:gdLst>
                  <a:gd name="T0" fmla="*/ 166 w 166"/>
                  <a:gd name="T1" fmla="*/ 156 w 166"/>
                  <a:gd name="T2" fmla="*/ 78 w 166"/>
                  <a:gd name="T3" fmla="*/ 0 w 16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66">
                    <a:moveTo>
                      <a:pt x="166" y="0"/>
                    </a:moveTo>
                    <a:lnTo>
                      <a:pt x="156" y="0"/>
                    </a:lnTo>
                    <a:lnTo>
                      <a:pt x="78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63" name="Freeform 818"/>
              <p:cNvSpPr>
                <a:spLocks/>
              </p:cNvSpPr>
              <p:nvPr/>
            </p:nvSpPr>
            <p:spPr bwMode="auto">
              <a:xfrm>
                <a:off x="3668" y="2099"/>
                <a:ext cx="12" cy="15"/>
              </a:xfrm>
              <a:custGeom>
                <a:avLst/>
                <a:gdLst>
                  <a:gd name="T0" fmla="*/ 0 w 73"/>
                  <a:gd name="T1" fmla="*/ 91 h 91"/>
                  <a:gd name="T2" fmla="*/ 22 w 73"/>
                  <a:gd name="T3" fmla="*/ 84 h 91"/>
                  <a:gd name="T4" fmla="*/ 41 w 73"/>
                  <a:gd name="T5" fmla="*/ 71 h 91"/>
                  <a:gd name="T6" fmla="*/ 56 w 73"/>
                  <a:gd name="T7" fmla="*/ 51 h 91"/>
                  <a:gd name="T8" fmla="*/ 68 w 73"/>
                  <a:gd name="T9" fmla="*/ 27 h 91"/>
                  <a:gd name="T10" fmla="*/ 73 w 73"/>
                  <a:gd name="T11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91">
                    <a:moveTo>
                      <a:pt x="0" y="91"/>
                    </a:moveTo>
                    <a:lnTo>
                      <a:pt x="22" y="84"/>
                    </a:lnTo>
                    <a:lnTo>
                      <a:pt x="41" y="71"/>
                    </a:lnTo>
                    <a:lnTo>
                      <a:pt x="56" y="51"/>
                    </a:lnTo>
                    <a:lnTo>
                      <a:pt x="68" y="27"/>
                    </a:lnTo>
                    <a:lnTo>
                      <a:pt x="7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64" name="Line 819"/>
              <p:cNvSpPr>
                <a:spLocks noChangeShapeType="1"/>
              </p:cNvSpPr>
              <p:nvPr/>
            </p:nvSpPr>
            <p:spPr bwMode="auto">
              <a:xfrm flipH="1">
                <a:off x="3670" y="209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65" name="Line 820"/>
              <p:cNvSpPr>
                <a:spLocks noChangeShapeType="1"/>
              </p:cNvSpPr>
              <p:nvPr/>
            </p:nvSpPr>
            <p:spPr bwMode="auto">
              <a:xfrm flipH="1">
                <a:off x="3666" y="2091"/>
                <a:ext cx="5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66" name="Freeform 821"/>
              <p:cNvSpPr>
                <a:spLocks/>
              </p:cNvSpPr>
              <p:nvPr/>
            </p:nvSpPr>
            <p:spPr bwMode="auto">
              <a:xfrm>
                <a:off x="3683" y="2094"/>
                <a:ext cx="20" cy="0"/>
              </a:xfrm>
              <a:custGeom>
                <a:avLst/>
                <a:gdLst>
                  <a:gd name="T0" fmla="*/ 0 w 120"/>
                  <a:gd name="T1" fmla="*/ 78 w 120"/>
                  <a:gd name="T2" fmla="*/ 120 w 12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20">
                    <a:moveTo>
                      <a:pt x="0" y="0"/>
                    </a:moveTo>
                    <a:lnTo>
                      <a:pt x="78" y="0"/>
                    </a:lnTo>
                    <a:lnTo>
                      <a:pt x="12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67" name="Line 822"/>
              <p:cNvSpPr>
                <a:spLocks noChangeShapeType="1"/>
              </p:cNvSpPr>
              <p:nvPr/>
            </p:nvSpPr>
            <p:spPr bwMode="auto">
              <a:xfrm flipH="1">
                <a:off x="3701" y="2091"/>
                <a:ext cx="4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68" name="Line 823"/>
              <p:cNvSpPr>
                <a:spLocks noChangeShapeType="1"/>
              </p:cNvSpPr>
              <p:nvPr/>
            </p:nvSpPr>
            <p:spPr bwMode="auto">
              <a:xfrm flipH="1">
                <a:off x="3695" y="2112"/>
                <a:ext cx="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69" name="Freeform 824"/>
              <p:cNvSpPr>
                <a:spLocks/>
              </p:cNvSpPr>
              <p:nvPr/>
            </p:nvSpPr>
            <p:spPr bwMode="auto">
              <a:xfrm>
                <a:off x="3691" y="2106"/>
                <a:ext cx="4" cy="6"/>
              </a:xfrm>
              <a:custGeom>
                <a:avLst/>
                <a:gdLst>
                  <a:gd name="T0" fmla="*/ 0 w 26"/>
                  <a:gd name="T1" fmla="*/ 0 h 33"/>
                  <a:gd name="T2" fmla="*/ 3 w 26"/>
                  <a:gd name="T3" fmla="*/ 13 h 33"/>
                  <a:gd name="T4" fmla="*/ 8 w 26"/>
                  <a:gd name="T5" fmla="*/ 23 h 33"/>
                  <a:gd name="T6" fmla="*/ 17 w 26"/>
                  <a:gd name="T7" fmla="*/ 31 h 33"/>
                  <a:gd name="T8" fmla="*/ 26 w 26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3">
                    <a:moveTo>
                      <a:pt x="0" y="0"/>
                    </a:moveTo>
                    <a:lnTo>
                      <a:pt x="3" y="13"/>
                    </a:lnTo>
                    <a:lnTo>
                      <a:pt x="8" y="23"/>
                    </a:lnTo>
                    <a:lnTo>
                      <a:pt x="17" y="31"/>
                    </a:lnTo>
                    <a:lnTo>
                      <a:pt x="26" y="33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70" name="Line 825"/>
              <p:cNvSpPr>
                <a:spLocks noChangeShapeType="1"/>
              </p:cNvSpPr>
              <p:nvPr/>
            </p:nvSpPr>
            <p:spPr bwMode="auto">
              <a:xfrm flipV="1">
                <a:off x="3691" y="2099"/>
                <a:ext cx="0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71" name="Line 826"/>
              <p:cNvSpPr>
                <a:spLocks noChangeShapeType="1"/>
              </p:cNvSpPr>
              <p:nvPr/>
            </p:nvSpPr>
            <p:spPr bwMode="auto">
              <a:xfrm flipV="1">
                <a:off x="3686" y="2088"/>
                <a:ext cx="0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72" name="Line 827"/>
              <p:cNvSpPr>
                <a:spLocks noChangeShapeType="1"/>
              </p:cNvSpPr>
              <p:nvPr/>
            </p:nvSpPr>
            <p:spPr bwMode="auto">
              <a:xfrm>
                <a:off x="3686" y="2118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73" name="Freeform 828"/>
              <p:cNvSpPr>
                <a:spLocks/>
              </p:cNvSpPr>
              <p:nvPr/>
            </p:nvSpPr>
            <p:spPr bwMode="auto">
              <a:xfrm>
                <a:off x="3541" y="1317"/>
                <a:ext cx="5" cy="48"/>
              </a:xfrm>
              <a:custGeom>
                <a:avLst/>
                <a:gdLst>
                  <a:gd name="T0" fmla="*/ 0 w 32"/>
                  <a:gd name="T1" fmla="*/ 261 h 287"/>
                  <a:gd name="T2" fmla="*/ 32 w 32"/>
                  <a:gd name="T3" fmla="*/ 287 h 287"/>
                  <a:gd name="T4" fmla="*/ 32 w 32"/>
                  <a:gd name="T5" fmla="*/ 196 h 287"/>
                  <a:gd name="T6" fmla="*/ 32 w 32"/>
                  <a:gd name="T7" fmla="*/ 98 h 287"/>
                  <a:gd name="T8" fmla="*/ 32 w 32"/>
                  <a:gd name="T9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87">
                    <a:moveTo>
                      <a:pt x="0" y="261"/>
                    </a:moveTo>
                    <a:lnTo>
                      <a:pt x="32" y="287"/>
                    </a:lnTo>
                    <a:lnTo>
                      <a:pt x="32" y="196"/>
                    </a:lnTo>
                    <a:lnTo>
                      <a:pt x="32" y="98"/>
                    </a:lnTo>
                    <a:lnTo>
                      <a:pt x="32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74" name="Freeform 829"/>
              <p:cNvSpPr>
                <a:spLocks/>
              </p:cNvSpPr>
              <p:nvPr/>
            </p:nvSpPr>
            <p:spPr bwMode="auto">
              <a:xfrm>
                <a:off x="3560" y="1317"/>
                <a:ext cx="0" cy="25"/>
              </a:xfrm>
              <a:custGeom>
                <a:avLst/>
                <a:gdLst>
                  <a:gd name="T0" fmla="*/ 0 h 150"/>
                  <a:gd name="T1" fmla="*/ 98 h 150"/>
                  <a:gd name="T2" fmla="*/ 150 h 15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50">
                    <a:moveTo>
                      <a:pt x="0" y="0"/>
                    </a:moveTo>
                    <a:lnTo>
                      <a:pt x="0" y="98"/>
                    </a:lnTo>
                    <a:lnTo>
                      <a:pt x="0" y="15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75" name="Freeform 830"/>
              <p:cNvSpPr>
                <a:spLocks/>
              </p:cNvSpPr>
              <p:nvPr/>
            </p:nvSpPr>
            <p:spPr bwMode="auto">
              <a:xfrm>
                <a:off x="3552" y="1342"/>
                <a:ext cx="8" cy="23"/>
              </a:xfrm>
              <a:custGeom>
                <a:avLst/>
                <a:gdLst>
                  <a:gd name="T0" fmla="*/ 0 w 47"/>
                  <a:gd name="T1" fmla="*/ 137 h 137"/>
                  <a:gd name="T2" fmla="*/ 18 w 47"/>
                  <a:gd name="T3" fmla="*/ 116 h 137"/>
                  <a:gd name="T4" fmla="*/ 33 w 47"/>
                  <a:gd name="T5" fmla="*/ 91 h 137"/>
                  <a:gd name="T6" fmla="*/ 43 w 47"/>
                  <a:gd name="T7" fmla="*/ 61 h 137"/>
                  <a:gd name="T8" fmla="*/ 47 w 47"/>
                  <a:gd name="T9" fmla="*/ 32 h 137"/>
                  <a:gd name="T10" fmla="*/ 47 w 47"/>
                  <a:gd name="T11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37">
                    <a:moveTo>
                      <a:pt x="0" y="137"/>
                    </a:moveTo>
                    <a:lnTo>
                      <a:pt x="18" y="116"/>
                    </a:lnTo>
                    <a:lnTo>
                      <a:pt x="33" y="91"/>
                    </a:lnTo>
                    <a:lnTo>
                      <a:pt x="43" y="61"/>
                    </a:lnTo>
                    <a:lnTo>
                      <a:pt x="47" y="32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76" name="Line 831"/>
              <p:cNvSpPr>
                <a:spLocks noChangeShapeType="1"/>
              </p:cNvSpPr>
              <p:nvPr/>
            </p:nvSpPr>
            <p:spPr bwMode="auto">
              <a:xfrm flipV="1">
                <a:off x="3550" y="1343"/>
                <a:ext cx="9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77" name="Line 832"/>
              <p:cNvSpPr>
                <a:spLocks noChangeShapeType="1"/>
              </p:cNvSpPr>
              <p:nvPr/>
            </p:nvSpPr>
            <p:spPr bwMode="auto">
              <a:xfrm flipH="1" flipV="1">
                <a:off x="3553" y="1326"/>
                <a:ext cx="5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78" name="Freeform 833"/>
              <p:cNvSpPr>
                <a:spLocks/>
              </p:cNvSpPr>
              <p:nvPr/>
            </p:nvSpPr>
            <p:spPr bwMode="auto">
              <a:xfrm>
                <a:off x="3539" y="1329"/>
                <a:ext cx="14" cy="0"/>
              </a:xfrm>
              <a:custGeom>
                <a:avLst/>
                <a:gdLst>
                  <a:gd name="T0" fmla="*/ 83 w 83"/>
                  <a:gd name="T1" fmla="*/ 78 w 83"/>
                  <a:gd name="T2" fmla="*/ 0 w 8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3">
                    <a:moveTo>
                      <a:pt x="83" y="0"/>
                    </a:moveTo>
                    <a:lnTo>
                      <a:pt x="78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79" name="Freeform 834"/>
              <p:cNvSpPr>
                <a:spLocks/>
              </p:cNvSpPr>
              <p:nvPr/>
            </p:nvSpPr>
            <p:spPr bwMode="auto">
              <a:xfrm>
                <a:off x="3538" y="1341"/>
                <a:ext cx="14" cy="8"/>
              </a:xfrm>
              <a:custGeom>
                <a:avLst/>
                <a:gdLst>
                  <a:gd name="T0" fmla="*/ 0 w 84"/>
                  <a:gd name="T1" fmla="*/ 45 h 45"/>
                  <a:gd name="T2" fmla="*/ 78 w 84"/>
                  <a:gd name="T3" fmla="*/ 0 h 45"/>
                  <a:gd name="T4" fmla="*/ 84 w 84"/>
                  <a:gd name="T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5">
                    <a:moveTo>
                      <a:pt x="0" y="45"/>
                    </a:moveTo>
                    <a:lnTo>
                      <a:pt x="78" y="0"/>
                    </a:lnTo>
                    <a:lnTo>
                      <a:pt x="84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80" name="Freeform 835"/>
              <p:cNvSpPr>
                <a:spLocks/>
              </p:cNvSpPr>
              <p:nvPr/>
            </p:nvSpPr>
            <p:spPr bwMode="auto">
              <a:xfrm>
                <a:off x="3569" y="1342"/>
                <a:ext cx="8" cy="8"/>
              </a:xfrm>
              <a:custGeom>
                <a:avLst/>
                <a:gdLst>
                  <a:gd name="T0" fmla="*/ 52 w 52"/>
                  <a:gd name="T1" fmla="*/ 46 h 46"/>
                  <a:gd name="T2" fmla="*/ 29 w 52"/>
                  <a:gd name="T3" fmla="*/ 19 h 46"/>
                  <a:gd name="T4" fmla="*/ 0 w 52"/>
                  <a:gd name="T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6">
                    <a:moveTo>
                      <a:pt x="52" y="46"/>
                    </a:moveTo>
                    <a:lnTo>
                      <a:pt x="29" y="1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81" name="Freeform 836"/>
              <p:cNvSpPr>
                <a:spLocks/>
              </p:cNvSpPr>
              <p:nvPr/>
            </p:nvSpPr>
            <p:spPr bwMode="auto">
              <a:xfrm>
                <a:off x="3576" y="1357"/>
                <a:ext cx="2" cy="9"/>
              </a:xfrm>
              <a:custGeom>
                <a:avLst/>
                <a:gdLst>
                  <a:gd name="T0" fmla="*/ 0 w 11"/>
                  <a:gd name="T1" fmla="*/ 0 h 53"/>
                  <a:gd name="T2" fmla="*/ 11 w 11"/>
                  <a:gd name="T3" fmla="*/ 53 h 53"/>
                  <a:gd name="T4" fmla="*/ 0 w 11"/>
                  <a:gd name="T5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3">
                    <a:moveTo>
                      <a:pt x="0" y="0"/>
                    </a:moveTo>
                    <a:lnTo>
                      <a:pt x="11" y="53"/>
                    </a:lnTo>
                    <a:lnTo>
                      <a:pt x="0" y="53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82" name="Freeform 837"/>
              <p:cNvSpPr>
                <a:spLocks/>
              </p:cNvSpPr>
              <p:nvPr/>
            </p:nvSpPr>
            <p:spPr bwMode="auto">
              <a:xfrm>
                <a:off x="3568" y="1355"/>
                <a:ext cx="8" cy="11"/>
              </a:xfrm>
              <a:custGeom>
                <a:avLst/>
                <a:gdLst>
                  <a:gd name="T0" fmla="*/ 0 w 52"/>
                  <a:gd name="T1" fmla="*/ 0 h 66"/>
                  <a:gd name="T2" fmla="*/ 4 w 52"/>
                  <a:gd name="T3" fmla="*/ 20 h 66"/>
                  <a:gd name="T4" fmla="*/ 11 w 52"/>
                  <a:gd name="T5" fmla="*/ 39 h 66"/>
                  <a:gd name="T6" fmla="*/ 23 w 52"/>
                  <a:gd name="T7" fmla="*/ 53 h 66"/>
                  <a:gd name="T8" fmla="*/ 37 w 52"/>
                  <a:gd name="T9" fmla="*/ 62 h 66"/>
                  <a:gd name="T10" fmla="*/ 52 w 52"/>
                  <a:gd name="T11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0" y="0"/>
                    </a:moveTo>
                    <a:lnTo>
                      <a:pt x="4" y="20"/>
                    </a:lnTo>
                    <a:lnTo>
                      <a:pt x="11" y="39"/>
                    </a:lnTo>
                    <a:lnTo>
                      <a:pt x="23" y="53"/>
                    </a:lnTo>
                    <a:lnTo>
                      <a:pt x="37" y="62"/>
                    </a:lnTo>
                    <a:lnTo>
                      <a:pt x="52" y="66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83" name="Freeform 838"/>
              <p:cNvSpPr>
                <a:spLocks/>
              </p:cNvSpPr>
              <p:nvPr/>
            </p:nvSpPr>
            <p:spPr bwMode="auto">
              <a:xfrm>
                <a:off x="3568" y="1316"/>
                <a:ext cx="0" cy="39"/>
              </a:xfrm>
              <a:custGeom>
                <a:avLst/>
                <a:gdLst>
                  <a:gd name="T0" fmla="*/ 234 h 234"/>
                  <a:gd name="T1" fmla="*/ 195 h 234"/>
                  <a:gd name="T2" fmla="*/ 97 h 234"/>
                  <a:gd name="T3" fmla="*/ 0 h 23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34">
                    <a:moveTo>
                      <a:pt x="0" y="234"/>
                    </a:moveTo>
                    <a:lnTo>
                      <a:pt x="0" y="195"/>
                    </a:lnTo>
                    <a:lnTo>
                      <a:pt x="0" y="97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84" name="Freeform 839"/>
              <p:cNvSpPr>
                <a:spLocks/>
              </p:cNvSpPr>
              <p:nvPr/>
            </p:nvSpPr>
            <p:spPr bwMode="auto">
              <a:xfrm>
                <a:off x="3569" y="1324"/>
                <a:ext cx="7" cy="10"/>
              </a:xfrm>
              <a:custGeom>
                <a:avLst/>
                <a:gdLst>
                  <a:gd name="T0" fmla="*/ 0 w 46"/>
                  <a:gd name="T1" fmla="*/ 65 h 65"/>
                  <a:gd name="T2" fmla="*/ 19 w 46"/>
                  <a:gd name="T3" fmla="*/ 47 h 65"/>
                  <a:gd name="T4" fmla="*/ 34 w 46"/>
                  <a:gd name="T5" fmla="*/ 26 h 65"/>
                  <a:gd name="T6" fmla="*/ 46 w 46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65">
                    <a:moveTo>
                      <a:pt x="0" y="65"/>
                    </a:moveTo>
                    <a:lnTo>
                      <a:pt x="19" y="47"/>
                    </a:lnTo>
                    <a:lnTo>
                      <a:pt x="34" y="26"/>
                    </a:lnTo>
                    <a:lnTo>
                      <a:pt x="46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85" name="Freeform 840"/>
              <p:cNvSpPr>
                <a:spLocks/>
              </p:cNvSpPr>
              <p:nvPr/>
            </p:nvSpPr>
            <p:spPr bwMode="auto">
              <a:xfrm>
                <a:off x="3582" y="1364"/>
                <a:ext cx="36" cy="0"/>
              </a:xfrm>
              <a:custGeom>
                <a:avLst/>
                <a:gdLst>
                  <a:gd name="T0" fmla="*/ 0 w 218"/>
                  <a:gd name="T1" fmla="*/ 78 w 218"/>
                  <a:gd name="T2" fmla="*/ 156 w 218"/>
                  <a:gd name="T3" fmla="*/ 218 w 2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18">
                    <a:moveTo>
                      <a:pt x="0" y="0"/>
                    </a:moveTo>
                    <a:lnTo>
                      <a:pt x="78" y="0"/>
                    </a:lnTo>
                    <a:lnTo>
                      <a:pt x="156" y="0"/>
                    </a:lnTo>
                    <a:lnTo>
                      <a:pt x="218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86" name="Freeform 841"/>
              <p:cNvSpPr>
                <a:spLocks/>
              </p:cNvSpPr>
              <p:nvPr/>
            </p:nvSpPr>
            <p:spPr bwMode="auto">
              <a:xfrm>
                <a:off x="3586" y="1349"/>
                <a:ext cx="28" cy="0"/>
              </a:xfrm>
              <a:custGeom>
                <a:avLst/>
                <a:gdLst>
                  <a:gd name="T0" fmla="*/ 166 w 166"/>
                  <a:gd name="T1" fmla="*/ 156 w 166"/>
                  <a:gd name="T2" fmla="*/ 78 w 166"/>
                  <a:gd name="T3" fmla="*/ 0 w 16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66">
                    <a:moveTo>
                      <a:pt x="166" y="0"/>
                    </a:moveTo>
                    <a:lnTo>
                      <a:pt x="156" y="0"/>
                    </a:lnTo>
                    <a:lnTo>
                      <a:pt x="78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87" name="Freeform 842"/>
              <p:cNvSpPr>
                <a:spLocks/>
              </p:cNvSpPr>
              <p:nvPr/>
            </p:nvSpPr>
            <p:spPr bwMode="auto">
              <a:xfrm>
                <a:off x="3582" y="1329"/>
                <a:ext cx="12" cy="15"/>
              </a:xfrm>
              <a:custGeom>
                <a:avLst/>
                <a:gdLst>
                  <a:gd name="T0" fmla="*/ 0 w 73"/>
                  <a:gd name="T1" fmla="*/ 91 h 91"/>
                  <a:gd name="T2" fmla="*/ 22 w 73"/>
                  <a:gd name="T3" fmla="*/ 85 h 91"/>
                  <a:gd name="T4" fmla="*/ 41 w 73"/>
                  <a:gd name="T5" fmla="*/ 71 h 91"/>
                  <a:gd name="T6" fmla="*/ 56 w 73"/>
                  <a:gd name="T7" fmla="*/ 51 h 91"/>
                  <a:gd name="T8" fmla="*/ 68 w 73"/>
                  <a:gd name="T9" fmla="*/ 27 h 91"/>
                  <a:gd name="T10" fmla="*/ 73 w 73"/>
                  <a:gd name="T11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91">
                    <a:moveTo>
                      <a:pt x="0" y="91"/>
                    </a:moveTo>
                    <a:lnTo>
                      <a:pt x="22" y="85"/>
                    </a:lnTo>
                    <a:lnTo>
                      <a:pt x="41" y="71"/>
                    </a:lnTo>
                    <a:lnTo>
                      <a:pt x="56" y="51"/>
                    </a:lnTo>
                    <a:lnTo>
                      <a:pt x="68" y="27"/>
                    </a:lnTo>
                    <a:lnTo>
                      <a:pt x="7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88" name="Line 843"/>
              <p:cNvSpPr>
                <a:spLocks noChangeShapeType="1"/>
              </p:cNvSpPr>
              <p:nvPr/>
            </p:nvSpPr>
            <p:spPr bwMode="auto">
              <a:xfrm flipH="1">
                <a:off x="3584" y="132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89" name="Line 844"/>
              <p:cNvSpPr>
                <a:spLocks noChangeShapeType="1"/>
              </p:cNvSpPr>
              <p:nvPr/>
            </p:nvSpPr>
            <p:spPr bwMode="auto">
              <a:xfrm flipH="1">
                <a:off x="3581" y="1321"/>
                <a:ext cx="4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90" name="Freeform 845"/>
              <p:cNvSpPr>
                <a:spLocks/>
              </p:cNvSpPr>
              <p:nvPr/>
            </p:nvSpPr>
            <p:spPr bwMode="auto">
              <a:xfrm>
                <a:off x="3597" y="1325"/>
                <a:ext cx="20" cy="0"/>
              </a:xfrm>
              <a:custGeom>
                <a:avLst/>
                <a:gdLst>
                  <a:gd name="T0" fmla="*/ 0 w 121"/>
                  <a:gd name="T1" fmla="*/ 79 w 121"/>
                  <a:gd name="T2" fmla="*/ 121 w 12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21">
                    <a:moveTo>
                      <a:pt x="0" y="0"/>
                    </a:moveTo>
                    <a:lnTo>
                      <a:pt x="79" y="0"/>
                    </a:lnTo>
                    <a:lnTo>
                      <a:pt x="121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91" name="Line 846"/>
              <p:cNvSpPr>
                <a:spLocks noChangeShapeType="1"/>
              </p:cNvSpPr>
              <p:nvPr/>
            </p:nvSpPr>
            <p:spPr bwMode="auto">
              <a:xfrm flipH="1">
                <a:off x="3615" y="1321"/>
                <a:ext cx="4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92" name="Line 847"/>
              <p:cNvSpPr>
                <a:spLocks noChangeShapeType="1"/>
              </p:cNvSpPr>
              <p:nvPr/>
            </p:nvSpPr>
            <p:spPr bwMode="auto">
              <a:xfrm flipH="1">
                <a:off x="3609" y="1342"/>
                <a:ext cx="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93" name="Freeform 848"/>
              <p:cNvSpPr>
                <a:spLocks/>
              </p:cNvSpPr>
              <p:nvPr/>
            </p:nvSpPr>
            <p:spPr bwMode="auto">
              <a:xfrm>
                <a:off x="3605" y="1337"/>
                <a:ext cx="4" cy="5"/>
              </a:xfrm>
              <a:custGeom>
                <a:avLst/>
                <a:gdLst>
                  <a:gd name="T0" fmla="*/ 0 w 25"/>
                  <a:gd name="T1" fmla="*/ 0 h 32"/>
                  <a:gd name="T2" fmla="*/ 2 w 25"/>
                  <a:gd name="T3" fmla="*/ 12 h 32"/>
                  <a:gd name="T4" fmla="*/ 8 w 25"/>
                  <a:gd name="T5" fmla="*/ 22 h 32"/>
                  <a:gd name="T6" fmla="*/ 16 w 25"/>
                  <a:gd name="T7" fmla="*/ 30 h 32"/>
                  <a:gd name="T8" fmla="*/ 25 w 25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2">
                    <a:moveTo>
                      <a:pt x="0" y="0"/>
                    </a:moveTo>
                    <a:lnTo>
                      <a:pt x="2" y="12"/>
                    </a:lnTo>
                    <a:lnTo>
                      <a:pt x="8" y="22"/>
                    </a:lnTo>
                    <a:lnTo>
                      <a:pt x="16" y="30"/>
                    </a:lnTo>
                    <a:lnTo>
                      <a:pt x="25" y="32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94" name="Line 849"/>
              <p:cNvSpPr>
                <a:spLocks noChangeShapeType="1"/>
              </p:cNvSpPr>
              <p:nvPr/>
            </p:nvSpPr>
            <p:spPr bwMode="auto">
              <a:xfrm flipV="1">
                <a:off x="3605" y="1329"/>
                <a:ext cx="0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95" name="Line 850"/>
              <p:cNvSpPr>
                <a:spLocks noChangeShapeType="1"/>
              </p:cNvSpPr>
              <p:nvPr/>
            </p:nvSpPr>
            <p:spPr bwMode="auto">
              <a:xfrm flipV="1">
                <a:off x="3600" y="1318"/>
                <a:ext cx="0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96" name="Line 851"/>
              <p:cNvSpPr>
                <a:spLocks noChangeShapeType="1"/>
              </p:cNvSpPr>
              <p:nvPr/>
            </p:nvSpPr>
            <p:spPr bwMode="auto">
              <a:xfrm>
                <a:off x="3600" y="1349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97" name="Freeform 852"/>
              <p:cNvSpPr>
                <a:spLocks/>
              </p:cNvSpPr>
              <p:nvPr/>
            </p:nvSpPr>
            <p:spPr bwMode="auto">
              <a:xfrm>
                <a:off x="2025" y="2194"/>
                <a:ext cx="0" cy="50"/>
              </a:xfrm>
              <a:custGeom>
                <a:avLst/>
                <a:gdLst>
                  <a:gd name="T0" fmla="*/ 300 h 300"/>
                  <a:gd name="T1" fmla="*/ 294 h 300"/>
                  <a:gd name="T2" fmla="*/ 196 h 300"/>
                  <a:gd name="T3" fmla="*/ 98 h 300"/>
                  <a:gd name="T4" fmla="*/ 0 h 30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00">
                    <a:moveTo>
                      <a:pt x="0" y="300"/>
                    </a:moveTo>
                    <a:lnTo>
                      <a:pt x="0" y="294"/>
                    </a:lnTo>
                    <a:lnTo>
                      <a:pt x="0" y="196"/>
                    </a:lnTo>
                    <a:lnTo>
                      <a:pt x="0" y="98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98" name="Line 853"/>
              <p:cNvSpPr>
                <a:spLocks noChangeShapeType="1"/>
              </p:cNvSpPr>
              <p:nvPr/>
            </p:nvSpPr>
            <p:spPr bwMode="auto">
              <a:xfrm>
                <a:off x="2025" y="2197"/>
                <a:ext cx="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99" name="Freeform 854"/>
              <p:cNvSpPr>
                <a:spLocks/>
              </p:cNvSpPr>
              <p:nvPr/>
            </p:nvSpPr>
            <p:spPr bwMode="auto">
              <a:xfrm>
                <a:off x="2028" y="2195"/>
                <a:ext cx="7" cy="12"/>
              </a:xfrm>
              <a:custGeom>
                <a:avLst/>
                <a:gdLst>
                  <a:gd name="T0" fmla="*/ 0 w 42"/>
                  <a:gd name="T1" fmla="*/ 71 h 71"/>
                  <a:gd name="T2" fmla="*/ 19 w 42"/>
                  <a:gd name="T3" fmla="*/ 52 h 71"/>
                  <a:gd name="T4" fmla="*/ 33 w 42"/>
                  <a:gd name="T5" fmla="*/ 27 h 71"/>
                  <a:gd name="T6" fmla="*/ 42 w 42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71">
                    <a:moveTo>
                      <a:pt x="0" y="71"/>
                    </a:moveTo>
                    <a:lnTo>
                      <a:pt x="19" y="52"/>
                    </a:lnTo>
                    <a:lnTo>
                      <a:pt x="33" y="27"/>
                    </a:lnTo>
                    <a:lnTo>
                      <a:pt x="42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00" name="Freeform 855"/>
              <p:cNvSpPr>
                <a:spLocks/>
              </p:cNvSpPr>
              <p:nvPr/>
            </p:nvSpPr>
            <p:spPr bwMode="auto">
              <a:xfrm>
                <a:off x="2029" y="2207"/>
                <a:ext cx="5" cy="23"/>
              </a:xfrm>
              <a:custGeom>
                <a:avLst/>
                <a:gdLst>
                  <a:gd name="T0" fmla="*/ 0 w 27"/>
                  <a:gd name="T1" fmla="*/ 137 h 137"/>
                  <a:gd name="T2" fmla="*/ 13 w 27"/>
                  <a:gd name="T3" fmla="*/ 122 h 137"/>
                  <a:gd name="T4" fmla="*/ 22 w 27"/>
                  <a:gd name="T5" fmla="*/ 103 h 137"/>
                  <a:gd name="T6" fmla="*/ 27 w 27"/>
                  <a:gd name="T7" fmla="*/ 80 h 137"/>
                  <a:gd name="T8" fmla="*/ 27 w 27"/>
                  <a:gd name="T9" fmla="*/ 58 h 137"/>
                  <a:gd name="T10" fmla="*/ 22 w 27"/>
                  <a:gd name="T11" fmla="*/ 36 h 137"/>
                  <a:gd name="T12" fmla="*/ 13 w 27"/>
                  <a:gd name="T13" fmla="*/ 17 h 137"/>
                  <a:gd name="T14" fmla="*/ 0 w 27"/>
                  <a:gd name="T15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37">
                    <a:moveTo>
                      <a:pt x="0" y="137"/>
                    </a:moveTo>
                    <a:lnTo>
                      <a:pt x="13" y="122"/>
                    </a:lnTo>
                    <a:lnTo>
                      <a:pt x="22" y="103"/>
                    </a:lnTo>
                    <a:lnTo>
                      <a:pt x="27" y="80"/>
                    </a:lnTo>
                    <a:lnTo>
                      <a:pt x="27" y="58"/>
                    </a:lnTo>
                    <a:lnTo>
                      <a:pt x="22" y="36"/>
                    </a:lnTo>
                    <a:lnTo>
                      <a:pt x="13" y="17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01" name="Line 856"/>
              <p:cNvSpPr>
                <a:spLocks noChangeShapeType="1"/>
              </p:cNvSpPr>
              <p:nvPr/>
            </p:nvSpPr>
            <p:spPr bwMode="auto">
              <a:xfrm flipH="1" flipV="1">
                <a:off x="2026" y="2223"/>
                <a:ext cx="4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02" name="Freeform 857"/>
              <p:cNvSpPr>
                <a:spLocks/>
              </p:cNvSpPr>
              <p:nvPr/>
            </p:nvSpPr>
            <p:spPr bwMode="auto">
              <a:xfrm>
                <a:off x="2032" y="2217"/>
                <a:ext cx="10" cy="15"/>
              </a:xfrm>
              <a:custGeom>
                <a:avLst/>
                <a:gdLst>
                  <a:gd name="T0" fmla="*/ 0 w 63"/>
                  <a:gd name="T1" fmla="*/ 91 h 91"/>
                  <a:gd name="T2" fmla="*/ 26 w 63"/>
                  <a:gd name="T3" fmla="*/ 66 h 91"/>
                  <a:gd name="T4" fmla="*/ 47 w 63"/>
                  <a:gd name="T5" fmla="*/ 36 h 91"/>
                  <a:gd name="T6" fmla="*/ 63 w 63"/>
                  <a:gd name="T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91">
                    <a:moveTo>
                      <a:pt x="0" y="91"/>
                    </a:moveTo>
                    <a:lnTo>
                      <a:pt x="26" y="66"/>
                    </a:lnTo>
                    <a:lnTo>
                      <a:pt x="47" y="36"/>
                    </a:lnTo>
                    <a:lnTo>
                      <a:pt x="6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03" name="Freeform 858"/>
              <p:cNvSpPr>
                <a:spLocks/>
              </p:cNvSpPr>
              <p:nvPr/>
            </p:nvSpPr>
            <p:spPr bwMode="auto">
              <a:xfrm>
                <a:off x="2041" y="2195"/>
                <a:ext cx="17" cy="16"/>
              </a:xfrm>
              <a:custGeom>
                <a:avLst/>
                <a:gdLst>
                  <a:gd name="T0" fmla="*/ 0 w 99"/>
                  <a:gd name="T1" fmla="*/ 98 h 98"/>
                  <a:gd name="T2" fmla="*/ 79 w 99"/>
                  <a:gd name="T3" fmla="*/ 98 h 98"/>
                  <a:gd name="T4" fmla="*/ 99 w 99"/>
                  <a:gd name="T5" fmla="*/ 98 h 98"/>
                  <a:gd name="T6" fmla="*/ 99 w 99"/>
                  <a:gd name="T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98">
                    <a:moveTo>
                      <a:pt x="0" y="98"/>
                    </a:moveTo>
                    <a:lnTo>
                      <a:pt x="79" y="98"/>
                    </a:lnTo>
                    <a:lnTo>
                      <a:pt x="99" y="98"/>
                    </a:lnTo>
                    <a:lnTo>
                      <a:pt x="9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04" name="Freeform 859"/>
              <p:cNvSpPr>
                <a:spLocks/>
              </p:cNvSpPr>
              <p:nvPr/>
            </p:nvSpPr>
            <p:spPr bwMode="auto">
              <a:xfrm>
                <a:off x="2041" y="2196"/>
                <a:ext cx="17" cy="0"/>
              </a:xfrm>
              <a:custGeom>
                <a:avLst/>
                <a:gdLst>
                  <a:gd name="T0" fmla="*/ 99 w 99"/>
                  <a:gd name="T1" fmla="*/ 79 w 99"/>
                  <a:gd name="T2" fmla="*/ 0 w 9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9">
                    <a:moveTo>
                      <a:pt x="99" y="0"/>
                    </a:moveTo>
                    <a:lnTo>
                      <a:pt x="7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05" name="Line 860"/>
              <p:cNvSpPr>
                <a:spLocks noChangeShapeType="1"/>
              </p:cNvSpPr>
              <p:nvPr/>
            </p:nvSpPr>
            <p:spPr bwMode="auto">
              <a:xfrm>
                <a:off x="2041" y="2195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06" name="Freeform 861"/>
              <p:cNvSpPr>
                <a:spLocks/>
              </p:cNvSpPr>
              <p:nvPr/>
            </p:nvSpPr>
            <p:spPr bwMode="auto">
              <a:xfrm>
                <a:off x="2041" y="2204"/>
                <a:ext cx="16" cy="0"/>
              </a:xfrm>
              <a:custGeom>
                <a:avLst/>
                <a:gdLst>
                  <a:gd name="T0" fmla="*/ 0 w 94"/>
                  <a:gd name="T1" fmla="*/ 79 w 94"/>
                  <a:gd name="T2" fmla="*/ 94 w 9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4">
                    <a:moveTo>
                      <a:pt x="0" y="0"/>
                    </a:moveTo>
                    <a:lnTo>
                      <a:pt x="79" y="0"/>
                    </a:lnTo>
                    <a:lnTo>
                      <a:pt x="94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07" name="Freeform 862"/>
              <p:cNvSpPr>
                <a:spLocks/>
              </p:cNvSpPr>
              <p:nvPr/>
            </p:nvSpPr>
            <p:spPr bwMode="auto">
              <a:xfrm>
                <a:off x="2037" y="2217"/>
                <a:ext cx="25" cy="0"/>
              </a:xfrm>
              <a:custGeom>
                <a:avLst/>
                <a:gdLst>
                  <a:gd name="T0" fmla="*/ 151 w 151"/>
                  <a:gd name="T1" fmla="*/ 79 w 151"/>
                  <a:gd name="T2" fmla="*/ 0 w 15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1">
                    <a:moveTo>
                      <a:pt x="151" y="0"/>
                    </a:moveTo>
                    <a:lnTo>
                      <a:pt x="7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08" name="Freeform 863"/>
              <p:cNvSpPr>
                <a:spLocks/>
              </p:cNvSpPr>
              <p:nvPr/>
            </p:nvSpPr>
            <p:spPr bwMode="auto">
              <a:xfrm>
                <a:off x="2041" y="2222"/>
                <a:ext cx="20" cy="0"/>
              </a:xfrm>
              <a:custGeom>
                <a:avLst/>
                <a:gdLst>
                  <a:gd name="T0" fmla="*/ 0 w 120"/>
                  <a:gd name="T1" fmla="*/ 79 w 120"/>
                  <a:gd name="T2" fmla="*/ 120 w 12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20">
                    <a:moveTo>
                      <a:pt x="0" y="0"/>
                    </a:moveTo>
                    <a:lnTo>
                      <a:pt x="79" y="0"/>
                    </a:lnTo>
                    <a:lnTo>
                      <a:pt x="12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09" name="Line 864"/>
              <p:cNvSpPr>
                <a:spLocks noChangeShapeType="1"/>
              </p:cNvSpPr>
              <p:nvPr/>
            </p:nvSpPr>
            <p:spPr bwMode="auto">
              <a:xfrm>
                <a:off x="2061" y="2221"/>
                <a:ext cx="0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10" name="Freeform 865"/>
              <p:cNvSpPr>
                <a:spLocks/>
              </p:cNvSpPr>
              <p:nvPr/>
            </p:nvSpPr>
            <p:spPr bwMode="auto">
              <a:xfrm>
                <a:off x="2058" y="2230"/>
                <a:ext cx="3" cy="14"/>
              </a:xfrm>
              <a:custGeom>
                <a:avLst/>
                <a:gdLst>
                  <a:gd name="T0" fmla="*/ 0 w 21"/>
                  <a:gd name="T1" fmla="*/ 85 h 85"/>
                  <a:gd name="T2" fmla="*/ 12 w 21"/>
                  <a:gd name="T3" fmla="*/ 59 h 85"/>
                  <a:gd name="T4" fmla="*/ 19 w 21"/>
                  <a:gd name="T5" fmla="*/ 30 h 85"/>
                  <a:gd name="T6" fmla="*/ 21 w 21"/>
                  <a:gd name="T7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85">
                    <a:moveTo>
                      <a:pt x="0" y="85"/>
                    </a:moveTo>
                    <a:lnTo>
                      <a:pt x="12" y="59"/>
                    </a:lnTo>
                    <a:lnTo>
                      <a:pt x="19" y="30"/>
                    </a:lnTo>
                    <a:lnTo>
                      <a:pt x="21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11" name="Line 866"/>
              <p:cNvSpPr>
                <a:spLocks noChangeShapeType="1"/>
              </p:cNvSpPr>
              <p:nvPr/>
            </p:nvSpPr>
            <p:spPr bwMode="auto">
              <a:xfrm flipH="1" flipV="1">
                <a:off x="2053" y="2240"/>
                <a:ext cx="5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12" name="Freeform 867"/>
              <p:cNvSpPr>
                <a:spLocks/>
              </p:cNvSpPr>
              <p:nvPr/>
            </p:nvSpPr>
            <p:spPr bwMode="auto">
              <a:xfrm>
                <a:off x="2038" y="2223"/>
                <a:ext cx="17" cy="21"/>
              </a:xfrm>
              <a:custGeom>
                <a:avLst/>
                <a:gdLst>
                  <a:gd name="T0" fmla="*/ 0 w 104"/>
                  <a:gd name="T1" fmla="*/ 124 h 124"/>
                  <a:gd name="T2" fmla="*/ 27 w 104"/>
                  <a:gd name="T3" fmla="*/ 110 h 124"/>
                  <a:gd name="T4" fmla="*/ 52 w 104"/>
                  <a:gd name="T5" fmla="*/ 90 h 124"/>
                  <a:gd name="T6" fmla="*/ 73 w 104"/>
                  <a:gd name="T7" fmla="*/ 64 h 124"/>
                  <a:gd name="T8" fmla="*/ 91 w 104"/>
                  <a:gd name="T9" fmla="*/ 34 h 124"/>
                  <a:gd name="T10" fmla="*/ 104 w 104"/>
                  <a:gd name="T11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4" h="124">
                    <a:moveTo>
                      <a:pt x="0" y="124"/>
                    </a:moveTo>
                    <a:lnTo>
                      <a:pt x="27" y="110"/>
                    </a:lnTo>
                    <a:lnTo>
                      <a:pt x="52" y="90"/>
                    </a:lnTo>
                    <a:lnTo>
                      <a:pt x="73" y="64"/>
                    </a:lnTo>
                    <a:lnTo>
                      <a:pt x="91" y="34"/>
                    </a:lnTo>
                    <a:lnTo>
                      <a:pt x="104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13" name="Freeform 868"/>
              <p:cNvSpPr>
                <a:spLocks/>
              </p:cNvSpPr>
              <p:nvPr/>
            </p:nvSpPr>
            <p:spPr bwMode="auto">
              <a:xfrm>
                <a:off x="2034" y="2222"/>
                <a:ext cx="12" cy="15"/>
              </a:xfrm>
              <a:custGeom>
                <a:avLst/>
                <a:gdLst>
                  <a:gd name="T0" fmla="*/ 0 w 69"/>
                  <a:gd name="T1" fmla="*/ 91 h 91"/>
                  <a:gd name="T2" fmla="*/ 23 w 69"/>
                  <a:gd name="T3" fmla="*/ 76 h 91"/>
                  <a:gd name="T4" fmla="*/ 42 w 69"/>
                  <a:gd name="T5" fmla="*/ 54 h 91"/>
                  <a:gd name="T6" fmla="*/ 57 w 69"/>
                  <a:gd name="T7" fmla="*/ 28 h 91"/>
                  <a:gd name="T8" fmla="*/ 69 w 69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91">
                    <a:moveTo>
                      <a:pt x="0" y="91"/>
                    </a:moveTo>
                    <a:lnTo>
                      <a:pt x="23" y="76"/>
                    </a:lnTo>
                    <a:lnTo>
                      <a:pt x="42" y="54"/>
                    </a:lnTo>
                    <a:lnTo>
                      <a:pt x="57" y="28"/>
                    </a:lnTo>
                    <a:lnTo>
                      <a:pt x="6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14" name="Freeform 869"/>
              <p:cNvSpPr>
                <a:spLocks/>
              </p:cNvSpPr>
              <p:nvPr/>
            </p:nvSpPr>
            <p:spPr bwMode="auto">
              <a:xfrm>
                <a:off x="2072" y="2221"/>
                <a:ext cx="0" cy="22"/>
              </a:xfrm>
              <a:custGeom>
                <a:avLst/>
                <a:gdLst>
                  <a:gd name="T0" fmla="*/ 131 h 131"/>
                  <a:gd name="T1" fmla="*/ 98 h 131"/>
                  <a:gd name="T2" fmla="*/ 0 h 13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31">
                    <a:moveTo>
                      <a:pt x="0" y="131"/>
                    </a:moveTo>
                    <a:lnTo>
                      <a:pt x="0" y="98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15" name="Freeform 870"/>
              <p:cNvSpPr>
                <a:spLocks/>
              </p:cNvSpPr>
              <p:nvPr/>
            </p:nvSpPr>
            <p:spPr bwMode="auto">
              <a:xfrm>
                <a:off x="2072" y="2222"/>
                <a:ext cx="23" cy="0"/>
              </a:xfrm>
              <a:custGeom>
                <a:avLst/>
                <a:gdLst>
                  <a:gd name="T0" fmla="*/ 0 w 136"/>
                  <a:gd name="T1" fmla="*/ 79 w 136"/>
                  <a:gd name="T2" fmla="*/ 136 w 13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6">
                    <a:moveTo>
                      <a:pt x="0" y="0"/>
                    </a:moveTo>
                    <a:lnTo>
                      <a:pt x="79" y="0"/>
                    </a:lnTo>
                    <a:lnTo>
                      <a:pt x="136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16" name="Freeform 871"/>
              <p:cNvSpPr>
                <a:spLocks/>
              </p:cNvSpPr>
              <p:nvPr/>
            </p:nvSpPr>
            <p:spPr bwMode="auto">
              <a:xfrm>
                <a:off x="2095" y="2221"/>
                <a:ext cx="0" cy="22"/>
              </a:xfrm>
              <a:custGeom>
                <a:avLst/>
                <a:gdLst>
                  <a:gd name="T0" fmla="*/ 0 h 131"/>
                  <a:gd name="T1" fmla="*/ 98 h 131"/>
                  <a:gd name="T2" fmla="*/ 131 h 13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31">
                    <a:moveTo>
                      <a:pt x="0" y="0"/>
                    </a:moveTo>
                    <a:lnTo>
                      <a:pt x="0" y="98"/>
                    </a:lnTo>
                    <a:lnTo>
                      <a:pt x="0" y="131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17" name="Freeform 872"/>
              <p:cNvSpPr>
                <a:spLocks/>
              </p:cNvSpPr>
              <p:nvPr/>
            </p:nvSpPr>
            <p:spPr bwMode="auto">
              <a:xfrm>
                <a:off x="2072" y="2241"/>
                <a:ext cx="23" cy="0"/>
              </a:xfrm>
              <a:custGeom>
                <a:avLst/>
                <a:gdLst>
                  <a:gd name="T0" fmla="*/ 136 w 136"/>
                  <a:gd name="T1" fmla="*/ 79 w 136"/>
                  <a:gd name="T2" fmla="*/ 0 w 13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6">
                    <a:moveTo>
                      <a:pt x="136" y="0"/>
                    </a:moveTo>
                    <a:lnTo>
                      <a:pt x="7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18" name="Line 873"/>
              <p:cNvSpPr>
                <a:spLocks noChangeShapeType="1"/>
              </p:cNvSpPr>
              <p:nvPr/>
            </p:nvSpPr>
            <p:spPr bwMode="auto">
              <a:xfrm flipV="1">
                <a:off x="2070" y="2195"/>
                <a:ext cx="13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19" name="Line 874"/>
              <p:cNvSpPr>
                <a:spLocks noChangeShapeType="1"/>
              </p:cNvSpPr>
              <p:nvPr/>
            </p:nvSpPr>
            <p:spPr bwMode="auto">
              <a:xfrm>
                <a:off x="2088" y="2202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20" name="Line 875"/>
              <p:cNvSpPr>
                <a:spLocks noChangeShapeType="1"/>
              </p:cNvSpPr>
              <p:nvPr/>
            </p:nvSpPr>
            <p:spPr bwMode="auto">
              <a:xfrm flipH="1">
                <a:off x="2066" y="2209"/>
                <a:ext cx="30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21" name="Freeform 876"/>
              <p:cNvSpPr>
                <a:spLocks/>
              </p:cNvSpPr>
              <p:nvPr/>
            </p:nvSpPr>
            <p:spPr bwMode="auto">
              <a:xfrm>
                <a:off x="2986" y="1409"/>
                <a:ext cx="10" cy="24"/>
              </a:xfrm>
              <a:custGeom>
                <a:avLst/>
                <a:gdLst>
                  <a:gd name="T0" fmla="*/ 0 w 59"/>
                  <a:gd name="T1" fmla="*/ 145 h 145"/>
                  <a:gd name="T2" fmla="*/ 19 w 59"/>
                  <a:gd name="T3" fmla="*/ 124 h 145"/>
                  <a:gd name="T4" fmla="*/ 35 w 59"/>
                  <a:gd name="T5" fmla="*/ 97 h 145"/>
                  <a:gd name="T6" fmla="*/ 47 w 59"/>
                  <a:gd name="T7" fmla="*/ 67 h 145"/>
                  <a:gd name="T8" fmla="*/ 55 w 59"/>
                  <a:gd name="T9" fmla="*/ 34 h 145"/>
                  <a:gd name="T10" fmla="*/ 59 w 59"/>
                  <a:gd name="T11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145">
                    <a:moveTo>
                      <a:pt x="0" y="145"/>
                    </a:moveTo>
                    <a:lnTo>
                      <a:pt x="19" y="124"/>
                    </a:lnTo>
                    <a:lnTo>
                      <a:pt x="35" y="97"/>
                    </a:lnTo>
                    <a:lnTo>
                      <a:pt x="47" y="67"/>
                    </a:lnTo>
                    <a:lnTo>
                      <a:pt x="55" y="34"/>
                    </a:lnTo>
                    <a:lnTo>
                      <a:pt x="5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22" name="Line 877"/>
              <p:cNvSpPr>
                <a:spLocks noChangeShapeType="1"/>
              </p:cNvSpPr>
              <p:nvPr/>
            </p:nvSpPr>
            <p:spPr bwMode="auto">
              <a:xfrm flipH="1">
                <a:off x="2991" y="1409"/>
                <a:ext cx="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23" name="Line 878"/>
              <p:cNvSpPr>
                <a:spLocks noChangeShapeType="1"/>
              </p:cNvSpPr>
              <p:nvPr/>
            </p:nvSpPr>
            <p:spPr bwMode="auto">
              <a:xfrm flipH="1" flipV="1">
                <a:off x="2982" y="1406"/>
                <a:ext cx="5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24" name="Freeform 879"/>
              <p:cNvSpPr>
                <a:spLocks/>
              </p:cNvSpPr>
              <p:nvPr/>
            </p:nvSpPr>
            <p:spPr bwMode="auto">
              <a:xfrm>
                <a:off x="2989" y="1400"/>
                <a:ext cx="5" cy="14"/>
              </a:xfrm>
              <a:custGeom>
                <a:avLst/>
                <a:gdLst>
                  <a:gd name="T0" fmla="*/ 0 w 30"/>
                  <a:gd name="T1" fmla="*/ 85 h 85"/>
                  <a:gd name="T2" fmla="*/ 15 w 30"/>
                  <a:gd name="T3" fmla="*/ 59 h 85"/>
                  <a:gd name="T4" fmla="*/ 24 w 30"/>
                  <a:gd name="T5" fmla="*/ 31 h 85"/>
                  <a:gd name="T6" fmla="*/ 30 w 30"/>
                  <a:gd name="T7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85">
                    <a:moveTo>
                      <a:pt x="0" y="85"/>
                    </a:moveTo>
                    <a:lnTo>
                      <a:pt x="15" y="59"/>
                    </a:lnTo>
                    <a:lnTo>
                      <a:pt x="24" y="31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25" name="Line 880"/>
              <p:cNvSpPr>
                <a:spLocks noChangeShapeType="1"/>
              </p:cNvSpPr>
              <p:nvPr/>
            </p:nvSpPr>
            <p:spPr bwMode="auto">
              <a:xfrm>
                <a:off x="3000" y="1409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26" name="Line 881"/>
              <p:cNvSpPr>
                <a:spLocks noChangeShapeType="1"/>
              </p:cNvSpPr>
              <p:nvPr/>
            </p:nvSpPr>
            <p:spPr bwMode="auto">
              <a:xfrm flipH="1">
                <a:off x="3001" y="1407"/>
                <a:ext cx="3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27" name="Freeform 882"/>
              <p:cNvSpPr>
                <a:spLocks/>
              </p:cNvSpPr>
              <p:nvPr/>
            </p:nvSpPr>
            <p:spPr bwMode="auto">
              <a:xfrm>
                <a:off x="2995" y="1417"/>
                <a:ext cx="10" cy="16"/>
              </a:xfrm>
              <a:custGeom>
                <a:avLst/>
                <a:gdLst>
                  <a:gd name="T0" fmla="*/ 0 w 59"/>
                  <a:gd name="T1" fmla="*/ 0 h 94"/>
                  <a:gd name="T2" fmla="*/ 15 w 59"/>
                  <a:gd name="T3" fmla="*/ 36 h 94"/>
                  <a:gd name="T4" fmla="*/ 35 w 59"/>
                  <a:gd name="T5" fmla="*/ 68 h 94"/>
                  <a:gd name="T6" fmla="*/ 59 w 59"/>
                  <a:gd name="T7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94">
                    <a:moveTo>
                      <a:pt x="0" y="0"/>
                    </a:moveTo>
                    <a:lnTo>
                      <a:pt x="15" y="36"/>
                    </a:lnTo>
                    <a:lnTo>
                      <a:pt x="35" y="68"/>
                    </a:lnTo>
                    <a:lnTo>
                      <a:pt x="59" y="94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28" name="Line 883"/>
              <p:cNvSpPr>
                <a:spLocks noChangeShapeType="1"/>
              </p:cNvSpPr>
              <p:nvPr/>
            </p:nvSpPr>
            <p:spPr bwMode="auto">
              <a:xfrm flipH="1">
                <a:off x="2982" y="1418"/>
                <a:ext cx="6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29" name="Freeform 884"/>
              <p:cNvSpPr>
                <a:spLocks/>
              </p:cNvSpPr>
              <p:nvPr/>
            </p:nvSpPr>
            <p:spPr bwMode="auto">
              <a:xfrm>
                <a:off x="3008" y="1399"/>
                <a:ext cx="0" cy="35"/>
              </a:xfrm>
              <a:custGeom>
                <a:avLst/>
                <a:gdLst>
                  <a:gd name="T0" fmla="*/ 207 h 207"/>
                  <a:gd name="T1" fmla="*/ 141 h 207"/>
                  <a:gd name="T2" fmla="*/ 71 h 207"/>
                  <a:gd name="T3" fmla="*/ 0 h 20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07">
                    <a:moveTo>
                      <a:pt x="0" y="207"/>
                    </a:moveTo>
                    <a:lnTo>
                      <a:pt x="0" y="141"/>
                    </a:lnTo>
                    <a:lnTo>
                      <a:pt x="0" y="7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30" name="Freeform 885"/>
              <p:cNvSpPr>
                <a:spLocks/>
              </p:cNvSpPr>
              <p:nvPr/>
            </p:nvSpPr>
            <p:spPr bwMode="auto">
              <a:xfrm>
                <a:off x="3008" y="1401"/>
                <a:ext cx="11" cy="0"/>
              </a:xfrm>
              <a:custGeom>
                <a:avLst/>
                <a:gdLst>
                  <a:gd name="T0" fmla="*/ 0 w 69"/>
                  <a:gd name="T1" fmla="*/ 49 w 69"/>
                  <a:gd name="T2" fmla="*/ 69 w 6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">
                    <a:moveTo>
                      <a:pt x="0" y="0"/>
                    </a:moveTo>
                    <a:lnTo>
                      <a:pt x="49" y="0"/>
                    </a:lnTo>
                    <a:lnTo>
                      <a:pt x="6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31" name="Line 886"/>
              <p:cNvSpPr>
                <a:spLocks noChangeShapeType="1"/>
              </p:cNvSpPr>
              <p:nvPr/>
            </p:nvSpPr>
            <p:spPr bwMode="auto">
              <a:xfrm>
                <a:off x="3014" y="1401"/>
                <a:ext cx="0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32" name="Line 887"/>
              <p:cNvSpPr>
                <a:spLocks noChangeShapeType="1"/>
              </p:cNvSpPr>
              <p:nvPr/>
            </p:nvSpPr>
            <p:spPr bwMode="auto">
              <a:xfrm flipH="1">
                <a:off x="3008" y="1409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33" name="Freeform 888"/>
              <p:cNvSpPr>
                <a:spLocks/>
              </p:cNvSpPr>
              <p:nvPr/>
            </p:nvSpPr>
            <p:spPr bwMode="auto">
              <a:xfrm>
                <a:off x="3008" y="1409"/>
                <a:ext cx="10" cy="11"/>
              </a:xfrm>
              <a:custGeom>
                <a:avLst/>
                <a:gdLst>
                  <a:gd name="T0" fmla="*/ 0 w 62"/>
                  <a:gd name="T1" fmla="*/ 64 h 64"/>
                  <a:gd name="T2" fmla="*/ 14 w 62"/>
                  <a:gd name="T3" fmla="*/ 64 h 64"/>
                  <a:gd name="T4" fmla="*/ 62 w 62"/>
                  <a:gd name="T5" fmla="*/ 64 h 64"/>
                  <a:gd name="T6" fmla="*/ 62 w 62"/>
                  <a:gd name="T7" fmla="*/ 0 h 64"/>
                  <a:gd name="T8" fmla="*/ 49 w 62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4">
                    <a:moveTo>
                      <a:pt x="0" y="64"/>
                    </a:moveTo>
                    <a:lnTo>
                      <a:pt x="14" y="64"/>
                    </a:lnTo>
                    <a:lnTo>
                      <a:pt x="62" y="64"/>
                    </a:lnTo>
                    <a:lnTo>
                      <a:pt x="62" y="0"/>
                    </a:lnTo>
                    <a:lnTo>
                      <a:pt x="4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34" name="Freeform 889"/>
              <p:cNvSpPr>
                <a:spLocks/>
              </p:cNvSpPr>
              <p:nvPr/>
            </p:nvSpPr>
            <p:spPr bwMode="auto">
              <a:xfrm>
                <a:off x="3019" y="1408"/>
                <a:ext cx="6" cy="26"/>
              </a:xfrm>
              <a:custGeom>
                <a:avLst/>
                <a:gdLst>
                  <a:gd name="T0" fmla="*/ 0 w 36"/>
                  <a:gd name="T1" fmla="*/ 159 h 159"/>
                  <a:gd name="T2" fmla="*/ 15 w 36"/>
                  <a:gd name="T3" fmla="*/ 123 h 159"/>
                  <a:gd name="T4" fmla="*/ 26 w 36"/>
                  <a:gd name="T5" fmla="*/ 83 h 159"/>
                  <a:gd name="T6" fmla="*/ 33 w 36"/>
                  <a:gd name="T7" fmla="*/ 43 h 159"/>
                  <a:gd name="T8" fmla="*/ 36 w 36"/>
                  <a:gd name="T9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59">
                    <a:moveTo>
                      <a:pt x="0" y="159"/>
                    </a:moveTo>
                    <a:lnTo>
                      <a:pt x="15" y="123"/>
                    </a:lnTo>
                    <a:lnTo>
                      <a:pt x="26" y="83"/>
                    </a:lnTo>
                    <a:lnTo>
                      <a:pt x="33" y="43"/>
                    </a:lnTo>
                    <a:lnTo>
                      <a:pt x="36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35" name="Freeform 890"/>
              <p:cNvSpPr>
                <a:spLocks/>
              </p:cNvSpPr>
              <p:nvPr/>
            </p:nvSpPr>
            <p:spPr bwMode="auto">
              <a:xfrm>
                <a:off x="3008" y="1430"/>
                <a:ext cx="12" cy="0"/>
              </a:xfrm>
              <a:custGeom>
                <a:avLst/>
                <a:gdLst>
                  <a:gd name="T0" fmla="*/ 73 w 73"/>
                  <a:gd name="T1" fmla="*/ 49 w 73"/>
                  <a:gd name="T2" fmla="*/ 0 w 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3">
                    <a:moveTo>
                      <a:pt x="73" y="0"/>
                    </a:moveTo>
                    <a:lnTo>
                      <a:pt x="4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36" name="Line 891"/>
              <p:cNvSpPr>
                <a:spLocks noChangeShapeType="1"/>
              </p:cNvSpPr>
              <p:nvPr/>
            </p:nvSpPr>
            <p:spPr bwMode="auto">
              <a:xfrm flipV="1">
                <a:off x="3014" y="1420"/>
                <a:ext cx="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37" name="Freeform 892"/>
              <p:cNvSpPr>
                <a:spLocks/>
              </p:cNvSpPr>
              <p:nvPr/>
            </p:nvSpPr>
            <p:spPr bwMode="auto">
              <a:xfrm>
                <a:off x="3025" y="1413"/>
                <a:ext cx="6" cy="21"/>
              </a:xfrm>
              <a:custGeom>
                <a:avLst/>
                <a:gdLst>
                  <a:gd name="T0" fmla="*/ 0 w 36"/>
                  <a:gd name="T1" fmla="*/ 0 h 122"/>
                  <a:gd name="T2" fmla="*/ 9 w 36"/>
                  <a:gd name="T3" fmla="*/ 43 h 122"/>
                  <a:gd name="T4" fmla="*/ 21 w 36"/>
                  <a:gd name="T5" fmla="*/ 83 h 122"/>
                  <a:gd name="T6" fmla="*/ 36 w 36"/>
                  <a:gd name="T7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22">
                    <a:moveTo>
                      <a:pt x="0" y="0"/>
                    </a:moveTo>
                    <a:lnTo>
                      <a:pt x="9" y="43"/>
                    </a:lnTo>
                    <a:lnTo>
                      <a:pt x="21" y="83"/>
                    </a:lnTo>
                    <a:lnTo>
                      <a:pt x="36" y="122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38" name="Line 893"/>
              <p:cNvSpPr>
                <a:spLocks noChangeShapeType="1"/>
              </p:cNvSpPr>
              <p:nvPr/>
            </p:nvSpPr>
            <p:spPr bwMode="auto">
              <a:xfrm flipV="1">
                <a:off x="3025" y="1398"/>
                <a:ext cx="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39" name="Freeform 894"/>
              <p:cNvSpPr>
                <a:spLocks/>
              </p:cNvSpPr>
              <p:nvPr/>
            </p:nvSpPr>
            <p:spPr bwMode="auto">
              <a:xfrm>
                <a:off x="2871" y="1113"/>
                <a:ext cx="0" cy="50"/>
              </a:xfrm>
              <a:custGeom>
                <a:avLst/>
                <a:gdLst>
                  <a:gd name="T0" fmla="*/ 300 h 300"/>
                  <a:gd name="T1" fmla="*/ 294 h 300"/>
                  <a:gd name="T2" fmla="*/ 196 h 300"/>
                  <a:gd name="T3" fmla="*/ 98 h 300"/>
                  <a:gd name="T4" fmla="*/ 0 h 30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00">
                    <a:moveTo>
                      <a:pt x="0" y="300"/>
                    </a:moveTo>
                    <a:lnTo>
                      <a:pt x="0" y="294"/>
                    </a:lnTo>
                    <a:lnTo>
                      <a:pt x="0" y="196"/>
                    </a:lnTo>
                    <a:lnTo>
                      <a:pt x="0" y="98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40" name="Line 895"/>
              <p:cNvSpPr>
                <a:spLocks noChangeShapeType="1"/>
              </p:cNvSpPr>
              <p:nvPr/>
            </p:nvSpPr>
            <p:spPr bwMode="auto">
              <a:xfrm>
                <a:off x="2871" y="1117"/>
                <a:ext cx="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41" name="Freeform 896"/>
              <p:cNvSpPr>
                <a:spLocks/>
              </p:cNvSpPr>
              <p:nvPr/>
            </p:nvSpPr>
            <p:spPr bwMode="auto">
              <a:xfrm>
                <a:off x="2874" y="1114"/>
                <a:ext cx="7" cy="12"/>
              </a:xfrm>
              <a:custGeom>
                <a:avLst/>
                <a:gdLst>
                  <a:gd name="T0" fmla="*/ 0 w 43"/>
                  <a:gd name="T1" fmla="*/ 72 h 72"/>
                  <a:gd name="T2" fmla="*/ 19 w 43"/>
                  <a:gd name="T3" fmla="*/ 52 h 72"/>
                  <a:gd name="T4" fmla="*/ 33 w 43"/>
                  <a:gd name="T5" fmla="*/ 29 h 72"/>
                  <a:gd name="T6" fmla="*/ 43 w 43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72">
                    <a:moveTo>
                      <a:pt x="0" y="72"/>
                    </a:moveTo>
                    <a:lnTo>
                      <a:pt x="19" y="52"/>
                    </a:lnTo>
                    <a:lnTo>
                      <a:pt x="33" y="29"/>
                    </a:lnTo>
                    <a:lnTo>
                      <a:pt x="4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42" name="Freeform 897"/>
              <p:cNvSpPr>
                <a:spLocks/>
              </p:cNvSpPr>
              <p:nvPr/>
            </p:nvSpPr>
            <p:spPr bwMode="auto">
              <a:xfrm>
                <a:off x="2875" y="1126"/>
                <a:ext cx="4" cy="23"/>
              </a:xfrm>
              <a:custGeom>
                <a:avLst/>
                <a:gdLst>
                  <a:gd name="T0" fmla="*/ 0 w 27"/>
                  <a:gd name="T1" fmla="*/ 136 h 136"/>
                  <a:gd name="T2" fmla="*/ 13 w 27"/>
                  <a:gd name="T3" fmla="*/ 121 h 136"/>
                  <a:gd name="T4" fmla="*/ 23 w 27"/>
                  <a:gd name="T5" fmla="*/ 102 h 136"/>
                  <a:gd name="T6" fmla="*/ 27 w 27"/>
                  <a:gd name="T7" fmla="*/ 79 h 136"/>
                  <a:gd name="T8" fmla="*/ 27 w 27"/>
                  <a:gd name="T9" fmla="*/ 57 h 136"/>
                  <a:gd name="T10" fmla="*/ 23 w 27"/>
                  <a:gd name="T11" fmla="*/ 34 h 136"/>
                  <a:gd name="T12" fmla="*/ 13 w 27"/>
                  <a:gd name="T13" fmla="*/ 16 h 136"/>
                  <a:gd name="T14" fmla="*/ 0 w 27"/>
                  <a:gd name="T15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36">
                    <a:moveTo>
                      <a:pt x="0" y="136"/>
                    </a:moveTo>
                    <a:lnTo>
                      <a:pt x="13" y="121"/>
                    </a:lnTo>
                    <a:lnTo>
                      <a:pt x="23" y="102"/>
                    </a:lnTo>
                    <a:lnTo>
                      <a:pt x="27" y="79"/>
                    </a:lnTo>
                    <a:lnTo>
                      <a:pt x="27" y="57"/>
                    </a:lnTo>
                    <a:lnTo>
                      <a:pt x="23" y="34"/>
                    </a:lnTo>
                    <a:lnTo>
                      <a:pt x="13" y="16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43" name="Line 898"/>
              <p:cNvSpPr>
                <a:spLocks noChangeShapeType="1"/>
              </p:cNvSpPr>
              <p:nvPr/>
            </p:nvSpPr>
            <p:spPr bwMode="auto">
              <a:xfrm flipH="1" flipV="1">
                <a:off x="2872" y="1142"/>
                <a:ext cx="4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44" name="Freeform 899"/>
              <p:cNvSpPr>
                <a:spLocks/>
              </p:cNvSpPr>
              <p:nvPr/>
            </p:nvSpPr>
            <p:spPr bwMode="auto">
              <a:xfrm>
                <a:off x="2877" y="1136"/>
                <a:ext cx="11" cy="15"/>
              </a:xfrm>
              <a:custGeom>
                <a:avLst/>
                <a:gdLst>
                  <a:gd name="T0" fmla="*/ 0 w 63"/>
                  <a:gd name="T1" fmla="*/ 91 h 91"/>
                  <a:gd name="T2" fmla="*/ 26 w 63"/>
                  <a:gd name="T3" fmla="*/ 67 h 91"/>
                  <a:gd name="T4" fmla="*/ 48 w 63"/>
                  <a:gd name="T5" fmla="*/ 35 h 91"/>
                  <a:gd name="T6" fmla="*/ 63 w 63"/>
                  <a:gd name="T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91">
                    <a:moveTo>
                      <a:pt x="0" y="91"/>
                    </a:moveTo>
                    <a:lnTo>
                      <a:pt x="26" y="67"/>
                    </a:lnTo>
                    <a:lnTo>
                      <a:pt x="48" y="35"/>
                    </a:lnTo>
                    <a:lnTo>
                      <a:pt x="6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45" name="Freeform 900"/>
              <p:cNvSpPr>
                <a:spLocks/>
              </p:cNvSpPr>
              <p:nvPr/>
            </p:nvSpPr>
            <p:spPr bwMode="auto">
              <a:xfrm>
                <a:off x="2887" y="1114"/>
                <a:ext cx="16" cy="17"/>
              </a:xfrm>
              <a:custGeom>
                <a:avLst/>
                <a:gdLst>
                  <a:gd name="T0" fmla="*/ 0 w 98"/>
                  <a:gd name="T1" fmla="*/ 98 h 98"/>
                  <a:gd name="T2" fmla="*/ 78 w 98"/>
                  <a:gd name="T3" fmla="*/ 98 h 98"/>
                  <a:gd name="T4" fmla="*/ 98 w 98"/>
                  <a:gd name="T5" fmla="*/ 98 h 98"/>
                  <a:gd name="T6" fmla="*/ 98 w 98"/>
                  <a:gd name="T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8" h="98">
                    <a:moveTo>
                      <a:pt x="0" y="98"/>
                    </a:moveTo>
                    <a:lnTo>
                      <a:pt x="78" y="98"/>
                    </a:lnTo>
                    <a:lnTo>
                      <a:pt x="98" y="98"/>
                    </a:lnTo>
                    <a:lnTo>
                      <a:pt x="98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46" name="Freeform 901"/>
              <p:cNvSpPr>
                <a:spLocks/>
              </p:cNvSpPr>
              <p:nvPr/>
            </p:nvSpPr>
            <p:spPr bwMode="auto">
              <a:xfrm>
                <a:off x="2887" y="1115"/>
                <a:ext cx="16" cy="0"/>
              </a:xfrm>
              <a:custGeom>
                <a:avLst/>
                <a:gdLst>
                  <a:gd name="T0" fmla="*/ 98 w 98"/>
                  <a:gd name="T1" fmla="*/ 78 w 98"/>
                  <a:gd name="T2" fmla="*/ 0 w 9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8">
                    <a:moveTo>
                      <a:pt x="98" y="0"/>
                    </a:moveTo>
                    <a:lnTo>
                      <a:pt x="78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47" name="Line 902"/>
              <p:cNvSpPr>
                <a:spLocks noChangeShapeType="1"/>
              </p:cNvSpPr>
              <p:nvPr/>
            </p:nvSpPr>
            <p:spPr bwMode="auto">
              <a:xfrm>
                <a:off x="2887" y="1114"/>
                <a:ext cx="0" cy="1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48" name="Freeform 903"/>
              <p:cNvSpPr>
                <a:spLocks/>
              </p:cNvSpPr>
              <p:nvPr/>
            </p:nvSpPr>
            <p:spPr bwMode="auto">
              <a:xfrm>
                <a:off x="2887" y="1123"/>
                <a:ext cx="16" cy="0"/>
              </a:xfrm>
              <a:custGeom>
                <a:avLst/>
                <a:gdLst>
                  <a:gd name="T0" fmla="*/ 0 w 93"/>
                  <a:gd name="T1" fmla="*/ 78 w 93"/>
                  <a:gd name="T2" fmla="*/ 93 w 9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3">
                    <a:moveTo>
                      <a:pt x="0" y="0"/>
                    </a:moveTo>
                    <a:lnTo>
                      <a:pt x="78" y="0"/>
                    </a:lnTo>
                    <a:lnTo>
                      <a:pt x="9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49" name="Freeform 904"/>
              <p:cNvSpPr>
                <a:spLocks/>
              </p:cNvSpPr>
              <p:nvPr/>
            </p:nvSpPr>
            <p:spPr bwMode="auto">
              <a:xfrm>
                <a:off x="2883" y="1136"/>
                <a:ext cx="25" cy="0"/>
              </a:xfrm>
              <a:custGeom>
                <a:avLst/>
                <a:gdLst>
                  <a:gd name="T0" fmla="*/ 151 w 151"/>
                  <a:gd name="T1" fmla="*/ 79 w 151"/>
                  <a:gd name="T2" fmla="*/ 0 w 15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1">
                    <a:moveTo>
                      <a:pt x="151" y="0"/>
                    </a:moveTo>
                    <a:lnTo>
                      <a:pt x="7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50" name="Freeform 905"/>
              <p:cNvSpPr>
                <a:spLocks/>
              </p:cNvSpPr>
              <p:nvPr/>
            </p:nvSpPr>
            <p:spPr bwMode="auto">
              <a:xfrm>
                <a:off x="2887" y="1142"/>
                <a:ext cx="20" cy="0"/>
              </a:xfrm>
              <a:custGeom>
                <a:avLst/>
                <a:gdLst>
                  <a:gd name="T0" fmla="*/ 0 w 119"/>
                  <a:gd name="T1" fmla="*/ 78 w 119"/>
                  <a:gd name="T2" fmla="*/ 119 w 1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9">
                    <a:moveTo>
                      <a:pt x="0" y="0"/>
                    </a:moveTo>
                    <a:lnTo>
                      <a:pt x="78" y="0"/>
                    </a:lnTo>
                    <a:lnTo>
                      <a:pt x="11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51" name="Line 906"/>
              <p:cNvSpPr>
                <a:spLocks noChangeShapeType="1"/>
              </p:cNvSpPr>
              <p:nvPr/>
            </p:nvSpPr>
            <p:spPr bwMode="auto">
              <a:xfrm>
                <a:off x="2907" y="1140"/>
                <a:ext cx="0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52" name="Freeform 907"/>
              <p:cNvSpPr>
                <a:spLocks/>
              </p:cNvSpPr>
              <p:nvPr/>
            </p:nvSpPr>
            <p:spPr bwMode="auto">
              <a:xfrm>
                <a:off x="2903" y="1149"/>
                <a:ext cx="4" cy="14"/>
              </a:xfrm>
              <a:custGeom>
                <a:avLst/>
                <a:gdLst>
                  <a:gd name="T0" fmla="*/ 0 w 21"/>
                  <a:gd name="T1" fmla="*/ 85 h 85"/>
                  <a:gd name="T2" fmla="*/ 12 w 21"/>
                  <a:gd name="T3" fmla="*/ 59 h 85"/>
                  <a:gd name="T4" fmla="*/ 19 w 21"/>
                  <a:gd name="T5" fmla="*/ 31 h 85"/>
                  <a:gd name="T6" fmla="*/ 21 w 21"/>
                  <a:gd name="T7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85">
                    <a:moveTo>
                      <a:pt x="0" y="85"/>
                    </a:moveTo>
                    <a:lnTo>
                      <a:pt x="12" y="59"/>
                    </a:lnTo>
                    <a:lnTo>
                      <a:pt x="19" y="31"/>
                    </a:lnTo>
                    <a:lnTo>
                      <a:pt x="21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53" name="Line 908"/>
              <p:cNvSpPr>
                <a:spLocks noChangeShapeType="1"/>
              </p:cNvSpPr>
              <p:nvPr/>
            </p:nvSpPr>
            <p:spPr bwMode="auto">
              <a:xfrm flipH="1" flipV="1">
                <a:off x="2898" y="1159"/>
                <a:ext cx="5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54" name="Freeform 909"/>
              <p:cNvSpPr>
                <a:spLocks/>
              </p:cNvSpPr>
              <p:nvPr/>
            </p:nvSpPr>
            <p:spPr bwMode="auto">
              <a:xfrm>
                <a:off x="2884" y="1142"/>
                <a:ext cx="17" cy="21"/>
              </a:xfrm>
              <a:custGeom>
                <a:avLst/>
                <a:gdLst>
                  <a:gd name="T0" fmla="*/ 0 w 104"/>
                  <a:gd name="T1" fmla="*/ 124 h 124"/>
                  <a:gd name="T2" fmla="*/ 27 w 104"/>
                  <a:gd name="T3" fmla="*/ 110 h 124"/>
                  <a:gd name="T4" fmla="*/ 52 w 104"/>
                  <a:gd name="T5" fmla="*/ 90 h 124"/>
                  <a:gd name="T6" fmla="*/ 73 w 104"/>
                  <a:gd name="T7" fmla="*/ 64 h 124"/>
                  <a:gd name="T8" fmla="*/ 91 w 104"/>
                  <a:gd name="T9" fmla="*/ 34 h 124"/>
                  <a:gd name="T10" fmla="*/ 104 w 104"/>
                  <a:gd name="T11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4" h="124">
                    <a:moveTo>
                      <a:pt x="0" y="124"/>
                    </a:moveTo>
                    <a:lnTo>
                      <a:pt x="27" y="110"/>
                    </a:lnTo>
                    <a:lnTo>
                      <a:pt x="52" y="90"/>
                    </a:lnTo>
                    <a:lnTo>
                      <a:pt x="73" y="64"/>
                    </a:lnTo>
                    <a:lnTo>
                      <a:pt x="91" y="34"/>
                    </a:lnTo>
                    <a:lnTo>
                      <a:pt x="104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55" name="Freeform 910"/>
              <p:cNvSpPr>
                <a:spLocks/>
              </p:cNvSpPr>
              <p:nvPr/>
            </p:nvSpPr>
            <p:spPr bwMode="auto">
              <a:xfrm>
                <a:off x="2880" y="1142"/>
                <a:ext cx="11" cy="15"/>
              </a:xfrm>
              <a:custGeom>
                <a:avLst/>
                <a:gdLst>
                  <a:gd name="T0" fmla="*/ 0 w 68"/>
                  <a:gd name="T1" fmla="*/ 91 h 91"/>
                  <a:gd name="T2" fmla="*/ 22 w 68"/>
                  <a:gd name="T3" fmla="*/ 76 h 91"/>
                  <a:gd name="T4" fmla="*/ 42 w 68"/>
                  <a:gd name="T5" fmla="*/ 54 h 91"/>
                  <a:gd name="T6" fmla="*/ 58 w 68"/>
                  <a:gd name="T7" fmla="*/ 28 h 91"/>
                  <a:gd name="T8" fmla="*/ 68 w 68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91">
                    <a:moveTo>
                      <a:pt x="0" y="91"/>
                    </a:moveTo>
                    <a:lnTo>
                      <a:pt x="22" y="76"/>
                    </a:lnTo>
                    <a:lnTo>
                      <a:pt x="42" y="54"/>
                    </a:lnTo>
                    <a:lnTo>
                      <a:pt x="58" y="28"/>
                    </a:lnTo>
                    <a:lnTo>
                      <a:pt x="68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56" name="Freeform 911"/>
              <p:cNvSpPr>
                <a:spLocks/>
              </p:cNvSpPr>
              <p:nvPr/>
            </p:nvSpPr>
            <p:spPr bwMode="auto">
              <a:xfrm>
                <a:off x="2918" y="1140"/>
                <a:ext cx="0" cy="22"/>
              </a:xfrm>
              <a:custGeom>
                <a:avLst/>
                <a:gdLst>
                  <a:gd name="T0" fmla="*/ 131 h 131"/>
                  <a:gd name="T1" fmla="*/ 98 h 131"/>
                  <a:gd name="T2" fmla="*/ 0 h 13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31">
                    <a:moveTo>
                      <a:pt x="0" y="131"/>
                    </a:moveTo>
                    <a:lnTo>
                      <a:pt x="0" y="98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57" name="Freeform 912"/>
              <p:cNvSpPr>
                <a:spLocks/>
              </p:cNvSpPr>
              <p:nvPr/>
            </p:nvSpPr>
            <p:spPr bwMode="auto">
              <a:xfrm>
                <a:off x="2918" y="1142"/>
                <a:ext cx="23" cy="0"/>
              </a:xfrm>
              <a:custGeom>
                <a:avLst/>
                <a:gdLst>
                  <a:gd name="T0" fmla="*/ 0 w 135"/>
                  <a:gd name="T1" fmla="*/ 79 w 135"/>
                  <a:gd name="T2" fmla="*/ 135 w 13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5">
                    <a:moveTo>
                      <a:pt x="0" y="0"/>
                    </a:moveTo>
                    <a:lnTo>
                      <a:pt x="79" y="0"/>
                    </a:lnTo>
                    <a:lnTo>
                      <a:pt x="13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58" name="Freeform 913"/>
              <p:cNvSpPr>
                <a:spLocks/>
              </p:cNvSpPr>
              <p:nvPr/>
            </p:nvSpPr>
            <p:spPr bwMode="auto">
              <a:xfrm>
                <a:off x="2941" y="1140"/>
                <a:ext cx="0" cy="22"/>
              </a:xfrm>
              <a:custGeom>
                <a:avLst/>
                <a:gdLst>
                  <a:gd name="T0" fmla="*/ 0 h 131"/>
                  <a:gd name="T1" fmla="*/ 98 h 131"/>
                  <a:gd name="T2" fmla="*/ 131 h 13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31">
                    <a:moveTo>
                      <a:pt x="0" y="0"/>
                    </a:moveTo>
                    <a:lnTo>
                      <a:pt x="0" y="98"/>
                    </a:lnTo>
                    <a:lnTo>
                      <a:pt x="0" y="131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59" name="Freeform 914"/>
              <p:cNvSpPr>
                <a:spLocks/>
              </p:cNvSpPr>
              <p:nvPr/>
            </p:nvSpPr>
            <p:spPr bwMode="auto">
              <a:xfrm>
                <a:off x="2918" y="1160"/>
                <a:ext cx="23" cy="0"/>
              </a:xfrm>
              <a:custGeom>
                <a:avLst/>
                <a:gdLst>
                  <a:gd name="T0" fmla="*/ 135 w 135"/>
                  <a:gd name="T1" fmla="*/ 79 w 135"/>
                  <a:gd name="T2" fmla="*/ 0 w 13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5">
                    <a:moveTo>
                      <a:pt x="135" y="0"/>
                    </a:moveTo>
                    <a:lnTo>
                      <a:pt x="7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60" name="Line 915"/>
              <p:cNvSpPr>
                <a:spLocks noChangeShapeType="1"/>
              </p:cNvSpPr>
              <p:nvPr/>
            </p:nvSpPr>
            <p:spPr bwMode="auto">
              <a:xfrm flipV="1">
                <a:off x="2916" y="1114"/>
                <a:ext cx="13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61" name="Line 916"/>
              <p:cNvSpPr>
                <a:spLocks noChangeShapeType="1"/>
              </p:cNvSpPr>
              <p:nvPr/>
            </p:nvSpPr>
            <p:spPr bwMode="auto">
              <a:xfrm>
                <a:off x="2934" y="1121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62" name="Line 917"/>
              <p:cNvSpPr>
                <a:spLocks noChangeShapeType="1"/>
              </p:cNvSpPr>
              <p:nvPr/>
            </p:nvSpPr>
            <p:spPr bwMode="auto">
              <a:xfrm flipH="1">
                <a:off x="2912" y="1129"/>
                <a:ext cx="3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63" name="Line 918"/>
              <p:cNvSpPr>
                <a:spLocks noChangeShapeType="1"/>
              </p:cNvSpPr>
              <p:nvPr/>
            </p:nvSpPr>
            <p:spPr bwMode="auto">
              <a:xfrm>
                <a:off x="2363" y="2154"/>
                <a:ext cx="0" cy="11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64" name="Freeform 919"/>
              <p:cNvSpPr>
                <a:spLocks/>
              </p:cNvSpPr>
              <p:nvPr/>
            </p:nvSpPr>
            <p:spPr bwMode="auto">
              <a:xfrm>
                <a:off x="1923" y="2266"/>
                <a:ext cx="440" cy="57"/>
              </a:xfrm>
              <a:custGeom>
                <a:avLst/>
                <a:gdLst>
                  <a:gd name="T0" fmla="*/ 0 w 2641"/>
                  <a:gd name="T1" fmla="*/ 344 h 344"/>
                  <a:gd name="T2" fmla="*/ 297 w 2641"/>
                  <a:gd name="T3" fmla="*/ 339 h 344"/>
                  <a:gd name="T4" fmla="*/ 593 w 2641"/>
                  <a:gd name="T5" fmla="*/ 325 h 344"/>
                  <a:gd name="T6" fmla="*/ 889 w 2641"/>
                  <a:gd name="T7" fmla="*/ 304 h 344"/>
                  <a:gd name="T8" fmla="*/ 1184 w 2641"/>
                  <a:gd name="T9" fmla="*/ 273 h 344"/>
                  <a:gd name="T10" fmla="*/ 1478 w 2641"/>
                  <a:gd name="T11" fmla="*/ 235 h 344"/>
                  <a:gd name="T12" fmla="*/ 1772 w 2641"/>
                  <a:gd name="T13" fmla="*/ 188 h 344"/>
                  <a:gd name="T14" fmla="*/ 2063 w 2641"/>
                  <a:gd name="T15" fmla="*/ 134 h 344"/>
                  <a:gd name="T16" fmla="*/ 2352 w 2641"/>
                  <a:gd name="T17" fmla="*/ 71 h 344"/>
                  <a:gd name="T18" fmla="*/ 2641 w 2641"/>
                  <a:gd name="T19" fmla="*/ 0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41" h="344">
                    <a:moveTo>
                      <a:pt x="0" y="344"/>
                    </a:moveTo>
                    <a:lnTo>
                      <a:pt x="297" y="339"/>
                    </a:lnTo>
                    <a:lnTo>
                      <a:pt x="593" y="325"/>
                    </a:lnTo>
                    <a:lnTo>
                      <a:pt x="889" y="304"/>
                    </a:lnTo>
                    <a:lnTo>
                      <a:pt x="1184" y="273"/>
                    </a:lnTo>
                    <a:lnTo>
                      <a:pt x="1478" y="235"/>
                    </a:lnTo>
                    <a:lnTo>
                      <a:pt x="1772" y="188"/>
                    </a:lnTo>
                    <a:lnTo>
                      <a:pt x="2063" y="134"/>
                    </a:lnTo>
                    <a:lnTo>
                      <a:pt x="2352" y="71"/>
                    </a:lnTo>
                    <a:lnTo>
                      <a:pt x="2641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65" name="Line 920"/>
              <p:cNvSpPr>
                <a:spLocks noChangeShapeType="1"/>
              </p:cNvSpPr>
              <p:nvPr/>
            </p:nvSpPr>
            <p:spPr bwMode="auto">
              <a:xfrm>
                <a:off x="2347" y="2154"/>
                <a:ext cx="0" cy="10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66" name="Freeform 921"/>
              <p:cNvSpPr>
                <a:spLocks/>
              </p:cNvSpPr>
              <p:nvPr/>
            </p:nvSpPr>
            <p:spPr bwMode="auto">
              <a:xfrm>
                <a:off x="1924" y="2254"/>
                <a:ext cx="423" cy="54"/>
              </a:xfrm>
              <a:custGeom>
                <a:avLst/>
                <a:gdLst>
                  <a:gd name="T0" fmla="*/ 0 w 2542"/>
                  <a:gd name="T1" fmla="*/ 324 h 324"/>
                  <a:gd name="T2" fmla="*/ 286 w 2542"/>
                  <a:gd name="T3" fmla="*/ 318 h 324"/>
                  <a:gd name="T4" fmla="*/ 571 w 2542"/>
                  <a:gd name="T5" fmla="*/ 305 h 324"/>
                  <a:gd name="T6" fmla="*/ 856 w 2542"/>
                  <a:gd name="T7" fmla="*/ 285 h 324"/>
                  <a:gd name="T8" fmla="*/ 1139 w 2542"/>
                  <a:gd name="T9" fmla="*/ 256 h 324"/>
                  <a:gd name="T10" fmla="*/ 1422 w 2542"/>
                  <a:gd name="T11" fmla="*/ 220 h 324"/>
                  <a:gd name="T12" fmla="*/ 1704 w 2542"/>
                  <a:gd name="T13" fmla="*/ 176 h 324"/>
                  <a:gd name="T14" fmla="*/ 1985 w 2542"/>
                  <a:gd name="T15" fmla="*/ 125 h 324"/>
                  <a:gd name="T16" fmla="*/ 2265 w 2542"/>
                  <a:gd name="T17" fmla="*/ 66 h 324"/>
                  <a:gd name="T18" fmla="*/ 2542 w 2542"/>
                  <a:gd name="T19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42" h="324">
                    <a:moveTo>
                      <a:pt x="0" y="324"/>
                    </a:moveTo>
                    <a:lnTo>
                      <a:pt x="286" y="318"/>
                    </a:lnTo>
                    <a:lnTo>
                      <a:pt x="571" y="305"/>
                    </a:lnTo>
                    <a:lnTo>
                      <a:pt x="856" y="285"/>
                    </a:lnTo>
                    <a:lnTo>
                      <a:pt x="1139" y="256"/>
                    </a:lnTo>
                    <a:lnTo>
                      <a:pt x="1422" y="220"/>
                    </a:lnTo>
                    <a:lnTo>
                      <a:pt x="1704" y="176"/>
                    </a:lnTo>
                    <a:lnTo>
                      <a:pt x="1985" y="125"/>
                    </a:lnTo>
                    <a:lnTo>
                      <a:pt x="2265" y="66"/>
                    </a:lnTo>
                    <a:lnTo>
                      <a:pt x="2542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67" name="Line 922"/>
              <p:cNvSpPr>
                <a:spLocks noChangeShapeType="1"/>
              </p:cNvSpPr>
              <p:nvPr/>
            </p:nvSpPr>
            <p:spPr bwMode="auto">
              <a:xfrm flipV="1">
                <a:off x="3707" y="2032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68" name="Line 923"/>
              <p:cNvSpPr>
                <a:spLocks noChangeShapeType="1"/>
              </p:cNvSpPr>
              <p:nvPr/>
            </p:nvSpPr>
            <p:spPr bwMode="auto">
              <a:xfrm flipV="1">
                <a:off x="3629" y="2032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69" name="Line 924"/>
              <p:cNvSpPr>
                <a:spLocks noChangeShapeType="1"/>
              </p:cNvSpPr>
              <p:nvPr/>
            </p:nvSpPr>
            <p:spPr bwMode="auto">
              <a:xfrm flipH="1">
                <a:off x="3553" y="2048"/>
                <a:ext cx="7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70" name="Line 925"/>
              <p:cNvSpPr>
                <a:spLocks noChangeShapeType="1"/>
              </p:cNvSpPr>
              <p:nvPr/>
            </p:nvSpPr>
            <p:spPr bwMode="auto">
              <a:xfrm flipV="1">
                <a:off x="3537" y="1701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71" name="Line 926"/>
              <p:cNvSpPr>
                <a:spLocks noChangeShapeType="1"/>
              </p:cNvSpPr>
              <p:nvPr/>
            </p:nvSpPr>
            <p:spPr bwMode="auto">
              <a:xfrm flipV="1">
                <a:off x="3537" y="1729"/>
                <a:ext cx="7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72" name="Line 927"/>
              <p:cNvSpPr>
                <a:spLocks noChangeShapeType="1"/>
              </p:cNvSpPr>
              <p:nvPr/>
            </p:nvSpPr>
            <p:spPr bwMode="auto">
              <a:xfrm flipV="1">
                <a:off x="3537" y="1757"/>
                <a:ext cx="7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73" name="Line 928"/>
              <p:cNvSpPr>
                <a:spLocks noChangeShapeType="1"/>
              </p:cNvSpPr>
              <p:nvPr/>
            </p:nvSpPr>
            <p:spPr bwMode="auto">
              <a:xfrm flipV="1">
                <a:off x="3537" y="1786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74" name="Line 929"/>
              <p:cNvSpPr>
                <a:spLocks noChangeShapeType="1"/>
              </p:cNvSpPr>
              <p:nvPr/>
            </p:nvSpPr>
            <p:spPr bwMode="auto">
              <a:xfrm flipV="1">
                <a:off x="3537" y="1813"/>
                <a:ext cx="7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75" name="Line 930"/>
              <p:cNvSpPr>
                <a:spLocks noChangeShapeType="1"/>
              </p:cNvSpPr>
              <p:nvPr/>
            </p:nvSpPr>
            <p:spPr bwMode="auto">
              <a:xfrm flipV="1">
                <a:off x="3537" y="1842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76" name="Line 931"/>
              <p:cNvSpPr>
                <a:spLocks noChangeShapeType="1"/>
              </p:cNvSpPr>
              <p:nvPr/>
            </p:nvSpPr>
            <p:spPr bwMode="auto">
              <a:xfrm flipV="1">
                <a:off x="3537" y="1870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77" name="Line 932"/>
              <p:cNvSpPr>
                <a:spLocks noChangeShapeType="1"/>
              </p:cNvSpPr>
              <p:nvPr/>
            </p:nvSpPr>
            <p:spPr bwMode="auto">
              <a:xfrm flipV="1">
                <a:off x="3537" y="1898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78" name="Line 933"/>
              <p:cNvSpPr>
                <a:spLocks noChangeShapeType="1"/>
              </p:cNvSpPr>
              <p:nvPr/>
            </p:nvSpPr>
            <p:spPr bwMode="auto">
              <a:xfrm flipV="1">
                <a:off x="3537" y="1926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79" name="Line 934"/>
              <p:cNvSpPr>
                <a:spLocks noChangeShapeType="1"/>
              </p:cNvSpPr>
              <p:nvPr/>
            </p:nvSpPr>
            <p:spPr bwMode="auto">
              <a:xfrm flipV="1">
                <a:off x="3537" y="1954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80" name="Line 935"/>
              <p:cNvSpPr>
                <a:spLocks noChangeShapeType="1"/>
              </p:cNvSpPr>
              <p:nvPr/>
            </p:nvSpPr>
            <p:spPr bwMode="auto">
              <a:xfrm flipV="1">
                <a:off x="3537" y="1982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81" name="Line 936"/>
              <p:cNvSpPr>
                <a:spLocks noChangeShapeType="1"/>
              </p:cNvSpPr>
              <p:nvPr/>
            </p:nvSpPr>
            <p:spPr bwMode="auto">
              <a:xfrm flipV="1">
                <a:off x="3537" y="2010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82" name="Line 937"/>
              <p:cNvSpPr>
                <a:spLocks noChangeShapeType="1"/>
              </p:cNvSpPr>
              <p:nvPr/>
            </p:nvSpPr>
            <p:spPr bwMode="auto">
              <a:xfrm flipV="1">
                <a:off x="3537" y="1706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83" name="Line 938"/>
              <p:cNvSpPr>
                <a:spLocks noChangeShapeType="1"/>
              </p:cNvSpPr>
              <p:nvPr/>
            </p:nvSpPr>
            <p:spPr bwMode="auto">
              <a:xfrm flipV="1">
                <a:off x="3537" y="1734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84" name="Line 939"/>
              <p:cNvSpPr>
                <a:spLocks noChangeShapeType="1"/>
              </p:cNvSpPr>
              <p:nvPr/>
            </p:nvSpPr>
            <p:spPr bwMode="auto">
              <a:xfrm flipV="1">
                <a:off x="3537" y="1762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85" name="Line 940"/>
              <p:cNvSpPr>
                <a:spLocks noChangeShapeType="1"/>
              </p:cNvSpPr>
              <p:nvPr/>
            </p:nvSpPr>
            <p:spPr bwMode="auto">
              <a:xfrm flipV="1">
                <a:off x="3537" y="1790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86" name="Line 941"/>
              <p:cNvSpPr>
                <a:spLocks noChangeShapeType="1"/>
              </p:cNvSpPr>
              <p:nvPr/>
            </p:nvSpPr>
            <p:spPr bwMode="auto">
              <a:xfrm flipV="1">
                <a:off x="3537" y="1818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87" name="Line 942"/>
              <p:cNvSpPr>
                <a:spLocks noChangeShapeType="1"/>
              </p:cNvSpPr>
              <p:nvPr/>
            </p:nvSpPr>
            <p:spPr bwMode="auto">
              <a:xfrm flipV="1">
                <a:off x="3537" y="1846"/>
                <a:ext cx="7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88" name="Line 943"/>
              <p:cNvSpPr>
                <a:spLocks noChangeShapeType="1"/>
              </p:cNvSpPr>
              <p:nvPr/>
            </p:nvSpPr>
            <p:spPr bwMode="auto">
              <a:xfrm flipV="1">
                <a:off x="3537" y="1874"/>
                <a:ext cx="7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89" name="Line 944"/>
              <p:cNvSpPr>
                <a:spLocks noChangeShapeType="1"/>
              </p:cNvSpPr>
              <p:nvPr/>
            </p:nvSpPr>
            <p:spPr bwMode="auto">
              <a:xfrm flipV="1">
                <a:off x="3537" y="1903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90" name="Line 945"/>
              <p:cNvSpPr>
                <a:spLocks noChangeShapeType="1"/>
              </p:cNvSpPr>
              <p:nvPr/>
            </p:nvSpPr>
            <p:spPr bwMode="auto">
              <a:xfrm flipV="1">
                <a:off x="3537" y="1930"/>
                <a:ext cx="7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91" name="Line 946"/>
              <p:cNvSpPr>
                <a:spLocks noChangeShapeType="1"/>
              </p:cNvSpPr>
              <p:nvPr/>
            </p:nvSpPr>
            <p:spPr bwMode="auto">
              <a:xfrm flipV="1">
                <a:off x="3537" y="1959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92" name="Line 947"/>
              <p:cNvSpPr>
                <a:spLocks noChangeShapeType="1"/>
              </p:cNvSpPr>
              <p:nvPr/>
            </p:nvSpPr>
            <p:spPr bwMode="auto">
              <a:xfrm flipV="1">
                <a:off x="3537" y="1987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93" name="Line 948"/>
              <p:cNvSpPr>
                <a:spLocks noChangeShapeType="1"/>
              </p:cNvSpPr>
              <p:nvPr/>
            </p:nvSpPr>
            <p:spPr bwMode="auto">
              <a:xfrm flipV="1">
                <a:off x="3537" y="2015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94" name="Line 949"/>
              <p:cNvSpPr>
                <a:spLocks noChangeShapeType="1"/>
              </p:cNvSpPr>
              <p:nvPr/>
            </p:nvSpPr>
            <p:spPr bwMode="auto">
              <a:xfrm flipV="1">
                <a:off x="3537" y="1711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95" name="Line 950"/>
              <p:cNvSpPr>
                <a:spLocks noChangeShapeType="1"/>
              </p:cNvSpPr>
              <p:nvPr/>
            </p:nvSpPr>
            <p:spPr bwMode="auto">
              <a:xfrm flipV="1">
                <a:off x="3537" y="1739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96" name="Line 951"/>
              <p:cNvSpPr>
                <a:spLocks noChangeShapeType="1"/>
              </p:cNvSpPr>
              <p:nvPr/>
            </p:nvSpPr>
            <p:spPr bwMode="auto">
              <a:xfrm flipV="1">
                <a:off x="3537" y="1767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97" name="Line 952"/>
              <p:cNvSpPr>
                <a:spLocks noChangeShapeType="1"/>
              </p:cNvSpPr>
              <p:nvPr/>
            </p:nvSpPr>
            <p:spPr bwMode="auto">
              <a:xfrm flipV="1">
                <a:off x="3537" y="1795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98" name="Line 953"/>
              <p:cNvSpPr>
                <a:spLocks noChangeShapeType="1"/>
              </p:cNvSpPr>
              <p:nvPr/>
            </p:nvSpPr>
            <p:spPr bwMode="auto">
              <a:xfrm flipV="1">
                <a:off x="3537" y="1823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99" name="Line 954"/>
              <p:cNvSpPr>
                <a:spLocks noChangeShapeType="1"/>
              </p:cNvSpPr>
              <p:nvPr/>
            </p:nvSpPr>
            <p:spPr bwMode="auto">
              <a:xfrm flipV="1">
                <a:off x="3537" y="1851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00" name="Line 955"/>
              <p:cNvSpPr>
                <a:spLocks noChangeShapeType="1"/>
              </p:cNvSpPr>
              <p:nvPr/>
            </p:nvSpPr>
            <p:spPr bwMode="auto">
              <a:xfrm flipV="1">
                <a:off x="3537" y="1879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01" name="Line 956"/>
              <p:cNvSpPr>
                <a:spLocks noChangeShapeType="1"/>
              </p:cNvSpPr>
              <p:nvPr/>
            </p:nvSpPr>
            <p:spPr bwMode="auto">
              <a:xfrm flipV="1">
                <a:off x="3537" y="1907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02" name="Line 957"/>
              <p:cNvSpPr>
                <a:spLocks noChangeShapeType="1"/>
              </p:cNvSpPr>
              <p:nvPr/>
            </p:nvSpPr>
            <p:spPr bwMode="auto">
              <a:xfrm flipV="1">
                <a:off x="3537" y="1935"/>
                <a:ext cx="7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03" name="Line 958"/>
              <p:cNvSpPr>
                <a:spLocks noChangeShapeType="1"/>
              </p:cNvSpPr>
              <p:nvPr/>
            </p:nvSpPr>
            <p:spPr bwMode="auto">
              <a:xfrm flipV="1">
                <a:off x="3537" y="1963"/>
                <a:ext cx="7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04" name="Line 959"/>
              <p:cNvSpPr>
                <a:spLocks noChangeShapeType="1"/>
              </p:cNvSpPr>
              <p:nvPr/>
            </p:nvSpPr>
            <p:spPr bwMode="auto">
              <a:xfrm flipV="1">
                <a:off x="3537" y="1991"/>
                <a:ext cx="7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05" name="Line 960"/>
              <p:cNvSpPr>
                <a:spLocks noChangeShapeType="1"/>
              </p:cNvSpPr>
              <p:nvPr/>
            </p:nvSpPr>
            <p:spPr bwMode="auto">
              <a:xfrm flipV="1">
                <a:off x="3537" y="2020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06" name="Line 961"/>
              <p:cNvSpPr>
                <a:spLocks noChangeShapeType="1"/>
              </p:cNvSpPr>
              <p:nvPr/>
            </p:nvSpPr>
            <p:spPr bwMode="auto">
              <a:xfrm flipV="1">
                <a:off x="3537" y="1715"/>
                <a:ext cx="7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07" name="Line 962"/>
              <p:cNvSpPr>
                <a:spLocks noChangeShapeType="1"/>
              </p:cNvSpPr>
              <p:nvPr/>
            </p:nvSpPr>
            <p:spPr bwMode="auto">
              <a:xfrm flipV="1">
                <a:off x="3537" y="1743"/>
                <a:ext cx="7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08" name="Line 963"/>
              <p:cNvSpPr>
                <a:spLocks noChangeShapeType="1"/>
              </p:cNvSpPr>
              <p:nvPr/>
            </p:nvSpPr>
            <p:spPr bwMode="auto">
              <a:xfrm flipV="1">
                <a:off x="3537" y="1771"/>
                <a:ext cx="7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09" name="Line 964"/>
              <p:cNvSpPr>
                <a:spLocks noChangeShapeType="1"/>
              </p:cNvSpPr>
              <p:nvPr/>
            </p:nvSpPr>
            <p:spPr bwMode="auto">
              <a:xfrm flipV="1">
                <a:off x="3537" y="1799"/>
                <a:ext cx="7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10" name="Line 965"/>
              <p:cNvSpPr>
                <a:spLocks noChangeShapeType="1"/>
              </p:cNvSpPr>
              <p:nvPr/>
            </p:nvSpPr>
            <p:spPr bwMode="auto">
              <a:xfrm flipV="1">
                <a:off x="3537" y="1828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11" name="Line 966"/>
              <p:cNvSpPr>
                <a:spLocks noChangeShapeType="1"/>
              </p:cNvSpPr>
              <p:nvPr/>
            </p:nvSpPr>
            <p:spPr bwMode="auto">
              <a:xfrm flipV="1">
                <a:off x="3537" y="1856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12" name="Line 967"/>
              <p:cNvSpPr>
                <a:spLocks noChangeShapeType="1"/>
              </p:cNvSpPr>
              <p:nvPr/>
            </p:nvSpPr>
            <p:spPr bwMode="auto">
              <a:xfrm flipV="1">
                <a:off x="3537" y="1884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13" name="Line 968"/>
              <p:cNvSpPr>
                <a:spLocks noChangeShapeType="1"/>
              </p:cNvSpPr>
              <p:nvPr/>
            </p:nvSpPr>
            <p:spPr bwMode="auto">
              <a:xfrm flipV="1">
                <a:off x="3537" y="1912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14" name="Line 969"/>
              <p:cNvSpPr>
                <a:spLocks noChangeShapeType="1"/>
              </p:cNvSpPr>
              <p:nvPr/>
            </p:nvSpPr>
            <p:spPr bwMode="auto">
              <a:xfrm flipV="1">
                <a:off x="3537" y="1940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15" name="Line 970"/>
              <p:cNvSpPr>
                <a:spLocks noChangeShapeType="1"/>
              </p:cNvSpPr>
              <p:nvPr/>
            </p:nvSpPr>
            <p:spPr bwMode="auto">
              <a:xfrm flipV="1">
                <a:off x="3537" y="1968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16" name="Line 971"/>
              <p:cNvSpPr>
                <a:spLocks noChangeShapeType="1"/>
              </p:cNvSpPr>
              <p:nvPr/>
            </p:nvSpPr>
            <p:spPr bwMode="auto">
              <a:xfrm flipV="1">
                <a:off x="3537" y="1996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17" name="Line 972"/>
              <p:cNvSpPr>
                <a:spLocks noChangeShapeType="1"/>
              </p:cNvSpPr>
              <p:nvPr/>
            </p:nvSpPr>
            <p:spPr bwMode="auto">
              <a:xfrm flipV="1">
                <a:off x="3537" y="2024"/>
                <a:ext cx="7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18" name="Line 973"/>
              <p:cNvSpPr>
                <a:spLocks noChangeShapeType="1"/>
              </p:cNvSpPr>
              <p:nvPr/>
            </p:nvSpPr>
            <p:spPr bwMode="auto">
              <a:xfrm flipH="1">
                <a:off x="3537" y="2032"/>
                <a:ext cx="9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19" name="Line 974"/>
              <p:cNvSpPr>
                <a:spLocks noChangeShapeType="1"/>
              </p:cNvSpPr>
              <p:nvPr/>
            </p:nvSpPr>
            <p:spPr bwMode="auto">
              <a:xfrm>
                <a:off x="3629" y="2032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20" name="Line 975"/>
              <p:cNvSpPr>
                <a:spLocks noChangeShapeType="1"/>
              </p:cNvSpPr>
              <p:nvPr/>
            </p:nvSpPr>
            <p:spPr bwMode="auto">
              <a:xfrm>
                <a:off x="3634" y="2032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21" name="Line 976"/>
              <p:cNvSpPr>
                <a:spLocks noChangeShapeType="1"/>
              </p:cNvSpPr>
              <p:nvPr/>
            </p:nvSpPr>
            <p:spPr bwMode="auto">
              <a:xfrm flipH="1">
                <a:off x="3629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22" name="Line 977"/>
              <p:cNvSpPr>
                <a:spLocks noChangeShapeType="1"/>
              </p:cNvSpPr>
              <p:nvPr/>
            </p:nvSpPr>
            <p:spPr bwMode="auto">
              <a:xfrm flipH="1">
                <a:off x="3701" y="2032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23" name="Line 978"/>
              <p:cNvSpPr>
                <a:spLocks noChangeShapeType="1"/>
              </p:cNvSpPr>
              <p:nvPr/>
            </p:nvSpPr>
            <p:spPr bwMode="auto">
              <a:xfrm>
                <a:off x="3701" y="2032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24" name="Line 979"/>
              <p:cNvSpPr>
                <a:spLocks noChangeShapeType="1"/>
              </p:cNvSpPr>
              <p:nvPr/>
            </p:nvSpPr>
            <p:spPr bwMode="auto">
              <a:xfrm>
                <a:off x="3701" y="2048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25" name="Line 980"/>
              <p:cNvSpPr>
                <a:spLocks noChangeShapeType="1"/>
              </p:cNvSpPr>
              <p:nvPr/>
            </p:nvSpPr>
            <p:spPr bwMode="auto">
              <a:xfrm>
                <a:off x="3634" y="2041"/>
                <a:ext cx="6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26" name="Line 981"/>
              <p:cNvSpPr>
                <a:spLocks noChangeShapeType="1"/>
              </p:cNvSpPr>
              <p:nvPr/>
            </p:nvSpPr>
            <p:spPr bwMode="auto">
              <a:xfrm>
                <a:off x="3634" y="2038"/>
                <a:ext cx="6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27" name="Line 982"/>
              <p:cNvSpPr>
                <a:spLocks noChangeShapeType="1"/>
              </p:cNvSpPr>
              <p:nvPr/>
            </p:nvSpPr>
            <p:spPr bwMode="auto">
              <a:xfrm>
                <a:off x="3634" y="2048"/>
                <a:ext cx="6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28" name="Line 983"/>
              <p:cNvSpPr>
                <a:spLocks noChangeShapeType="1"/>
              </p:cNvSpPr>
              <p:nvPr/>
            </p:nvSpPr>
            <p:spPr bwMode="auto">
              <a:xfrm>
                <a:off x="3634" y="2032"/>
                <a:ext cx="6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29" name="Line 984"/>
              <p:cNvSpPr>
                <a:spLocks noChangeShapeType="1"/>
              </p:cNvSpPr>
              <p:nvPr/>
            </p:nvSpPr>
            <p:spPr bwMode="auto">
              <a:xfrm>
                <a:off x="3537" y="2185"/>
                <a:ext cx="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30" name="Line 985"/>
              <p:cNvSpPr>
                <a:spLocks noChangeShapeType="1"/>
              </p:cNvSpPr>
              <p:nvPr/>
            </p:nvSpPr>
            <p:spPr bwMode="auto">
              <a:xfrm>
                <a:off x="3553" y="2185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31" name="Line 986"/>
              <p:cNvSpPr>
                <a:spLocks noChangeShapeType="1"/>
              </p:cNvSpPr>
              <p:nvPr/>
            </p:nvSpPr>
            <p:spPr bwMode="auto">
              <a:xfrm flipH="1">
                <a:off x="3537" y="2201"/>
                <a:ext cx="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32" name="Line 987"/>
              <p:cNvSpPr>
                <a:spLocks noChangeShapeType="1"/>
              </p:cNvSpPr>
              <p:nvPr/>
            </p:nvSpPr>
            <p:spPr bwMode="auto">
              <a:xfrm flipV="1">
                <a:off x="3537" y="2185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33" name="Line 988"/>
              <p:cNvSpPr>
                <a:spLocks noChangeShapeType="1"/>
              </p:cNvSpPr>
              <p:nvPr/>
            </p:nvSpPr>
            <p:spPr bwMode="auto">
              <a:xfrm flipV="1">
                <a:off x="3537" y="2180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34" name="Line 989"/>
              <p:cNvSpPr>
                <a:spLocks noChangeShapeType="1"/>
              </p:cNvSpPr>
              <p:nvPr/>
            </p:nvSpPr>
            <p:spPr bwMode="auto">
              <a:xfrm>
                <a:off x="3537" y="2180"/>
                <a:ext cx="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35" name="Line 990"/>
              <p:cNvSpPr>
                <a:spLocks noChangeShapeType="1"/>
              </p:cNvSpPr>
              <p:nvPr/>
            </p:nvSpPr>
            <p:spPr bwMode="auto">
              <a:xfrm>
                <a:off x="3553" y="2180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36" name="Line 991"/>
              <p:cNvSpPr>
                <a:spLocks noChangeShapeType="1"/>
              </p:cNvSpPr>
              <p:nvPr/>
            </p:nvSpPr>
            <p:spPr bwMode="auto">
              <a:xfrm>
                <a:off x="3537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37" name="Line 992"/>
              <p:cNvSpPr>
                <a:spLocks noChangeShapeType="1"/>
              </p:cNvSpPr>
              <p:nvPr/>
            </p:nvSpPr>
            <p:spPr bwMode="auto">
              <a:xfrm>
                <a:off x="3537" y="2107"/>
                <a:ext cx="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38" name="Line 993"/>
              <p:cNvSpPr>
                <a:spLocks noChangeShapeType="1"/>
              </p:cNvSpPr>
              <p:nvPr/>
            </p:nvSpPr>
            <p:spPr bwMode="auto">
              <a:xfrm flipV="1">
                <a:off x="3553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39" name="Line 994"/>
              <p:cNvSpPr>
                <a:spLocks noChangeShapeType="1"/>
              </p:cNvSpPr>
              <p:nvPr/>
            </p:nvSpPr>
            <p:spPr bwMode="auto">
              <a:xfrm flipV="1">
                <a:off x="3547" y="2107"/>
                <a:ext cx="0" cy="7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40" name="Line 995"/>
              <p:cNvSpPr>
                <a:spLocks noChangeShapeType="1"/>
              </p:cNvSpPr>
              <p:nvPr/>
            </p:nvSpPr>
            <p:spPr bwMode="auto">
              <a:xfrm flipV="1">
                <a:off x="3544" y="2107"/>
                <a:ext cx="0" cy="7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41" name="Line 996"/>
              <p:cNvSpPr>
                <a:spLocks noChangeShapeType="1"/>
              </p:cNvSpPr>
              <p:nvPr/>
            </p:nvSpPr>
            <p:spPr bwMode="auto">
              <a:xfrm flipV="1">
                <a:off x="3553" y="2107"/>
                <a:ext cx="0" cy="7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42" name="Line 997"/>
              <p:cNvSpPr>
                <a:spLocks noChangeShapeType="1"/>
              </p:cNvSpPr>
              <p:nvPr/>
            </p:nvSpPr>
            <p:spPr bwMode="auto">
              <a:xfrm flipV="1">
                <a:off x="3537" y="2107"/>
                <a:ext cx="0" cy="7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43" name="Line 998"/>
              <p:cNvSpPr>
                <a:spLocks noChangeShapeType="1"/>
              </p:cNvSpPr>
              <p:nvPr/>
            </p:nvSpPr>
            <p:spPr bwMode="auto">
              <a:xfrm flipH="1">
                <a:off x="3537" y="2102"/>
                <a:ext cx="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44" name="Line 999"/>
              <p:cNvSpPr>
                <a:spLocks noChangeShapeType="1"/>
              </p:cNvSpPr>
              <p:nvPr/>
            </p:nvSpPr>
            <p:spPr bwMode="auto">
              <a:xfrm>
                <a:off x="2983" y="2138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45" name="Line 1000"/>
              <p:cNvSpPr>
                <a:spLocks noChangeShapeType="1"/>
              </p:cNvSpPr>
              <p:nvPr/>
            </p:nvSpPr>
            <p:spPr bwMode="auto">
              <a:xfrm>
                <a:off x="2988" y="2138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46" name="Line 1001"/>
              <p:cNvSpPr>
                <a:spLocks noChangeShapeType="1"/>
              </p:cNvSpPr>
              <p:nvPr/>
            </p:nvSpPr>
            <p:spPr bwMode="auto">
              <a:xfrm flipH="1">
                <a:off x="2983" y="21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47" name="Line 1002"/>
              <p:cNvSpPr>
                <a:spLocks noChangeShapeType="1"/>
              </p:cNvSpPr>
              <p:nvPr/>
            </p:nvSpPr>
            <p:spPr bwMode="auto">
              <a:xfrm flipH="1">
                <a:off x="3061" y="2138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48" name="Line 1003"/>
              <p:cNvSpPr>
                <a:spLocks noChangeShapeType="1"/>
              </p:cNvSpPr>
              <p:nvPr/>
            </p:nvSpPr>
            <p:spPr bwMode="auto">
              <a:xfrm>
                <a:off x="3061" y="2138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49" name="Line 1004"/>
              <p:cNvSpPr>
                <a:spLocks noChangeShapeType="1"/>
              </p:cNvSpPr>
              <p:nvPr/>
            </p:nvSpPr>
            <p:spPr bwMode="auto">
              <a:xfrm>
                <a:off x="3061" y="21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50" name="Line 1005"/>
              <p:cNvSpPr>
                <a:spLocks noChangeShapeType="1"/>
              </p:cNvSpPr>
              <p:nvPr/>
            </p:nvSpPr>
            <p:spPr bwMode="auto">
              <a:xfrm>
                <a:off x="2988" y="2148"/>
                <a:ext cx="7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51" name="Line 1006"/>
              <p:cNvSpPr>
                <a:spLocks noChangeShapeType="1"/>
              </p:cNvSpPr>
              <p:nvPr/>
            </p:nvSpPr>
            <p:spPr bwMode="auto">
              <a:xfrm>
                <a:off x="2988" y="2144"/>
                <a:ext cx="7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52" name="Line 1007"/>
              <p:cNvSpPr>
                <a:spLocks noChangeShapeType="1"/>
              </p:cNvSpPr>
              <p:nvPr/>
            </p:nvSpPr>
            <p:spPr bwMode="auto">
              <a:xfrm>
                <a:off x="2988" y="2154"/>
                <a:ext cx="7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53" name="Line 1008"/>
              <p:cNvSpPr>
                <a:spLocks noChangeShapeType="1"/>
              </p:cNvSpPr>
              <p:nvPr/>
            </p:nvSpPr>
            <p:spPr bwMode="auto">
              <a:xfrm>
                <a:off x="2988" y="2138"/>
                <a:ext cx="7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grpSp>
          <p:nvGrpSpPr>
            <p:cNvPr id="13" name="Group 1210"/>
            <p:cNvGrpSpPr>
              <a:grpSpLocks/>
            </p:cNvGrpSpPr>
            <p:nvPr/>
          </p:nvGrpSpPr>
          <p:grpSpPr bwMode="auto">
            <a:xfrm>
              <a:off x="1951" y="1701"/>
              <a:ext cx="1586" cy="531"/>
              <a:chOff x="1951" y="1701"/>
              <a:chExt cx="1586" cy="531"/>
            </a:xfrm>
          </p:grpSpPr>
          <p:sp>
            <p:nvSpPr>
              <p:cNvPr id="3354" name="Line 1010"/>
              <p:cNvSpPr>
                <a:spLocks noChangeShapeType="1"/>
              </p:cNvSpPr>
              <p:nvPr/>
            </p:nvSpPr>
            <p:spPr bwMode="auto">
              <a:xfrm flipV="1">
                <a:off x="3066" y="2138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55" name="Line 1011"/>
              <p:cNvSpPr>
                <a:spLocks noChangeShapeType="1"/>
              </p:cNvSpPr>
              <p:nvPr/>
            </p:nvSpPr>
            <p:spPr bwMode="auto">
              <a:xfrm flipH="1">
                <a:off x="2751" y="2138"/>
                <a:ext cx="7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56" name="Line 1012"/>
              <p:cNvSpPr>
                <a:spLocks noChangeShapeType="1"/>
              </p:cNvSpPr>
              <p:nvPr/>
            </p:nvSpPr>
            <p:spPr bwMode="auto">
              <a:xfrm flipH="1">
                <a:off x="2751" y="2154"/>
                <a:ext cx="7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57" name="Line 1013"/>
              <p:cNvSpPr>
                <a:spLocks noChangeShapeType="1"/>
              </p:cNvSpPr>
              <p:nvPr/>
            </p:nvSpPr>
            <p:spPr bwMode="auto">
              <a:xfrm>
                <a:off x="2826" y="2138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58" name="Line 1014"/>
              <p:cNvSpPr>
                <a:spLocks noChangeShapeType="1"/>
              </p:cNvSpPr>
              <p:nvPr/>
            </p:nvSpPr>
            <p:spPr bwMode="auto">
              <a:xfrm>
                <a:off x="2826" y="2138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59" name="Line 1015"/>
              <p:cNvSpPr>
                <a:spLocks noChangeShapeType="1"/>
              </p:cNvSpPr>
              <p:nvPr/>
            </p:nvSpPr>
            <p:spPr bwMode="auto">
              <a:xfrm>
                <a:off x="2832" y="2138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60" name="Line 1016"/>
              <p:cNvSpPr>
                <a:spLocks noChangeShapeType="1"/>
              </p:cNvSpPr>
              <p:nvPr/>
            </p:nvSpPr>
            <p:spPr bwMode="auto">
              <a:xfrm flipH="1">
                <a:off x="2826" y="2154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61" name="Line 1017"/>
              <p:cNvSpPr>
                <a:spLocks noChangeShapeType="1"/>
              </p:cNvSpPr>
              <p:nvPr/>
            </p:nvSpPr>
            <p:spPr bwMode="auto">
              <a:xfrm flipH="1">
                <a:off x="2977" y="2138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62" name="Line 1018"/>
              <p:cNvSpPr>
                <a:spLocks noChangeShapeType="1"/>
              </p:cNvSpPr>
              <p:nvPr/>
            </p:nvSpPr>
            <p:spPr bwMode="auto">
              <a:xfrm>
                <a:off x="2977" y="2138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63" name="Line 1019"/>
              <p:cNvSpPr>
                <a:spLocks noChangeShapeType="1"/>
              </p:cNvSpPr>
              <p:nvPr/>
            </p:nvSpPr>
            <p:spPr bwMode="auto">
              <a:xfrm>
                <a:off x="2977" y="2154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64" name="Line 1020"/>
              <p:cNvSpPr>
                <a:spLocks noChangeShapeType="1"/>
              </p:cNvSpPr>
              <p:nvPr/>
            </p:nvSpPr>
            <p:spPr bwMode="auto">
              <a:xfrm>
                <a:off x="2832" y="2148"/>
                <a:ext cx="14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65" name="Line 1021"/>
              <p:cNvSpPr>
                <a:spLocks noChangeShapeType="1"/>
              </p:cNvSpPr>
              <p:nvPr/>
            </p:nvSpPr>
            <p:spPr bwMode="auto">
              <a:xfrm>
                <a:off x="2832" y="2144"/>
                <a:ext cx="14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66" name="Line 1022"/>
              <p:cNvSpPr>
                <a:spLocks noChangeShapeType="1"/>
              </p:cNvSpPr>
              <p:nvPr/>
            </p:nvSpPr>
            <p:spPr bwMode="auto">
              <a:xfrm>
                <a:off x="2832" y="2154"/>
                <a:ext cx="14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67" name="Line 1023"/>
              <p:cNvSpPr>
                <a:spLocks noChangeShapeType="1"/>
              </p:cNvSpPr>
              <p:nvPr/>
            </p:nvSpPr>
            <p:spPr bwMode="auto">
              <a:xfrm>
                <a:off x="2832" y="2138"/>
                <a:ext cx="14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68" name="Line 1024"/>
              <p:cNvSpPr>
                <a:spLocks noChangeShapeType="1"/>
              </p:cNvSpPr>
              <p:nvPr/>
            </p:nvSpPr>
            <p:spPr bwMode="auto">
              <a:xfrm>
                <a:off x="2668" y="2138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69" name="Line 1025"/>
              <p:cNvSpPr>
                <a:spLocks noChangeShapeType="1"/>
              </p:cNvSpPr>
              <p:nvPr/>
            </p:nvSpPr>
            <p:spPr bwMode="auto">
              <a:xfrm>
                <a:off x="2673" y="2138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70" name="Line 1026"/>
              <p:cNvSpPr>
                <a:spLocks noChangeShapeType="1"/>
              </p:cNvSpPr>
              <p:nvPr/>
            </p:nvSpPr>
            <p:spPr bwMode="auto">
              <a:xfrm flipH="1">
                <a:off x="2668" y="21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71" name="Line 1027"/>
              <p:cNvSpPr>
                <a:spLocks noChangeShapeType="1"/>
              </p:cNvSpPr>
              <p:nvPr/>
            </p:nvSpPr>
            <p:spPr bwMode="auto">
              <a:xfrm flipH="1">
                <a:off x="2746" y="2138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72" name="Line 1028"/>
              <p:cNvSpPr>
                <a:spLocks noChangeShapeType="1"/>
              </p:cNvSpPr>
              <p:nvPr/>
            </p:nvSpPr>
            <p:spPr bwMode="auto">
              <a:xfrm>
                <a:off x="2746" y="2138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73" name="Line 1029"/>
              <p:cNvSpPr>
                <a:spLocks noChangeShapeType="1"/>
              </p:cNvSpPr>
              <p:nvPr/>
            </p:nvSpPr>
            <p:spPr bwMode="auto">
              <a:xfrm>
                <a:off x="2746" y="21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74" name="Line 1030"/>
              <p:cNvSpPr>
                <a:spLocks noChangeShapeType="1"/>
              </p:cNvSpPr>
              <p:nvPr/>
            </p:nvSpPr>
            <p:spPr bwMode="auto">
              <a:xfrm>
                <a:off x="2673" y="2148"/>
                <a:ext cx="7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75" name="Line 1031"/>
              <p:cNvSpPr>
                <a:spLocks noChangeShapeType="1"/>
              </p:cNvSpPr>
              <p:nvPr/>
            </p:nvSpPr>
            <p:spPr bwMode="auto">
              <a:xfrm>
                <a:off x="2673" y="2144"/>
                <a:ext cx="7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76" name="Line 1032"/>
              <p:cNvSpPr>
                <a:spLocks noChangeShapeType="1"/>
              </p:cNvSpPr>
              <p:nvPr/>
            </p:nvSpPr>
            <p:spPr bwMode="auto">
              <a:xfrm>
                <a:off x="2673" y="2154"/>
                <a:ext cx="7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77" name="Line 1033"/>
              <p:cNvSpPr>
                <a:spLocks noChangeShapeType="1"/>
              </p:cNvSpPr>
              <p:nvPr/>
            </p:nvSpPr>
            <p:spPr bwMode="auto">
              <a:xfrm>
                <a:off x="2673" y="2138"/>
                <a:ext cx="7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78" name="Line 1034"/>
              <p:cNvSpPr>
                <a:spLocks noChangeShapeType="1"/>
              </p:cNvSpPr>
              <p:nvPr/>
            </p:nvSpPr>
            <p:spPr bwMode="auto">
              <a:xfrm flipV="1">
                <a:off x="2751" y="2138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79" name="Line 1035"/>
              <p:cNvSpPr>
                <a:spLocks noChangeShapeType="1"/>
              </p:cNvSpPr>
              <p:nvPr/>
            </p:nvSpPr>
            <p:spPr bwMode="auto">
              <a:xfrm>
                <a:off x="2511" y="2138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80" name="Line 1036"/>
              <p:cNvSpPr>
                <a:spLocks noChangeShapeType="1"/>
              </p:cNvSpPr>
              <p:nvPr/>
            </p:nvSpPr>
            <p:spPr bwMode="auto">
              <a:xfrm>
                <a:off x="2511" y="2138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81" name="Line 1037"/>
              <p:cNvSpPr>
                <a:spLocks noChangeShapeType="1"/>
              </p:cNvSpPr>
              <p:nvPr/>
            </p:nvSpPr>
            <p:spPr bwMode="auto">
              <a:xfrm>
                <a:off x="2517" y="2138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82" name="Line 1038"/>
              <p:cNvSpPr>
                <a:spLocks noChangeShapeType="1"/>
              </p:cNvSpPr>
              <p:nvPr/>
            </p:nvSpPr>
            <p:spPr bwMode="auto">
              <a:xfrm flipH="1">
                <a:off x="2511" y="2154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83" name="Line 1039"/>
              <p:cNvSpPr>
                <a:spLocks noChangeShapeType="1"/>
              </p:cNvSpPr>
              <p:nvPr/>
            </p:nvSpPr>
            <p:spPr bwMode="auto">
              <a:xfrm flipH="1">
                <a:off x="2662" y="2138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84" name="Line 1040"/>
              <p:cNvSpPr>
                <a:spLocks noChangeShapeType="1"/>
              </p:cNvSpPr>
              <p:nvPr/>
            </p:nvSpPr>
            <p:spPr bwMode="auto">
              <a:xfrm>
                <a:off x="2662" y="2138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85" name="Line 1041"/>
              <p:cNvSpPr>
                <a:spLocks noChangeShapeType="1"/>
              </p:cNvSpPr>
              <p:nvPr/>
            </p:nvSpPr>
            <p:spPr bwMode="auto">
              <a:xfrm>
                <a:off x="2662" y="2154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86" name="Line 1042"/>
              <p:cNvSpPr>
                <a:spLocks noChangeShapeType="1"/>
              </p:cNvSpPr>
              <p:nvPr/>
            </p:nvSpPr>
            <p:spPr bwMode="auto">
              <a:xfrm>
                <a:off x="2517" y="2148"/>
                <a:ext cx="14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87" name="Line 1043"/>
              <p:cNvSpPr>
                <a:spLocks noChangeShapeType="1"/>
              </p:cNvSpPr>
              <p:nvPr/>
            </p:nvSpPr>
            <p:spPr bwMode="auto">
              <a:xfrm>
                <a:off x="2517" y="2144"/>
                <a:ext cx="14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88" name="Line 1044"/>
              <p:cNvSpPr>
                <a:spLocks noChangeShapeType="1"/>
              </p:cNvSpPr>
              <p:nvPr/>
            </p:nvSpPr>
            <p:spPr bwMode="auto">
              <a:xfrm>
                <a:off x="2517" y="2154"/>
                <a:ext cx="14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89" name="Line 1045"/>
              <p:cNvSpPr>
                <a:spLocks noChangeShapeType="1"/>
              </p:cNvSpPr>
              <p:nvPr/>
            </p:nvSpPr>
            <p:spPr bwMode="auto">
              <a:xfrm>
                <a:off x="2517" y="2138"/>
                <a:ext cx="14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90" name="Line 1046"/>
              <p:cNvSpPr>
                <a:spLocks noChangeShapeType="1"/>
              </p:cNvSpPr>
              <p:nvPr/>
            </p:nvSpPr>
            <p:spPr bwMode="auto">
              <a:xfrm flipV="1">
                <a:off x="2753" y="1701"/>
                <a:ext cx="5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91" name="Line 1047"/>
              <p:cNvSpPr>
                <a:spLocks noChangeShapeType="1"/>
              </p:cNvSpPr>
              <p:nvPr/>
            </p:nvSpPr>
            <p:spPr bwMode="auto">
              <a:xfrm flipV="1">
                <a:off x="2753" y="1723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92" name="Line 1048"/>
              <p:cNvSpPr>
                <a:spLocks noChangeShapeType="1"/>
              </p:cNvSpPr>
              <p:nvPr/>
            </p:nvSpPr>
            <p:spPr bwMode="auto">
              <a:xfrm flipV="1">
                <a:off x="2776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93" name="Line 1049"/>
              <p:cNvSpPr>
                <a:spLocks noChangeShapeType="1"/>
              </p:cNvSpPr>
              <p:nvPr/>
            </p:nvSpPr>
            <p:spPr bwMode="auto">
              <a:xfrm flipV="1">
                <a:off x="2753" y="1751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94" name="Line 1050"/>
              <p:cNvSpPr>
                <a:spLocks noChangeShapeType="1"/>
              </p:cNvSpPr>
              <p:nvPr/>
            </p:nvSpPr>
            <p:spPr bwMode="auto">
              <a:xfrm flipV="1">
                <a:off x="2804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95" name="Line 1051"/>
              <p:cNvSpPr>
                <a:spLocks noChangeShapeType="1"/>
              </p:cNvSpPr>
              <p:nvPr/>
            </p:nvSpPr>
            <p:spPr bwMode="auto">
              <a:xfrm flipV="1">
                <a:off x="2753" y="1779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96" name="Line 1052"/>
              <p:cNvSpPr>
                <a:spLocks noChangeShapeType="1"/>
              </p:cNvSpPr>
              <p:nvPr/>
            </p:nvSpPr>
            <p:spPr bwMode="auto">
              <a:xfrm flipV="1">
                <a:off x="2832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97" name="Line 1053"/>
              <p:cNvSpPr>
                <a:spLocks noChangeShapeType="1"/>
              </p:cNvSpPr>
              <p:nvPr/>
            </p:nvSpPr>
            <p:spPr bwMode="auto">
              <a:xfrm flipV="1">
                <a:off x="2753" y="1808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98" name="Line 1054"/>
              <p:cNvSpPr>
                <a:spLocks noChangeShapeType="1"/>
              </p:cNvSpPr>
              <p:nvPr/>
            </p:nvSpPr>
            <p:spPr bwMode="auto">
              <a:xfrm flipV="1">
                <a:off x="2860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99" name="Line 1055"/>
              <p:cNvSpPr>
                <a:spLocks noChangeShapeType="1"/>
              </p:cNvSpPr>
              <p:nvPr/>
            </p:nvSpPr>
            <p:spPr bwMode="auto">
              <a:xfrm flipV="1">
                <a:off x="2753" y="1835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00" name="Line 1056"/>
              <p:cNvSpPr>
                <a:spLocks noChangeShapeType="1"/>
              </p:cNvSpPr>
              <p:nvPr/>
            </p:nvSpPr>
            <p:spPr bwMode="auto">
              <a:xfrm flipV="1">
                <a:off x="2888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01" name="Line 1057"/>
              <p:cNvSpPr>
                <a:spLocks noChangeShapeType="1"/>
              </p:cNvSpPr>
              <p:nvPr/>
            </p:nvSpPr>
            <p:spPr bwMode="auto">
              <a:xfrm flipV="1">
                <a:off x="2753" y="1864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02" name="Line 1058"/>
              <p:cNvSpPr>
                <a:spLocks noChangeShapeType="1"/>
              </p:cNvSpPr>
              <p:nvPr/>
            </p:nvSpPr>
            <p:spPr bwMode="auto">
              <a:xfrm flipV="1">
                <a:off x="2916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03" name="Line 1059"/>
              <p:cNvSpPr>
                <a:spLocks noChangeShapeType="1"/>
              </p:cNvSpPr>
              <p:nvPr/>
            </p:nvSpPr>
            <p:spPr bwMode="auto">
              <a:xfrm flipV="1">
                <a:off x="2753" y="1892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04" name="Line 1060"/>
              <p:cNvSpPr>
                <a:spLocks noChangeShapeType="1"/>
              </p:cNvSpPr>
              <p:nvPr/>
            </p:nvSpPr>
            <p:spPr bwMode="auto">
              <a:xfrm flipV="1">
                <a:off x="2944" y="170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05" name="Line 1061"/>
              <p:cNvSpPr>
                <a:spLocks noChangeShapeType="1"/>
              </p:cNvSpPr>
              <p:nvPr/>
            </p:nvSpPr>
            <p:spPr bwMode="auto">
              <a:xfrm flipV="1">
                <a:off x="2753" y="1920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06" name="Line 1062"/>
              <p:cNvSpPr>
                <a:spLocks noChangeShapeType="1"/>
              </p:cNvSpPr>
              <p:nvPr/>
            </p:nvSpPr>
            <p:spPr bwMode="auto">
              <a:xfrm flipV="1">
                <a:off x="2972" y="1706"/>
                <a:ext cx="5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07" name="Line 1063"/>
              <p:cNvSpPr>
                <a:spLocks noChangeShapeType="1"/>
              </p:cNvSpPr>
              <p:nvPr/>
            </p:nvSpPr>
            <p:spPr bwMode="auto">
              <a:xfrm flipV="1">
                <a:off x="2753" y="1948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08" name="Line 1064"/>
              <p:cNvSpPr>
                <a:spLocks noChangeShapeType="1"/>
              </p:cNvSpPr>
              <p:nvPr/>
            </p:nvSpPr>
            <p:spPr bwMode="auto">
              <a:xfrm flipV="1">
                <a:off x="2753" y="1976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09" name="Line 1065"/>
              <p:cNvSpPr>
                <a:spLocks noChangeShapeType="1"/>
              </p:cNvSpPr>
              <p:nvPr/>
            </p:nvSpPr>
            <p:spPr bwMode="auto">
              <a:xfrm flipV="1">
                <a:off x="2753" y="2004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10" name="Line 1066"/>
              <p:cNvSpPr>
                <a:spLocks noChangeShapeType="1"/>
              </p:cNvSpPr>
              <p:nvPr/>
            </p:nvSpPr>
            <p:spPr bwMode="auto">
              <a:xfrm flipV="1">
                <a:off x="2753" y="2032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11" name="Line 1067"/>
              <p:cNvSpPr>
                <a:spLocks noChangeShapeType="1"/>
              </p:cNvSpPr>
              <p:nvPr/>
            </p:nvSpPr>
            <p:spPr bwMode="auto">
              <a:xfrm flipV="1">
                <a:off x="2753" y="2060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12" name="Line 1068"/>
              <p:cNvSpPr>
                <a:spLocks noChangeShapeType="1"/>
              </p:cNvSpPr>
              <p:nvPr/>
            </p:nvSpPr>
            <p:spPr bwMode="auto">
              <a:xfrm flipV="1">
                <a:off x="2753" y="2088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13" name="Line 1069"/>
              <p:cNvSpPr>
                <a:spLocks noChangeShapeType="1"/>
              </p:cNvSpPr>
              <p:nvPr/>
            </p:nvSpPr>
            <p:spPr bwMode="auto">
              <a:xfrm flipV="1">
                <a:off x="2753" y="211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14" name="Line 1070"/>
              <p:cNvSpPr>
                <a:spLocks noChangeShapeType="1"/>
              </p:cNvSpPr>
              <p:nvPr/>
            </p:nvSpPr>
            <p:spPr bwMode="auto">
              <a:xfrm flipV="1">
                <a:off x="2753" y="1701"/>
                <a:ext cx="10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15" name="Line 1071"/>
              <p:cNvSpPr>
                <a:spLocks noChangeShapeType="1"/>
              </p:cNvSpPr>
              <p:nvPr/>
            </p:nvSpPr>
            <p:spPr bwMode="auto">
              <a:xfrm flipV="1">
                <a:off x="2753" y="1728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16" name="Line 1072"/>
              <p:cNvSpPr>
                <a:spLocks noChangeShapeType="1"/>
              </p:cNvSpPr>
              <p:nvPr/>
            </p:nvSpPr>
            <p:spPr bwMode="auto">
              <a:xfrm flipV="1">
                <a:off x="2780" y="170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17" name="Line 1073"/>
              <p:cNvSpPr>
                <a:spLocks noChangeShapeType="1"/>
              </p:cNvSpPr>
              <p:nvPr/>
            </p:nvSpPr>
            <p:spPr bwMode="auto">
              <a:xfrm flipV="1">
                <a:off x="2753" y="1756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18" name="Line 1074"/>
              <p:cNvSpPr>
                <a:spLocks noChangeShapeType="1"/>
              </p:cNvSpPr>
              <p:nvPr/>
            </p:nvSpPr>
            <p:spPr bwMode="auto">
              <a:xfrm flipV="1">
                <a:off x="2808" y="170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19" name="Line 1075"/>
              <p:cNvSpPr>
                <a:spLocks noChangeShapeType="1"/>
              </p:cNvSpPr>
              <p:nvPr/>
            </p:nvSpPr>
            <p:spPr bwMode="auto">
              <a:xfrm flipV="1">
                <a:off x="2753" y="1784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20" name="Line 1076"/>
              <p:cNvSpPr>
                <a:spLocks noChangeShapeType="1"/>
              </p:cNvSpPr>
              <p:nvPr/>
            </p:nvSpPr>
            <p:spPr bwMode="auto">
              <a:xfrm flipV="1">
                <a:off x="2836" y="170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21" name="Line 1077"/>
              <p:cNvSpPr>
                <a:spLocks noChangeShapeType="1"/>
              </p:cNvSpPr>
              <p:nvPr/>
            </p:nvSpPr>
            <p:spPr bwMode="auto">
              <a:xfrm flipV="1">
                <a:off x="2753" y="1812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22" name="Line 1078"/>
              <p:cNvSpPr>
                <a:spLocks noChangeShapeType="1"/>
              </p:cNvSpPr>
              <p:nvPr/>
            </p:nvSpPr>
            <p:spPr bwMode="auto">
              <a:xfrm flipV="1">
                <a:off x="2864" y="170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23" name="Line 1079"/>
              <p:cNvSpPr>
                <a:spLocks noChangeShapeType="1"/>
              </p:cNvSpPr>
              <p:nvPr/>
            </p:nvSpPr>
            <p:spPr bwMode="auto">
              <a:xfrm flipV="1">
                <a:off x="2753" y="1840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24" name="Line 1080"/>
              <p:cNvSpPr>
                <a:spLocks noChangeShapeType="1"/>
              </p:cNvSpPr>
              <p:nvPr/>
            </p:nvSpPr>
            <p:spPr bwMode="auto">
              <a:xfrm flipV="1">
                <a:off x="2893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25" name="Line 1081"/>
              <p:cNvSpPr>
                <a:spLocks noChangeShapeType="1"/>
              </p:cNvSpPr>
              <p:nvPr/>
            </p:nvSpPr>
            <p:spPr bwMode="auto">
              <a:xfrm flipV="1">
                <a:off x="2753" y="1868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26" name="Line 1082"/>
              <p:cNvSpPr>
                <a:spLocks noChangeShapeType="1"/>
              </p:cNvSpPr>
              <p:nvPr/>
            </p:nvSpPr>
            <p:spPr bwMode="auto">
              <a:xfrm flipV="1">
                <a:off x="2921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27" name="Line 1083"/>
              <p:cNvSpPr>
                <a:spLocks noChangeShapeType="1"/>
              </p:cNvSpPr>
              <p:nvPr/>
            </p:nvSpPr>
            <p:spPr bwMode="auto">
              <a:xfrm flipV="1">
                <a:off x="2753" y="189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28" name="Line 1084"/>
              <p:cNvSpPr>
                <a:spLocks noChangeShapeType="1"/>
              </p:cNvSpPr>
              <p:nvPr/>
            </p:nvSpPr>
            <p:spPr bwMode="auto">
              <a:xfrm flipV="1">
                <a:off x="2949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29" name="Line 1085"/>
              <p:cNvSpPr>
                <a:spLocks noChangeShapeType="1"/>
              </p:cNvSpPr>
              <p:nvPr/>
            </p:nvSpPr>
            <p:spPr bwMode="auto">
              <a:xfrm flipV="1">
                <a:off x="2753" y="1924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30" name="Line 1086"/>
              <p:cNvSpPr>
                <a:spLocks noChangeShapeType="1"/>
              </p:cNvSpPr>
              <p:nvPr/>
            </p:nvSpPr>
            <p:spPr bwMode="auto">
              <a:xfrm flipV="1">
                <a:off x="2977" y="17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31" name="Line 1087"/>
              <p:cNvSpPr>
                <a:spLocks noChangeShapeType="1"/>
              </p:cNvSpPr>
              <p:nvPr/>
            </p:nvSpPr>
            <p:spPr bwMode="auto">
              <a:xfrm flipV="1">
                <a:off x="2753" y="1953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32" name="Line 1088"/>
              <p:cNvSpPr>
                <a:spLocks noChangeShapeType="1"/>
              </p:cNvSpPr>
              <p:nvPr/>
            </p:nvSpPr>
            <p:spPr bwMode="auto">
              <a:xfrm flipV="1">
                <a:off x="2753" y="198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33" name="Line 1089"/>
              <p:cNvSpPr>
                <a:spLocks noChangeShapeType="1"/>
              </p:cNvSpPr>
              <p:nvPr/>
            </p:nvSpPr>
            <p:spPr bwMode="auto">
              <a:xfrm flipV="1">
                <a:off x="2753" y="2009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34" name="Line 1090"/>
              <p:cNvSpPr>
                <a:spLocks noChangeShapeType="1"/>
              </p:cNvSpPr>
              <p:nvPr/>
            </p:nvSpPr>
            <p:spPr bwMode="auto">
              <a:xfrm flipV="1">
                <a:off x="2753" y="2037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35" name="Line 1091"/>
              <p:cNvSpPr>
                <a:spLocks noChangeShapeType="1"/>
              </p:cNvSpPr>
              <p:nvPr/>
            </p:nvSpPr>
            <p:spPr bwMode="auto">
              <a:xfrm flipV="1">
                <a:off x="2753" y="2065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36" name="Line 1092"/>
              <p:cNvSpPr>
                <a:spLocks noChangeShapeType="1"/>
              </p:cNvSpPr>
              <p:nvPr/>
            </p:nvSpPr>
            <p:spPr bwMode="auto">
              <a:xfrm flipV="1">
                <a:off x="2753" y="2093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37" name="Line 1093"/>
              <p:cNvSpPr>
                <a:spLocks noChangeShapeType="1"/>
              </p:cNvSpPr>
              <p:nvPr/>
            </p:nvSpPr>
            <p:spPr bwMode="auto">
              <a:xfrm flipV="1">
                <a:off x="2753" y="2121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38" name="Line 1094"/>
              <p:cNvSpPr>
                <a:spLocks noChangeShapeType="1"/>
              </p:cNvSpPr>
              <p:nvPr/>
            </p:nvSpPr>
            <p:spPr bwMode="auto">
              <a:xfrm flipV="1">
                <a:off x="2753" y="1701"/>
                <a:ext cx="14" cy="1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39" name="Line 1095"/>
              <p:cNvSpPr>
                <a:spLocks noChangeShapeType="1"/>
              </p:cNvSpPr>
              <p:nvPr/>
            </p:nvSpPr>
            <p:spPr bwMode="auto">
              <a:xfrm flipV="1">
                <a:off x="2753" y="1733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40" name="Line 1096"/>
              <p:cNvSpPr>
                <a:spLocks noChangeShapeType="1"/>
              </p:cNvSpPr>
              <p:nvPr/>
            </p:nvSpPr>
            <p:spPr bwMode="auto">
              <a:xfrm flipV="1">
                <a:off x="2785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41" name="Line 1097"/>
              <p:cNvSpPr>
                <a:spLocks noChangeShapeType="1"/>
              </p:cNvSpPr>
              <p:nvPr/>
            </p:nvSpPr>
            <p:spPr bwMode="auto">
              <a:xfrm flipV="1">
                <a:off x="2753" y="176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42" name="Line 1098"/>
              <p:cNvSpPr>
                <a:spLocks noChangeShapeType="1"/>
              </p:cNvSpPr>
              <p:nvPr/>
            </p:nvSpPr>
            <p:spPr bwMode="auto">
              <a:xfrm flipV="1">
                <a:off x="2813" y="170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43" name="Line 1099"/>
              <p:cNvSpPr>
                <a:spLocks noChangeShapeType="1"/>
              </p:cNvSpPr>
              <p:nvPr/>
            </p:nvSpPr>
            <p:spPr bwMode="auto">
              <a:xfrm flipV="1">
                <a:off x="2753" y="1789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44" name="Line 1100"/>
              <p:cNvSpPr>
                <a:spLocks noChangeShapeType="1"/>
              </p:cNvSpPr>
              <p:nvPr/>
            </p:nvSpPr>
            <p:spPr bwMode="auto">
              <a:xfrm flipV="1">
                <a:off x="2841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45" name="Line 1101"/>
              <p:cNvSpPr>
                <a:spLocks noChangeShapeType="1"/>
              </p:cNvSpPr>
              <p:nvPr/>
            </p:nvSpPr>
            <p:spPr bwMode="auto">
              <a:xfrm flipV="1">
                <a:off x="2753" y="1817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46" name="Line 1102"/>
              <p:cNvSpPr>
                <a:spLocks noChangeShapeType="1"/>
              </p:cNvSpPr>
              <p:nvPr/>
            </p:nvSpPr>
            <p:spPr bwMode="auto">
              <a:xfrm flipV="1">
                <a:off x="2869" y="170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47" name="Line 1103"/>
              <p:cNvSpPr>
                <a:spLocks noChangeShapeType="1"/>
              </p:cNvSpPr>
              <p:nvPr/>
            </p:nvSpPr>
            <p:spPr bwMode="auto">
              <a:xfrm flipV="1">
                <a:off x="2753" y="1845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48" name="Line 1104"/>
              <p:cNvSpPr>
                <a:spLocks noChangeShapeType="1"/>
              </p:cNvSpPr>
              <p:nvPr/>
            </p:nvSpPr>
            <p:spPr bwMode="auto">
              <a:xfrm flipV="1">
                <a:off x="2897" y="170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49" name="Line 1105"/>
              <p:cNvSpPr>
                <a:spLocks noChangeShapeType="1"/>
              </p:cNvSpPr>
              <p:nvPr/>
            </p:nvSpPr>
            <p:spPr bwMode="auto">
              <a:xfrm flipV="1">
                <a:off x="2753" y="1873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50" name="Line 1106"/>
              <p:cNvSpPr>
                <a:spLocks noChangeShapeType="1"/>
              </p:cNvSpPr>
              <p:nvPr/>
            </p:nvSpPr>
            <p:spPr bwMode="auto">
              <a:xfrm flipV="1">
                <a:off x="2925" y="170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51" name="Line 1107"/>
              <p:cNvSpPr>
                <a:spLocks noChangeShapeType="1"/>
              </p:cNvSpPr>
              <p:nvPr/>
            </p:nvSpPr>
            <p:spPr bwMode="auto">
              <a:xfrm flipV="1">
                <a:off x="2753" y="190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52" name="Line 1108"/>
              <p:cNvSpPr>
                <a:spLocks noChangeShapeType="1"/>
              </p:cNvSpPr>
              <p:nvPr/>
            </p:nvSpPr>
            <p:spPr bwMode="auto">
              <a:xfrm flipV="1">
                <a:off x="2953" y="1701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53" name="Line 1109"/>
              <p:cNvSpPr>
                <a:spLocks noChangeShapeType="1"/>
              </p:cNvSpPr>
              <p:nvPr/>
            </p:nvSpPr>
            <p:spPr bwMode="auto">
              <a:xfrm flipV="1">
                <a:off x="2753" y="1929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54" name="Line 1110"/>
              <p:cNvSpPr>
                <a:spLocks noChangeShapeType="1"/>
              </p:cNvSpPr>
              <p:nvPr/>
            </p:nvSpPr>
            <p:spPr bwMode="auto">
              <a:xfrm flipV="1">
                <a:off x="2753" y="1957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55" name="Line 1111"/>
              <p:cNvSpPr>
                <a:spLocks noChangeShapeType="1"/>
              </p:cNvSpPr>
              <p:nvPr/>
            </p:nvSpPr>
            <p:spPr bwMode="auto">
              <a:xfrm flipV="1">
                <a:off x="2753" y="1985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56" name="Line 1112"/>
              <p:cNvSpPr>
                <a:spLocks noChangeShapeType="1"/>
              </p:cNvSpPr>
              <p:nvPr/>
            </p:nvSpPr>
            <p:spPr bwMode="auto">
              <a:xfrm flipV="1">
                <a:off x="2753" y="2013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57" name="Line 1113"/>
              <p:cNvSpPr>
                <a:spLocks noChangeShapeType="1"/>
              </p:cNvSpPr>
              <p:nvPr/>
            </p:nvSpPr>
            <p:spPr bwMode="auto">
              <a:xfrm flipV="1">
                <a:off x="2753" y="2041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58" name="Line 1114"/>
              <p:cNvSpPr>
                <a:spLocks noChangeShapeType="1"/>
              </p:cNvSpPr>
              <p:nvPr/>
            </p:nvSpPr>
            <p:spPr bwMode="auto">
              <a:xfrm flipV="1">
                <a:off x="2753" y="2070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59" name="Line 1115"/>
              <p:cNvSpPr>
                <a:spLocks noChangeShapeType="1"/>
              </p:cNvSpPr>
              <p:nvPr/>
            </p:nvSpPr>
            <p:spPr bwMode="auto">
              <a:xfrm flipV="1">
                <a:off x="2753" y="2098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60" name="Line 1116"/>
              <p:cNvSpPr>
                <a:spLocks noChangeShapeType="1"/>
              </p:cNvSpPr>
              <p:nvPr/>
            </p:nvSpPr>
            <p:spPr bwMode="auto">
              <a:xfrm flipV="1">
                <a:off x="2753" y="2126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61" name="Line 1117"/>
              <p:cNvSpPr>
                <a:spLocks noChangeShapeType="1"/>
              </p:cNvSpPr>
              <p:nvPr/>
            </p:nvSpPr>
            <p:spPr bwMode="auto">
              <a:xfrm flipV="1">
                <a:off x="2753" y="1701"/>
                <a:ext cx="19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62" name="Line 1118"/>
              <p:cNvSpPr>
                <a:spLocks noChangeShapeType="1"/>
              </p:cNvSpPr>
              <p:nvPr/>
            </p:nvSpPr>
            <p:spPr bwMode="auto">
              <a:xfrm flipV="1">
                <a:off x="2753" y="1737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63" name="Line 1119"/>
              <p:cNvSpPr>
                <a:spLocks noChangeShapeType="1"/>
              </p:cNvSpPr>
              <p:nvPr/>
            </p:nvSpPr>
            <p:spPr bwMode="auto">
              <a:xfrm flipV="1">
                <a:off x="2790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64" name="Line 1120"/>
              <p:cNvSpPr>
                <a:spLocks noChangeShapeType="1"/>
              </p:cNvSpPr>
              <p:nvPr/>
            </p:nvSpPr>
            <p:spPr bwMode="auto">
              <a:xfrm flipV="1">
                <a:off x="2753" y="1765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65" name="Line 1121"/>
              <p:cNvSpPr>
                <a:spLocks noChangeShapeType="1"/>
              </p:cNvSpPr>
              <p:nvPr/>
            </p:nvSpPr>
            <p:spPr bwMode="auto">
              <a:xfrm flipV="1">
                <a:off x="2818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66" name="Line 1122"/>
              <p:cNvSpPr>
                <a:spLocks noChangeShapeType="1"/>
              </p:cNvSpPr>
              <p:nvPr/>
            </p:nvSpPr>
            <p:spPr bwMode="auto">
              <a:xfrm flipV="1">
                <a:off x="2753" y="1793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67" name="Line 1123"/>
              <p:cNvSpPr>
                <a:spLocks noChangeShapeType="1"/>
              </p:cNvSpPr>
              <p:nvPr/>
            </p:nvSpPr>
            <p:spPr bwMode="auto">
              <a:xfrm flipV="1">
                <a:off x="2846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68" name="Line 1124"/>
              <p:cNvSpPr>
                <a:spLocks noChangeShapeType="1"/>
              </p:cNvSpPr>
              <p:nvPr/>
            </p:nvSpPr>
            <p:spPr bwMode="auto">
              <a:xfrm flipV="1">
                <a:off x="2753" y="1822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69" name="Line 1125"/>
              <p:cNvSpPr>
                <a:spLocks noChangeShapeType="1"/>
              </p:cNvSpPr>
              <p:nvPr/>
            </p:nvSpPr>
            <p:spPr bwMode="auto">
              <a:xfrm flipV="1">
                <a:off x="2874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70" name="Line 1126"/>
              <p:cNvSpPr>
                <a:spLocks noChangeShapeType="1"/>
              </p:cNvSpPr>
              <p:nvPr/>
            </p:nvSpPr>
            <p:spPr bwMode="auto">
              <a:xfrm flipV="1">
                <a:off x="2753" y="1850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71" name="Line 1127"/>
              <p:cNvSpPr>
                <a:spLocks noChangeShapeType="1"/>
              </p:cNvSpPr>
              <p:nvPr/>
            </p:nvSpPr>
            <p:spPr bwMode="auto">
              <a:xfrm flipV="1">
                <a:off x="2902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72" name="Line 1128"/>
              <p:cNvSpPr>
                <a:spLocks noChangeShapeType="1"/>
              </p:cNvSpPr>
              <p:nvPr/>
            </p:nvSpPr>
            <p:spPr bwMode="auto">
              <a:xfrm flipV="1">
                <a:off x="2753" y="1878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73" name="Line 1129"/>
              <p:cNvSpPr>
                <a:spLocks noChangeShapeType="1"/>
              </p:cNvSpPr>
              <p:nvPr/>
            </p:nvSpPr>
            <p:spPr bwMode="auto">
              <a:xfrm flipV="1">
                <a:off x="2930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74" name="Line 1130"/>
              <p:cNvSpPr>
                <a:spLocks noChangeShapeType="1"/>
              </p:cNvSpPr>
              <p:nvPr/>
            </p:nvSpPr>
            <p:spPr bwMode="auto">
              <a:xfrm flipV="1">
                <a:off x="2753" y="1906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75" name="Line 1131"/>
              <p:cNvSpPr>
                <a:spLocks noChangeShapeType="1"/>
              </p:cNvSpPr>
              <p:nvPr/>
            </p:nvSpPr>
            <p:spPr bwMode="auto">
              <a:xfrm flipV="1">
                <a:off x="2958" y="1701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76" name="Line 1132"/>
              <p:cNvSpPr>
                <a:spLocks noChangeShapeType="1"/>
              </p:cNvSpPr>
              <p:nvPr/>
            </p:nvSpPr>
            <p:spPr bwMode="auto">
              <a:xfrm flipV="1">
                <a:off x="2753" y="1934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77" name="Line 1133"/>
              <p:cNvSpPr>
                <a:spLocks noChangeShapeType="1"/>
              </p:cNvSpPr>
              <p:nvPr/>
            </p:nvSpPr>
            <p:spPr bwMode="auto">
              <a:xfrm flipV="1">
                <a:off x="2753" y="1962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78" name="Line 1134"/>
              <p:cNvSpPr>
                <a:spLocks noChangeShapeType="1"/>
              </p:cNvSpPr>
              <p:nvPr/>
            </p:nvSpPr>
            <p:spPr bwMode="auto">
              <a:xfrm flipV="1">
                <a:off x="2753" y="1990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79" name="Line 1135"/>
              <p:cNvSpPr>
                <a:spLocks noChangeShapeType="1"/>
              </p:cNvSpPr>
              <p:nvPr/>
            </p:nvSpPr>
            <p:spPr bwMode="auto">
              <a:xfrm flipV="1">
                <a:off x="2753" y="2018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80" name="Line 1136"/>
              <p:cNvSpPr>
                <a:spLocks noChangeShapeType="1"/>
              </p:cNvSpPr>
              <p:nvPr/>
            </p:nvSpPr>
            <p:spPr bwMode="auto">
              <a:xfrm flipV="1">
                <a:off x="2753" y="2046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81" name="Line 1137"/>
              <p:cNvSpPr>
                <a:spLocks noChangeShapeType="1"/>
              </p:cNvSpPr>
              <p:nvPr/>
            </p:nvSpPr>
            <p:spPr bwMode="auto">
              <a:xfrm flipV="1">
                <a:off x="2753" y="2074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82" name="Line 1138"/>
              <p:cNvSpPr>
                <a:spLocks noChangeShapeType="1"/>
              </p:cNvSpPr>
              <p:nvPr/>
            </p:nvSpPr>
            <p:spPr bwMode="auto">
              <a:xfrm flipV="1">
                <a:off x="2753" y="2102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83" name="Line 1139"/>
              <p:cNvSpPr>
                <a:spLocks noChangeShapeType="1"/>
              </p:cNvSpPr>
              <p:nvPr/>
            </p:nvSpPr>
            <p:spPr bwMode="auto">
              <a:xfrm flipV="1">
                <a:off x="2756" y="2131"/>
                <a:ext cx="8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84" name="Line 1140"/>
              <p:cNvSpPr>
                <a:spLocks noChangeShapeType="1"/>
              </p:cNvSpPr>
              <p:nvPr/>
            </p:nvSpPr>
            <p:spPr bwMode="auto">
              <a:xfrm flipH="1">
                <a:off x="2764" y="1711"/>
                <a:ext cx="21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85" name="Line 1141"/>
              <p:cNvSpPr>
                <a:spLocks noChangeShapeType="1"/>
              </p:cNvSpPr>
              <p:nvPr/>
            </p:nvSpPr>
            <p:spPr bwMode="auto">
              <a:xfrm flipH="1">
                <a:off x="2753" y="1701"/>
                <a:ext cx="22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86" name="Line 1142"/>
              <p:cNvSpPr>
                <a:spLocks noChangeShapeType="1"/>
              </p:cNvSpPr>
              <p:nvPr/>
            </p:nvSpPr>
            <p:spPr bwMode="auto">
              <a:xfrm flipV="1">
                <a:off x="2753" y="1701"/>
                <a:ext cx="0" cy="43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87" name="Line 1143"/>
              <p:cNvSpPr>
                <a:spLocks noChangeShapeType="1"/>
              </p:cNvSpPr>
              <p:nvPr/>
            </p:nvSpPr>
            <p:spPr bwMode="auto">
              <a:xfrm flipV="1">
                <a:off x="2764" y="1711"/>
                <a:ext cx="0" cy="42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88" name="Line 1144"/>
              <p:cNvSpPr>
                <a:spLocks noChangeShapeType="1"/>
              </p:cNvSpPr>
              <p:nvPr/>
            </p:nvSpPr>
            <p:spPr bwMode="auto">
              <a:xfrm>
                <a:off x="3454" y="2185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89" name="Line 1145"/>
              <p:cNvSpPr>
                <a:spLocks noChangeShapeType="1"/>
              </p:cNvSpPr>
              <p:nvPr/>
            </p:nvSpPr>
            <p:spPr bwMode="auto">
              <a:xfrm>
                <a:off x="3459" y="2185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90" name="Line 1146"/>
              <p:cNvSpPr>
                <a:spLocks noChangeShapeType="1"/>
              </p:cNvSpPr>
              <p:nvPr/>
            </p:nvSpPr>
            <p:spPr bwMode="auto">
              <a:xfrm flipH="1">
                <a:off x="3454" y="2201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91" name="Line 1147"/>
              <p:cNvSpPr>
                <a:spLocks noChangeShapeType="1"/>
              </p:cNvSpPr>
              <p:nvPr/>
            </p:nvSpPr>
            <p:spPr bwMode="auto">
              <a:xfrm flipH="1">
                <a:off x="3532" y="2185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92" name="Line 1148"/>
              <p:cNvSpPr>
                <a:spLocks noChangeShapeType="1"/>
              </p:cNvSpPr>
              <p:nvPr/>
            </p:nvSpPr>
            <p:spPr bwMode="auto">
              <a:xfrm>
                <a:off x="3532" y="2185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93" name="Line 1149"/>
              <p:cNvSpPr>
                <a:spLocks noChangeShapeType="1"/>
              </p:cNvSpPr>
              <p:nvPr/>
            </p:nvSpPr>
            <p:spPr bwMode="auto">
              <a:xfrm>
                <a:off x="3532" y="2201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94" name="Line 1150"/>
              <p:cNvSpPr>
                <a:spLocks noChangeShapeType="1"/>
              </p:cNvSpPr>
              <p:nvPr/>
            </p:nvSpPr>
            <p:spPr bwMode="auto">
              <a:xfrm>
                <a:off x="3459" y="2195"/>
                <a:ext cx="7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95" name="Line 1151"/>
              <p:cNvSpPr>
                <a:spLocks noChangeShapeType="1"/>
              </p:cNvSpPr>
              <p:nvPr/>
            </p:nvSpPr>
            <p:spPr bwMode="auto">
              <a:xfrm>
                <a:off x="3459" y="2192"/>
                <a:ext cx="7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96" name="Line 1152"/>
              <p:cNvSpPr>
                <a:spLocks noChangeShapeType="1"/>
              </p:cNvSpPr>
              <p:nvPr/>
            </p:nvSpPr>
            <p:spPr bwMode="auto">
              <a:xfrm>
                <a:off x="3459" y="2201"/>
                <a:ext cx="7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97" name="Line 1153"/>
              <p:cNvSpPr>
                <a:spLocks noChangeShapeType="1"/>
              </p:cNvSpPr>
              <p:nvPr/>
            </p:nvSpPr>
            <p:spPr bwMode="auto">
              <a:xfrm>
                <a:off x="3459" y="2185"/>
                <a:ext cx="7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98" name="Line 1154"/>
              <p:cNvSpPr>
                <a:spLocks noChangeShapeType="1"/>
              </p:cNvSpPr>
              <p:nvPr/>
            </p:nvSpPr>
            <p:spPr bwMode="auto">
              <a:xfrm flipV="1">
                <a:off x="2347" y="2138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99" name="Line 1155"/>
              <p:cNvSpPr>
                <a:spLocks noChangeShapeType="1"/>
              </p:cNvSpPr>
              <p:nvPr/>
            </p:nvSpPr>
            <p:spPr bwMode="auto">
              <a:xfrm flipV="1">
                <a:off x="1951" y="2138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00" name="Line 1156"/>
              <p:cNvSpPr>
                <a:spLocks noChangeShapeType="1"/>
              </p:cNvSpPr>
              <p:nvPr/>
            </p:nvSpPr>
            <p:spPr bwMode="auto">
              <a:xfrm>
                <a:off x="2347" y="2154"/>
                <a:ext cx="7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01" name="Line 1157"/>
              <p:cNvSpPr>
                <a:spLocks noChangeShapeType="1"/>
              </p:cNvSpPr>
              <p:nvPr/>
            </p:nvSpPr>
            <p:spPr bwMode="auto">
              <a:xfrm>
                <a:off x="2347" y="2138"/>
                <a:ext cx="7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02" name="Line 1158"/>
              <p:cNvSpPr>
                <a:spLocks noChangeShapeType="1"/>
              </p:cNvSpPr>
              <p:nvPr/>
            </p:nvSpPr>
            <p:spPr bwMode="auto">
              <a:xfrm>
                <a:off x="1957" y="2138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03" name="Line 1159"/>
              <p:cNvSpPr>
                <a:spLocks noChangeShapeType="1"/>
              </p:cNvSpPr>
              <p:nvPr/>
            </p:nvSpPr>
            <p:spPr bwMode="auto">
              <a:xfrm flipH="1">
                <a:off x="1951" y="2154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04" name="Line 1160"/>
              <p:cNvSpPr>
                <a:spLocks noChangeShapeType="1"/>
              </p:cNvSpPr>
              <p:nvPr/>
            </p:nvSpPr>
            <p:spPr bwMode="auto">
              <a:xfrm flipH="1">
                <a:off x="2342" y="2138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05" name="Line 1161"/>
              <p:cNvSpPr>
                <a:spLocks noChangeShapeType="1"/>
              </p:cNvSpPr>
              <p:nvPr/>
            </p:nvSpPr>
            <p:spPr bwMode="auto">
              <a:xfrm>
                <a:off x="2342" y="2138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06" name="Line 1162"/>
              <p:cNvSpPr>
                <a:spLocks noChangeShapeType="1"/>
              </p:cNvSpPr>
              <p:nvPr/>
            </p:nvSpPr>
            <p:spPr bwMode="auto">
              <a:xfrm>
                <a:off x="2342" y="21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07" name="Line 1163"/>
              <p:cNvSpPr>
                <a:spLocks noChangeShapeType="1"/>
              </p:cNvSpPr>
              <p:nvPr/>
            </p:nvSpPr>
            <p:spPr bwMode="auto">
              <a:xfrm flipV="1">
                <a:off x="2053" y="2135"/>
                <a:ext cx="0" cy="2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08" name="Line 1164"/>
              <p:cNvSpPr>
                <a:spLocks noChangeShapeType="1"/>
              </p:cNvSpPr>
              <p:nvPr/>
            </p:nvSpPr>
            <p:spPr bwMode="auto">
              <a:xfrm flipV="1">
                <a:off x="2246" y="2135"/>
                <a:ext cx="0" cy="2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09" name="Line 1165"/>
              <p:cNvSpPr>
                <a:spLocks noChangeShapeType="1"/>
              </p:cNvSpPr>
              <p:nvPr/>
            </p:nvSpPr>
            <p:spPr bwMode="auto">
              <a:xfrm>
                <a:off x="1957" y="2146"/>
                <a:ext cx="38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10" name="Line 1166"/>
              <p:cNvSpPr>
                <a:spLocks noChangeShapeType="1"/>
              </p:cNvSpPr>
              <p:nvPr/>
            </p:nvSpPr>
            <p:spPr bwMode="auto">
              <a:xfrm>
                <a:off x="1957" y="2149"/>
                <a:ext cx="9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11" name="Line 1167"/>
              <p:cNvSpPr>
                <a:spLocks noChangeShapeType="1"/>
              </p:cNvSpPr>
              <p:nvPr/>
            </p:nvSpPr>
            <p:spPr bwMode="auto">
              <a:xfrm>
                <a:off x="2056" y="2146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12" name="Line 1168"/>
              <p:cNvSpPr>
                <a:spLocks noChangeShapeType="1"/>
              </p:cNvSpPr>
              <p:nvPr/>
            </p:nvSpPr>
            <p:spPr bwMode="auto">
              <a:xfrm flipH="1">
                <a:off x="2243" y="2149"/>
                <a:ext cx="9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13" name="Line 1169"/>
              <p:cNvSpPr>
                <a:spLocks noChangeShapeType="1"/>
              </p:cNvSpPr>
              <p:nvPr/>
            </p:nvSpPr>
            <p:spPr bwMode="auto">
              <a:xfrm>
                <a:off x="2243" y="2146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14" name="Line 1170"/>
              <p:cNvSpPr>
                <a:spLocks noChangeShapeType="1"/>
              </p:cNvSpPr>
              <p:nvPr/>
            </p:nvSpPr>
            <p:spPr bwMode="auto">
              <a:xfrm flipV="1">
                <a:off x="2050" y="21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15" name="Line 1171"/>
              <p:cNvSpPr>
                <a:spLocks noChangeShapeType="1"/>
              </p:cNvSpPr>
              <p:nvPr/>
            </p:nvSpPr>
            <p:spPr bwMode="auto">
              <a:xfrm flipV="1">
                <a:off x="2249" y="21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16" name="Line 1172"/>
              <p:cNvSpPr>
                <a:spLocks noChangeShapeType="1"/>
              </p:cNvSpPr>
              <p:nvPr/>
            </p:nvSpPr>
            <p:spPr bwMode="auto">
              <a:xfrm>
                <a:off x="2050" y="2143"/>
                <a:ext cx="19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17" name="Line 1173"/>
              <p:cNvSpPr>
                <a:spLocks noChangeShapeType="1"/>
              </p:cNvSpPr>
              <p:nvPr/>
            </p:nvSpPr>
            <p:spPr bwMode="auto">
              <a:xfrm>
                <a:off x="1957" y="2154"/>
                <a:ext cx="38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18" name="Line 1174"/>
              <p:cNvSpPr>
                <a:spLocks noChangeShapeType="1"/>
              </p:cNvSpPr>
              <p:nvPr/>
            </p:nvSpPr>
            <p:spPr bwMode="auto">
              <a:xfrm>
                <a:off x="1951" y="2138"/>
                <a:ext cx="39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19" name="Line 1175"/>
              <p:cNvSpPr>
                <a:spLocks noChangeShapeType="1"/>
              </p:cNvSpPr>
              <p:nvPr/>
            </p:nvSpPr>
            <p:spPr bwMode="auto">
              <a:xfrm flipV="1">
                <a:off x="2347" y="2138"/>
                <a:ext cx="3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20" name="Line 1176"/>
              <p:cNvSpPr>
                <a:spLocks noChangeShapeType="1"/>
              </p:cNvSpPr>
              <p:nvPr/>
            </p:nvSpPr>
            <p:spPr bwMode="auto">
              <a:xfrm flipV="1">
                <a:off x="2348" y="2138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21" name="Line 1177"/>
              <p:cNvSpPr>
                <a:spLocks noChangeShapeType="1"/>
              </p:cNvSpPr>
              <p:nvPr/>
            </p:nvSpPr>
            <p:spPr bwMode="auto">
              <a:xfrm flipV="1">
                <a:off x="2362" y="2138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22" name="Line 1178"/>
              <p:cNvSpPr>
                <a:spLocks noChangeShapeType="1"/>
              </p:cNvSpPr>
              <p:nvPr/>
            </p:nvSpPr>
            <p:spPr bwMode="auto">
              <a:xfrm flipV="1">
                <a:off x="2376" y="2138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23" name="Line 1179"/>
              <p:cNvSpPr>
                <a:spLocks noChangeShapeType="1"/>
              </p:cNvSpPr>
              <p:nvPr/>
            </p:nvSpPr>
            <p:spPr bwMode="auto">
              <a:xfrm flipV="1">
                <a:off x="2390" y="2138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24" name="Line 1180"/>
              <p:cNvSpPr>
                <a:spLocks noChangeShapeType="1"/>
              </p:cNvSpPr>
              <p:nvPr/>
            </p:nvSpPr>
            <p:spPr bwMode="auto">
              <a:xfrm flipV="1">
                <a:off x="2404" y="2138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25" name="Line 1181"/>
              <p:cNvSpPr>
                <a:spLocks noChangeShapeType="1"/>
              </p:cNvSpPr>
              <p:nvPr/>
            </p:nvSpPr>
            <p:spPr bwMode="auto">
              <a:xfrm flipV="1">
                <a:off x="2418" y="2138"/>
                <a:ext cx="16" cy="1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26" name="Line 1182"/>
              <p:cNvSpPr>
                <a:spLocks noChangeShapeType="1"/>
              </p:cNvSpPr>
              <p:nvPr/>
            </p:nvSpPr>
            <p:spPr bwMode="auto">
              <a:xfrm flipV="1">
                <a:off x="2418" y="2138"/>
                <a:ext cx="30" cy="3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27" name="Line 1183"/>
              <p:cNvSpPr>
                <a:spLocks noChangeShapeType="1"/>
              </p:cNvSpPr>
              <p:nvPr/>
            </p:nvSpPr>
            <p:spPr bwMode="auto">
              <a:xfrm flipV="1">
                <a:off x="2418" y="2138"/>
                <a:ext cx="44" cy="4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28" name="Line 1184"/>
              <p:cNvSpPr>
                <a:spLocks noChangeShapeType="1"/>
              </p:cNvSpPr>
              <p:nvPr/>
            </p:nvSpPr>
            <p:spPr bwMode="auto">
              <a:xfrm flipV="1">
                <a:off x="2418" y="2138"/>
                <a:ext cx="58" cy="5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29" name="Line 1185"/>
              <p:cNvSpPr>
                <a:spLocks noChangeShapeType="1"/>
              </p:cNvSpPr>
              <p:nvPr/>
            </p:nvSpPr>
            <p:spPr bwMode="auto">
              <a:xfrm flipV="1">
                <a:off x="2418" y="2138"/>
                <a:ext cx="72" cy="7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30" name="Line 1186"/>
              <p:cNvSpPr>
                <a:spLocks noChangeShapeType="1"/>
              </p:cNvSpPr>
              <p:nvPr/>
            </p:nvSpPr>
            <p:spPr bwMode="auto">
              <a:xfrm flipV="1">
                <a:off x="2418" y="2138"/>
                <a:ext cx="86" cy="8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31" name="Line 1187"/>
              <p:cNvSpPr>
                <a:spLocks noChangeShapeType="1"/>
              </p:cNvSpPr>
              <p:nvPr/>
            </p:nvSpPr>
            <p:spPr bwMode="auto">
              <a:xfrm flipV="1">
                <a:off x="2424" y="2145"/>
                <a:ext cx="87" cy="8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32" name="Line 1188"/>
              <p:cNvSpPr>
                <a:spLocks noChangeShapeType="1"/>
              </p:cNvSpPr>
              <p:nvPr/>
            </p:nvSpPr>
            <p:spPr bwMode="auto">
              <a:xfrm flipV="1">
                <a:off x="2438" y="2159"/>
                <a:ext cx="73" cy="7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33" name="Line 1189"/>
              <p:cNvSpPr>
                <a:spLocks noChangeShapeType="1"/>
              </p:cNvSpPr>
              <p:nvPr/>
            </p:nvSpPr>
            <p:spPr bwMode="auto">
              <a:xfrm flipV="1">
                <a:off x="2452" y="2173"/>
                <a:ext cx="59" cy="5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34" name="Line 1190"/>
              <p:cNvSpPr>
                <a:spLocks noChangeShapeType="1"/>
              </p:cNvSpPr>
              <p:nvPr/>
            </p:nvSpPr>
            <p:spPr bwMode="auto">
              <a:xfrm flipV="1">
                <a:off x="2466" y="2187"/>
                <a:ext cx="45" cy="4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35" name="Line 1191"/>
              <p:cNvSpPr>
                <a:spLocks noChangeShapeType="1"/>
              </p:cNvSpPr>
              <p:nvPr/>
            </p:nvSpPr>
            <p:spPr bwMode="auto">
              <a:xfrm flipV="1">
                <a:off x="2480" y="2201"/>
                <a:ext cx="31" cy="3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36" name="Line 1192"/>
              <p:cNvSpPr>
                <a:spLocks noChangeShapeType="1"/>
              </p:cNvSpPr>
              <p:nvPr/>
            </p:nvSpPr>
            <p:spPr bwMode="auto">
              <a:xfrm flipV="1">
                <a:off x="2494" y="2215"/>
                <a:ext cx="17" cy="1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37" name="Line 1193"/>
              <p:cNvSpPr>
                <a:spLocks noChangeShapeType="1"/>
              </p:cNvSpPr>
              <p:nvPr/>
            </p:nvSpPr>
            <p:spPr bwMode="auto">
              <a:xfrm flipV="1">
                <a:off x="2508" y="2229"/>
                <a:ext cx="3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38" name="Line 1194"/>
              <p:cNvSpPr>
                <a:spLocks noChangeShapeType="1"/>
              </p:cNvSpPr>
              <p:nvPr/>
            </p:nvSpPr>
            <p:spPr bwMode="auto">
              <a:xfrm flipV="1">
                <a:off x="2751" y="2138"/>
                <a:ext cx="5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39" name="Line 1195"/>
              <p:cNvSpPr>
                <a:spLocks noChangeShapeType="1"/>
              </p:cNvSpPr>
              <p:nvPr/>
            </p:nvSpPr>
            <p:spPr bwMode="auto">
              <a:xfrm flipV="1">
                <a:off x="2755" y="2138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40" name="Line 1196"/>
              <p:cNvSpPr>
                <a:spLocks noChangeShapeType="1"/>
              </p:cNvSpPr>
              <p:nvPr/>
            </p:nvSpPr>
            <p:spPr bwMode="auto">
              <a:xfrm flipV="1">
                <a:off x="2769" y="2138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41" name="Line 1197"/>
              <p:cNvSpPr>
                <a:spLocks noChangeShapeType="1"/>
              </p:cNvSpPr>
              <p:nvPr/>
            </p:nvSpPr>
            <p:spPr bwMode="auto">
              <a:xfrm flipV="1">
                <a:off x="2783" y="2138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42" name="Line 1198"/>
              <p:cNvSpPr>
                <a:spLocks noChangeShapeType="1"/>
              </p:cNvSpPr>
              <p:nvPr/>
            </p:nvSpPr>
            <p:spPr bwMode="auto">
              <a:xfrm flipV="1">
                <a:off x="2797" y="2138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43" name="Line 1199"/>
              <p:cNvSpPr>
                <a:spLocks noChangeShapeType="1"/>
              </p:cNvSpPr>
              <p:nvPr/>
            </p:nvSpPr>
            <p:spPr bwMode="auto">
              <a:xfrm flipV="1">
                <a:off x="2811" y="2139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44" name="Line 1200"/>
              <p:cNvSpPr>
                <a:spLocks noChangeShapeType="1"/>
              </p:cNvSpPr>
              <p:nvPr/>
            </p:nvSpPr>
            <p:spPr bwMode="auto">
              <a:xfrm flipV="1">
                <a:off x="2825" y="2153"/>
                <a:ext cx="1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45" name="Line 1201"/>
              <p:cNvSpPr>
                <a:spLocks noChangeShapeType="1"/>
              </p:cNvSpPr>
              <p:nvPr/>
            </p:nvSpPr>
            <p:spPr bwMode="auto">
              <a:xfrm flipV="1">
                <a:off x="3066" y="2138"/>
                <a:ext cx="13" cy="1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46" name="Line 1202"/>
              <p:cNvSpPr>
                <a:spLocks noChangeShapeType="1"/>
              </p:cNvSpPr>
              <p:nvPr/>
            </p:nvSpPr>
            <p:spPr bwMode="auto">
              <a:xfrm flipV="1">
                <a:off x="3078" y="2138"/>
                <a:ext cx="15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47" name="Line 1203"/>
              <p:cNvSpPr>
                <a:spLocks noChangeShapeType="1"/>
              </p:cNvSpPr>
              <p:nvPr/>
            </p:nvSpPr>
            <p:spPr bwMode="auto">
              <a:xfrm flipV="1">
                <a:off x="3092" y="2138"/>
                <a:ext cx="15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48" name="Freeform 1204"/>
              <p:cNvSpPr>
                <a:spLocks/>
              </p:cNvSpPr>
              <p:nvPr/>
            </p:nvSpPr>
            <p:spPr bwMode="auto">
              <a:xfrm>
                <a:off x="3106" y="2138"/>
                <a:ext cx="15" cy="16"/>
              </a:xfrm>
              <a:custGeom>
                <a:avLst/>
                <a:gdLst>
                  <a:gd name="T0" fmla="*/ 0 w 93"/>
                  <a:gd name="T1" fmla="*/ 94 h 94"/>
                  <a:gd name="T2" fmla="*/ 10 w 93"/>
                  <a:gd name="T3" fmla="*/ 82 h 94"/>
                  <a:gd name="T4" fmla="*/ 93 w 93"/>
                  <a:gd name="T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3" h="94">
                    <a:moveTo>
                      <a:pt x="0" y="94"/>
                    </a:moveTo>
                    <a:lnTo>
                      <a:pt x="10" y="82"/>
                    </a:lnTo>
                    <a:lnTo>
                      <a:pt x="9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49" name="Line 1205"/>
              <p:cNvSpPr>
                <a:spLocks noChangeShapeType="1"/>
              </p:cNvSpPr>
              <p:nvPr/>
            </p:nvSpPr>
            <p:spPr bwMode="auto">
              <a:xfrm flipV="1">
                <a:off x="3108" y="2138"/>
                <a:ext cx="27" cy="2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50" name="Line 1206"/>
              <p:cNvSpPr>
                <a:spLocks noChangeShapeType="1"/>
              </p:cNvSpPr>
              <p:nvPr/>
            </p:nvSpPr>
            <p:spPr bwMode="auto">
              <a:xfrm flipV="1">
                <a:off x="3108" y="2138"/>
                <a:ext cx="41" cy="4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51" name="Line 1207"/>
              <p:cNvSpPr>
                <a:spLocks noChangeShapeType="1"/>
              </p:cNvSpPr>
              <p:nvPr/>
            </p:nvSpPr>
            <p:spPr bwMode="auto">
              <a:xfrm flipV="1">
                <a:off x="3108" y="2138"/>
                <a:ext cx="55" cy="5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52" name="Line 1208"/>
              <p:cNvSpPr>
                <a:spLocks noChangeShapeType="1"/>
              </p:cNvSpPr>
              <p:nvPr/>
            </p:nvSpPr>
            <p:spPr bwMode="auto">
              <a:xfrm flipV="1">
                <a:off x="3108" y="2138"/>
                <a:ext cx="70" cy="7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53" name="Line 1209"/>
              <p:cNvSpPr>
                <a:spLocks noChangeShapeType="1"/>
              </p:cNvSpPr>
              <p:nvPr/>
            </p:nvSpPr>
            <p:spPr bwMode="auto">
              <a:xfrm flipV="1">
                <a:off x="3108" y="2138"/>
                <a:ext cx="84" cy="8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grpSp>
          <p:nvGrpSpPr>
            <p:cNvPr id="14" name="Group 1411"/>
            <p:cNvGrpSpPr>
              <a:grpSpLocks/>
            </p:cNvGrpSpPr>
            <p:nvPr/>
          </p:nvGrpSpPr>
          <p:grpSpPr bwMode="auto">
            <a:xfrm>
              <a:off x="2032" y="1034"/>
              <a:ext cx="1771" cy="1223"/>
              <a:chOff x="2032" y="1034"/>
              <a:chExt cx="1771" cy="1223"/>
            </a:xfrm>
          </p:grpSpPr>
          <p:sp>
            <p:nvSpPr>
              <p:cNvPr id="3154" name="Line 1211"/>
              <p:cNvSpPr>
                <a:spLocks noChangeShapeType="1"/>
              </p:cNvSpPr>
              <p:nvPr/>
            </p:nvSpPr>
            <p:spPr bwMode="auto">
              <a:xfrm flipV="1">
                <a:off x="3112" y="2143"/>
                <a:ext cx="89" cy="8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55" name="Line 1212"/>
              <p:cNvSpPr>
                <a:spLocks noChangeShapeType="1"/>
              </p:cNvSpPr>
              <p:nvPr/>
            </p:nvSpPr>
            <p:spPr bwMode="auto">
              <a:xfrm flipV="1">
                <a:off x="3126" y="2156"/>
                <a:ext cx="75" cy="7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56" name="Line 1213"/>
              <p:cNvSpPr>
                <a:spLocks noChangeShapeType="1"/>
              </p:cNvSpPr>
              <p:nvPr/>
            </p:nvSpPr>
            <p:spPr bwMode="auto">
              <a:xfrm flipV="1">
                <a:off x="3140" y="2171"/>
                <a:ext cx="61" cy="6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57" name="Line 1214"/>
              <p:cNvSpPr>
                <a:spLocks noChangeShapeType="1"/>
              </p:cNvSpPr>
              <p:nvPr/>
            </p:nvSpPr>
            <p:spPr bwMode="auto">
              <a:xfrm flipV="1">
                <a:off x="3154" y="2185"/>
                <a:ext cx="47" cy="4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58" name="Freeform 1215"/>
              <p:cNvSpPr>
                <a:spLocks/>
              </p:cNvSpPr>
              <p:nvPr/>
            </p:nvSpPr>
            <p:spPr bwMode="auto">
              <a:xfrm>
                <a:off x="3168" y="2185"/>
                <a:ext cx="47" cy="47"/>
              </a:xfrm>
              <a:custGeom>
                <a:avLst/>
                <a:gdLst>
                  <a:gd name="T0" fmla="*/ 0 w 281"/>
                  <a:gd name="T1" fmla="*/ 282 h 282"/>
                  <a:gd name="T2" fmla="*/ 201 w 281"/>
                  <a:gd name="T3" fmla="*/ 81 h 282"/>
                  <a:gd name="T4" fmla="*/ 281 w 281"/>
                  <a:gd name="T5" fmla="*/ 0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1" h="282">
                    <a:moveTo>
                      <a:pt x="0" y="282"/>
                    </a:moveTo>
                    <a:lnTo>
                      <a:pt x="201" y="81"/>
                    </a:lnTo>
                    <a:lnTo>
                      <a:pt x="281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59" name="Line 1216"/>
              <p:cNvSpPr>
                <a:spLocks noChangeShapeType="1"/>
              </p:cNvSpPr>
              <p:nvPr/>
            </p:nvSpPr>
            <p:spPr bwMode="auto">
              <a:xfrm flipV="1">
                <a:off x="3182" y="2213"/>
                <a:ext cx="19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60" name="Line 1217"/>
              <p:cNvSpPr>
                <a:spLocks noChangeShapeType="1"/>
              </p:cNvSpPr>
              <p:nvPr/>
            </p:nvSpPr>
            <p:spPr bwMode="auto">
              <a:xfrm flipV="1">
                <a:off x="3213" y="2185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61" name="Line 1218"/>
              <p:cNvSpPr>
                <a:spLocks noChangeShapeType="1"/>
              </p:cNvSpPr>
              <p:nvPr/>
            </p:nvSpPr>
            <p:spPr bwMode="auto">
              <a:xfrm flipV="1">
                <a:off x="3196" y="2227"/>
                <a:ext cx="5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62" name="Line 1219"/>
              <p:cNvSpPr>
                <a:spLocks noChangeShapeType="1"/>
              </p:cNvSpPr>
              <p:nvPr/>
            </p:nvSpPr>
            <p:spPr bwMode="auto">
              <a:xfrm flipV="1">
                <a:off x="3227" y="2185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63" name="Line 1220"/>
              <p:cNvSpPr>
                <a:spLocks noChangeShapeType="1"/>
              </p:cNvSpPr>
              <p:nvPr/>
            </p:nvSpPr>
            <p:spPr bwMode="auto">
              <a:xfrm flipV="1">
                <a:off x="3241" y="2185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64" name="Line 1221"/>
              <p:cNvSpPr>
                <a:spLocks noChangeShapeType="1"/>
              </p:cNvSpPr>
              <p:nvPr/>
            </p:nvSpPr>
            <p:spPr bwMode="auto">
              <a:xfrm flipV="1">
                <a:off x="3255" y="2185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65" name="Line 1222"/>
              <p:cNvSpPr>
                <a:spLocks noChangeShapeType="1"/>
              </p:cNvSpPr>
              <p:nvPr/>
            </p:nvSpPr>
            <p:spPr bwMode="auto">
              <a:xfrm flipV="1">
                <a:off x="3269" y="2185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66" name="Line 1223"/>
              <p:cNvSpPr>
                <a:spLocks noChangeShapeType="1"/>
              </p:cNvSpPr>
              <p:nvPr/>
            </p:nvSpPr>
            <p:spPr bwMode="auto">
              <a:xfrm flipV="1">
                <a:off x="3283" y="2197"/>
                <a:ext cx="4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67" name="Line 1224"/>
              <p:cNvSpPr>
                <a:spLocks noChangeShapeType="1"/>
              </p:cNvSpPr>
              <p:nvPr/>
            </p:nvSpPr>
            <p:spPr bwMode="auto">
              <a:xfrm flipH="1">
                <a:off x="3201" y="2185"/>
                <a:ext cx="8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68" name="Line 1225"/>
              <p:cNvSpPr>
                <a:spLocks noChangeShapeType="1"/>
              </p:cNvSpPr>
              <p:nvPr/>
            </p:nvSpPr>
            <p:spPr bwMode="auto">
              <a:xfrm flipH="1">
                <a:off x="3201" y="2201"/>
                <a:ext cx="8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69" name="Line 1226"/>
              <p:cNvSpPr>
                <a:spLocks noChangeShapeType="1"/>
              </p:cNvSpPr>
              <p:nvPr/>
            </p:nvSpPr>
            <p:spPr bwMode="auto">
              <a:xfrm>
                <a:off x="3287" y="2185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70" name="Line 1227"/>
              <p:cNvSpPr>
                <a:spLocks noChangeShapeType="1"/>
              </p:cNvSpPr>
              <p:nvPr/>
            </p:nvSpPr>
            <p:spPr bwMode="auto">
              <a:xfrm>
                <a:off x="3287" y="2185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71" name="Line 1228"/>
              <p:cNvSpPr>
                <a:spLocks noChangeShapeType="1"/>
              </p:cNvSpPr>
              <p:nvPr/>
            </p:nvSpPr>
            <p:spPr bwMode="auto">
              <a:xfrm>
                <a:off x="3293" y="2185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72" name="Line 1229"/>
              <p:cNvSpPr>
                <a:spLocks noChangeShapeType="1"/>
              </p:cNvSpPr>
              <p:nvPr/>
            </p:nvSpPr>
            <p:spPr bwMode="auto">
              <a:xfrm flipH="1">
                <a:off x="3287" y="2201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73" name="Line 1230"/>
              <p:cNvSpPr>
                <a:spLocks noChangeShapeType="1"/>
              </p:cNvSpPr>
              <p:nvPr/>
            </p:nvSpPr>
            <p:spPr bwMode="auto">
              <a:xfrm flipH="1">
                <a:off x="3449" y="2185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74" name="Line 1231"/>
              <p:cNvSpPr>
                <a:spLocks noChangeShapeType="1"/>
              </p:cNvSpPr>
              <p:nvPr/>
            </p:nvSpPr>
            <p:spPr bwMode="auto">
              <a:xfrm>
                <a:off x="3449" y="2185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75" name="Line 1232"/>
              <p:cNvSpPr>
                <a:spLocks noChangeShapeType="1"/>
              </p:cNvSpPr>
              <p:nvPr/>
            </p:nvSpPr>
            <p:spPr bwMode="auto">
              <a:xfrm>
                <a:off x="3449" y="2201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76" name="Line 1233"/>
              <p:cNvSpPr>
                <a:spLocks noChangeShapeType="1"/>
              </p:cNvSpPr>
              <p:nvPr/>
            </p:nvSpPr>
            <p:spPr bwMode="auto">
              <a:xfrm>
                <a:off x="3293" y="2195"/>
                <a:ext cx="15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77" name="Line 1234"/>
              <p:cNvSpPr>
                <a:spLocks noChangeShapeType="1"/>
              </p:cNvSpPr>
              <p:nvPr/>
            </p:nvSpPr>
            <p:spPr bwMode="auto">
              <a:xfrm>
                <a:off x="3293" y="2192"/>
                <a:ext cx="15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78" name="Line 1235"/>
              <p:cNvSpPr>
                <a:spLocks noChangeShapeType="1"/>
              </p:cNvSpPr>
              <p:nvPr/>
            </p:nvSpPr>
            <p:spPr bwMode="auto">
              <a:xfrm>
                <a:off x="3293" y="2201"/>
                <a:ext cx="15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79" name="Line 1236"/>
              <p:cNvSpPr>
                <a:spLocks noChangeShapeType="1"/>
              </p:cNvSpPr>
              <p:nvPr/>
            </p:nvSpPr>
            <p:spPr bwMode="auto">
              <a:xfrm>
                <a:off x="3293" y="2185"/>
                <a:ext cx="15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80" name="Line 1237"/>
              <p:cNvSpPr>
                <a:spLocks noChangeShapeType="1"/>
              </p:cNvSpPr>
              <p:nvPr/>
            </p:nvSpPr>
            <p:spPr bwMode="auto">
              <a:xfrm flipV="1">
                <a:off x="2837" y="1235"/>
                <a:ext cx="9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81" name="Line 1238"/>
              <p:cNvSpPr>
                <a:spLocks noChangeShapeType="1"/>
              </p:cNvSpPr>
              <p:nvPr/>
            </p:nvSpPr>
            <p:spPr bwMode="auto">
              <a:xfrm flipV="1">
                <a:off x="2844" y="123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82" name="Line 1239"/>
              <p:cNvSpPr>
                <a:spLocks noChangeShapeType="1"/>
              </p:cNvSpPr>
              <p:nvPr/>
            </p:nvSpPr>
            <p:spPr bwMode="auto">
              <a:xfrm flipV="1">
                <a:off x="2858" y="123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83" name="Line 1240"/>
              <p:cNvSpPr>
                <a:spLocks noChangeShapeType="1"/>
              </p:cNvSpPr>
              <p:nvPr/>
            </p:nvSpPr>
            <p:spPr bwMode="auto">
              <a:xfrm flipV="1">
                <a:off x="2872" y="123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84" name="Line 1241"/>
              <p:cNvSpPr>
                <a:spLocks noChangeShapeType="1"/>
              </p:cNvSpPr>
              <p:nvPr/>
            </p:nvSpPr>
            <p:spPr bwMode="auto">
              <a:xfrm flipV="1">
                <a:off x="2886" y="1242"/>
                <a:ext cx="8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85" name="Line 1242"/>
              <p:cNvSpPr>
                <a:spLocks noChangeShapeType="1"/>
              </p:cNvSpPr>
              <p:nvPr/>
            </p:nvSpPr>
            <p:spPr bwMode="auto">
              <a:xfrm flipV="1">
                <a:off x="2894" y="1235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86" name="Line 1243"/>
              <p:cNvSpPr>
                <a:spLocks noChangeShapeType="1"/>
              </p:cNvSpPr>
              <p:nvPr/>
            </p:nvSpPr>
            <p:spPr bwMode="auto">
              <a:xfrm flipV="1">
                <a:off x="3040" y="1235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87" name="Line 1244"/>
              <p:cNvSpPr>
                <a:spLocks noChangeShapeType="1"/>
              </p:cNvSpPr>
              <p:nvPr/>
            </p:nvSpPr>
            <p:spPr bwMode="auto">
              <a:xfrm flipH="1">
                <a:off x="2837" y="1235"/>
                <a:ext cx="5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88" name="Line 1245"/>
              <p:cNvSpPr>
                <a:spLocks noChangeShapeType="1"/>
              </p:cNvSpPr>
              <p:nvPr/>
            </p:nvSpPr>
            <p:spPr bwMode="auto">
              <a:xfrm flipH="1">
                <a:off x="2832" y="12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89" name="Line 1246"/>
              <p:cNvSpPr>
                <a:spLocks noChangeShapeType="1"/>
              </p:cNvSpPr>
              <p:nvPr/>
            </p:nvSpPr>
            <p:spPr bwMode="auto">
              <a:xfrm flipV="1">
                <a:off x="2832" y="1235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90" name="Line 1247"/>
              <p:cNvSpPr>
                <a:spLocks noChangeShapeType="1"/>
              </p:cNvSpPr>
              <p:nvPr/>
            </p:nvSpPr>
            <p:spPr bwMode="auto">
              <a:xfrm>
                <a:off x="2832" y="1235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91" name="Line 1248"/>
              <p:cNvSpPr>
                <a:spLocks noChangeShapeType="1"/>
              </p:cNvSpPr>
              <p:nvPr/>
            </p:nvSpPr>
            <p:spPr bwMode="auto">
              <a:xfrm>
                <a:off x="2774" y="12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92" name="Line 1249"/>
              <p:cNvSpPr>
                <a:spLocks noChangeShapeType="1"/>
              </p:cNvSpPr>
              <p:nvPr/>
            </p:nvSpPr>
            <p:spPr bwMode="auto">
              <a:xfrm flipV="1">
                <a:off x="2779" y="1235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93" name="Line 1250"/>
              <p:cNvSpPr>
                <a:spLocks noChangeShapeType="1"/>
              </p:cNvSpPr>
              <p:nvPr/>
            </p:nvSpPr>
            <p:spPr bwMode="auto">
              <a:xfrm flipH="1">
                <a:off x="2774" y="1235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94" name="Line 1251"/>
              <p:cNvSpPr>
                <a:spLocks noChangeShapeType="1"/>
              </p:cNvSpPr>
              <p:nvPr/>
            </p:nvSpPr>
            <p:spPr bwMode="auto">
              <a:xfrm flipH="1">
                <a:off x="2779" y="1241"/>
                <a:ext cx="5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95" name="Line 1252"/>
              <p:cNvSpPr>
                <a:spLocks noChangeShapeType="1"/>
              </p:cNvSpPr>
              <p:nvPr/>
            </p:nvSpPr>
            <p:spPr bwMode="auto">
              <a:xfrm flipH="1">
                <a:off x="2779" y="1244"/>
                <a:ext cx="5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96" name="Line 1253"/>
              <p:cNvSpPr>
                <a:spLocks noChangeShapeType="1"/>
              </p:cNvSpPr>
              <p:nvPr/>
            </p:nvSpPr>
            <p:spPr bwMode="auto">
              <a:xfrm flipH="1">
                <a:off x="2779" y="1235"/>
                <a:ext cx="5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97" name="Line 1254"/>
              <p:cNvSpPr>
                <a:spLocks noChangeShapeType="1"/>
              </p:cNvSpPr>
              <p:nvPr/>
            </p:nvSpPr>
            <p:spPr bwMode="auto">
              <a:xfrm flipH="1">
                <a:off x="2779" y="1250"/>
                <a:ext cx="5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98" name="Line 1255"/>
              <p:cNvSpPr>
                <a:spLocks noChangeShapeType="1"/>
              </p:cNvSpPr>
              <p:nvPr/>
            </p:nvSpPr>
            <p:spPr bwMode="auto">
              <a:xfrm>
                <a:off x="2774" y="1235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99" name="Line 1256"/>
              <p:cNvSpPr>
                <a:spLocks noChangeShapeType="1"/>
              </p:cNvSpPr>
              <p:nvPr/>
            </p:nvSpPr>
            <p:spPr bwMode="auto">
              <a:xfrm flipH="1">
                <a:off x="2834" y="1235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00" name="Line 1257"/>
              <p:cNvSpPr>
                <a:spLocks noChangeShapeType="1"/>
              </p:cNvSpPr>
              <p:nvPr/>
            </p:nvSpPr>
            <p:spPr bwMode="auto">
              <a:xfrm>
                <a:off x="2834" y="1235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01" name="Line 1258"/>
              <p:cNvSpPr>
                <a:spLocks noChangeShapeType="1"/>
              </p:cNvSpPr>
              <p:nvPr/>
            </p:nvSpPr>
            <p:spPr bwMode="auto">
              <a:xfrm>
                <a:off x="2834" y="1250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02" name="Line 1259"/>
              <p:cNvSpPr>
                <a:spLocks noChangeShapeType="1"/>
              </p:cNvSpPr>
              <p:nvPr/>
            </p:nvSpPr>
            <p:spPr bwMode="auto">
              <a:xfrm>
                <a:off x="2774" y="1235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03" name="Line 1260"/>
              <p:cNvSpPr>
                <a:spLocks noChangeShapeType="1"/>
              </p:cNvSpPr>
              <p:nvPr/>
            </p:nvSpPr>
            <p:spPr bwMode="auto">
              <a:xfrm>
                <a:off x="2777" y="1235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04" name="Line 1261"/>
              <p:cNvSpPr>
                <a:spLocks noChangeShapeType="1"/>
              </p:cNvSpPr>
              <p:nvPr/>
            </p:nvSpPr>
            <p:spPr bwMode="auto">
              <a:xfrm flipH="1">
                <a:off x="2774" y="1250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05" name="Line 1262"/>
              <p:cNvSpPr>
                <a:spLocks noChangeShapeType="1"/>
              </p:cNvSpPr>
              <p:nvPr/>
            </p:nvSpPr>
            <p:spPr bwMode="auto">
              <a:xfrm flipH="1" flipV="1">
                <a:off x="2794" y="1195"/>
                <a:ext cx="40" cy="4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06" name="Line 1263"/>
              <p:cNvSpPr>
                <a:spLocks noChangeShapeType="1"/>
              </p:cNvSpPr>
              <p:nvPr/>
            </p:nvSpPr>
            <p:spPr bwMode="auto">
              <a:xfrm flipH="1">
                <a:off x="2792" y="1195"/>
                <a:ext cx="2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07" name="Line 1264"/>
              <p:cNvSpPr>
                <a:spLocks noChangeShapeType="1"/>
              </p:cNvSpPr>
              <p:nvPr/>
            </p:nvSpPr>
            <p:spPr bwMode="auto">
              <a:xfrm>
                <a:off x="2792" y="1197"/>
                <a:ext cx="39" cy="4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08" name="Line 1265"/>
              <p:cNvSpPr>
                <a:spLocks noChangeShapeType="1"/>
              </p:cNvSpPr>
              <p:nvPr/>
            </p:nvSpPr>
            <p:spPr bwMode="auto">
              <a:xfrm flipV="1">
                <a:off x="2831" y="1235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09" name="Freeform 1266"/>
              <p:cNvSpPr>
                <a:spLocks/>
              </p:cNvSpPr>
              <p:nvPr/>
            </p:nvSpPr>
            <p:spPr bwMode="auto">
              <a:xfrm>
                <a:off x="2777" y="1195"/>
                <a:ext cx="17" cy="40"/>
              </a:xfrm>
              <a:custGeom>
                <a:avLst/>
                <a:gdLst>
                  <a:gd name="T0" fmla="*/ 99 w 99"/>
                  <a:gd name="T1" fmla="*/ 0 h 239"/>
                  <a:gd name="T2" fmla="*/ 65 w 99"/>
                  <a:gd name="T3" fmla="*/ 40 h 239"/>
                  <a:gd name="T4" fmla="*/ 38 w 99"/>
                  <a:gd name="T5" fmla="*/ 86 h 239"/>
                  <a:gd name="T6" fmla="*/ 16 w 99"/>
                  <a:gd name="T7" fmla="*/ 134 h 239"/>
                  <a:gd name="T8" fmla="*/ 5 w 99"/>
                  <a:gd name="T9" fmla="*/ 186 h 239"/>
                  <a:gd name="T10" fmla="*/ 0 w 99"/>
                  <a:gd name="T11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" h="239">
                    <a:moveTo>
                      <a:pt x="99" y="0"/>
                    </a:moveTo>
                    <a:lnTo>
                      <a:pt x="65" y="40"/>
                    </a:lnTo>
                    <a:lnTo>
                      <a:pt x="38" y="86"/>
                    </a:lnTo>
                    <a:lnTo>
                      <a:pt x="16" y="134"/>
                    </a:lnTo>
                    <a:lnTo>
                      <a:pt x="5" y="186"/>
                    </a:lnTo>
                    <a:lnTo>
                      <a:pt x="0" y="23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10" name="Line 1267"/>
              <p:cNvSpPr>
                <a:spLocks noChangeShapeType="1"/>
              </p:cNvSpPr>
              <p:nvPr/>
            </p:nvSpPr>
            <p:spPr bwMode="auto">
              <a:xfrm>
                <a:off x="2837" y="1235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11" name="Line 1268"/>
              <p:cNvSpPr>
                <a:spLocks noChangeShapeType="1"/>
              </p:cNvSpPr>
              <p:nvPr/>
            </p:nvSpPr>
            <p:spPr bwMode="auto">
              <a:xfrm flipH="1">
                <a:off x="2837" y="1250"/>
                <a:ext cx="5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12" name="Line 1269"/>
              <p:cNvSpPr>
                <a:spLocks noChangeShapeType="1"/>
              </p:cNvSpPr>
              <p:nvPr/>
            </p:nvSpPr>
            <p:spPr bwMode="auto">
              <a:xfrm flipV="1">
                <a:off x="3662" y="1404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13" name="Line 1270"/>
              <p:cNvSpPr>
                <a:spLocks noChangeShapeType="1"/>
              </p:cNvSpPr>
              <p:nvPr/>
            </p:nvSpPr>
            <p:spPr bwMode="auto">
              <a:xfrm flipH="1">
                <a:off x="2621" y="1235"/>
                <a:ext cx="15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14" name="Line 1271"/>
              <p:cNvSpPr>
                <a:spLocks noChangeShapeType="1"/>
              </p:cNvSpPr>
              <p:nvPr/>
            </p:nvSpPr>
            <p:spPr bwMode="auto">
              <a:xfrm flipV="1">
                <a:off x="3803" y="1404"/>
                <a:ext cx="0" cy="73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15" name="Line 1272"/>
              <p:cNvSpPr>
                <a:spLocks noChangeShapeType="1"/>
              </p:cNvSpPr>
              <p:nvPr/>
            </p:nvSpPr>
            <p:spPr bwMode="auto">
              <a:xfrm flipH="1">
                <a:off x="2605" y="1250"/>
                <a:ext cx="16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16" name="Line 1273"/>
              <p:cNvSpPr>
                <a:spLocks noChangeShapeType="1"/>
              </p:cNvSpPr>
              <p:nvPr/>
            </p:nvSpPr>
            <p:spPr bwMode="auto">
              <a:xfrm flipH="1">
                <a:off x="3725" y="1419"/>
                <a:ext cx="6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17" name="Line 1274"/>
              <p:cNvSpPr>
                <a:spLocks noChangeShapeType="1"/>
              </p:cNvSpPr>
              <p:nvPr/>
            </p:nvSpPr>
            <p:spPr bwMode="auto">
              <a:xfrm flipH="1">
                <a:off x="3381" y="1404"/>
                <a:ext cx="28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18" name="Freeform 1275"/>
              <p:cNvSpPr>
                <a:spLocks/>
              </p:cNvSpPr>
              <p:nvPr/>
            </p:nvSpPr>
            <p:spPr bwMode="auto">
              <a:xfrm>
                <a:off x="2846" y="2197"/>
                <a:ext cx="0" cy="36"/>
              </a:xfrm>
              <a:custGeom>
                <a:avLst/>
                <a:gdLst>
                  <a:gd name="T0" fmla="*/ 216 h 216"/>
                  <a:gd name="T1" fmla="*/ 196 h 216"/>
                  <a:gd name="T2" fmla="*/ 98 h 216"/>
                  <a:gd name="T3" fmla="*/ 0 h 21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16">
                    <a:moveTo>
                      <a:pt x="0" y="216"/>
                    </a:moveTo>
                    <a:lnTo>
                      <a:pt x="0" y="196"/>
                    </a:lnTo>
                    <a:lnTo>
                      <a:pt x="0" y="98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19" name="Freeform 1276"/>
              <p:cNvSpPr>
                <a:spLocks/>
              </p:cNvSpPr>
              <p:nvPr/>
            </p:nvSpPr>
            <p:spPr bwMode="auto">
              <a:xfrm>
                <a:off x="2846" y="2198"/>
                <a:ext cx="35" cy="0"/>
              </a:xfrm>
              <a:custGeom>
                <a:avLst/>
                <a:gdLst>
                  <a:gd name="T0" fmla="*/ 0 w 208"/>
                  <a:gd name="T1" fmla="*/ 78 w 208"/>
                  <a:gd name="T2" fmla="*/ 156 w 208"/>
                  <a:gd name="T3" fmla="*/ 208 w 2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08">
                    <a:moveTo>
                      <a:pt x="0" y="0"/>
                    </a:moveTo>
                    <a:lnTo>
                      <a:pt x="78" y="0"/>
                    </a:lnTo>
                    <a:lnTo>
                      <a:pt x="156" y="0"/>
                    </a:lnTo>
                    <a:lnTo>
                      <a:pt x="208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20" name="Freeform 1277"/>
              <p:cNvSpPr>
                <a:spLocks/>
              </p:cNvSpPr>
              <p:nvPr/>
            </p:nvSpPr>
            <p:spPr bwMode="auto">
              <a:xfrm>
                <a:off x="2874" y="2197"/>
                <a:ext cx="7" cy="36"/>
              </a:xfrm>
              <a:custGeom>
                <a:avLst/>
                <a:gdLst>
                  <a:gd name="T0" fmla="*/ 42 w 42"/>
                  <a:gd name="T1" fmla="*/ 0 h 216"/>
                  <a:gd name="T2" fmla="*/ 42 w 42"/>
                  <a:gd name="T3" fmla="*/ 20 h 216"/>
                  <a:gd name="T4" fmla="*/ 42 w 42"/>
                  <a:gd name="T5" fmla="*/ 118 h 216"/>
                  <a:gd name="T6" fmla="*/ 42 w 42"/>
                  <a:gd name="T7" fmla="*/ 216 h 216"/>
                  <a:gd name="T8" fmla="*/ 0 w 42"/>
                  <a:gd name="T9" fmla="*/ 203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216">
                    <a:moveTo>
                      <a:pt x="42" y="0"/>
                    </a:moveTo>
                    <a:lnTo>
                      <a:pt x="42" y="20"/>
                    </a:lnTo>
                    <a:lnTo>
                      <a:pt x="42" y="118"/>
                    </a:lnTo>
                    <a:lnTo>
                      <a:pt x="42" y="216"/>
                    </a:lnTo>
                    <a:lnTo>
                      <a:pt x="0" y="203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21" name="Line 1278"/>
              <p:cNvSpPr>
                <a:spLocks noChangeShapeType="1"/>
              </p:cNvSpPr>
              <p:nvPr/>
            </p:nvSpPr>
            <p:spPr bwMode="auto">
              <a:xfrm flipH="1" flipV="1">
                <a:off x="2865" y="2218"/>
                <a:ext cx="12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22" name="Freeform 1279"/>
              <p:cNvSpPr>
                <a:spLocks/>
              </p:cNvSpPr>
              <p:nvPr/>
            </p:nvSpPr>
            <p:spPr bwMode="auto">
              <a:xfrm>
                <a:off x="2862" y="2188"/>
                <a:ext cx="0" cy="32"/>
              </a:xfrm>
              <a:custGeom>
                <a:avLst/>
                <a:gdLst>
                  <a:gd name="T0" fmla="*/ 195 h 195"/>
                  <a:gd name="T1" fmla="*/ 98 h 195"/>
                  <a:gd name="T2" fmla="*/ 0 h 19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95">
                    <a:moveTo>
                      <a:pt x="0" y="195"/>
                    </a:moveTo>
                    <a:lnTo>
                      <a:pt x="0" y="98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23" name="Line 1280"/>
              <p:cNvSpPr>
                <a:spLocks noChangeShapeType="1"/>
              </p:cNvSpPr>
              <p:nvPr/>
            </p:nvSpPr>
            <p:spPr bwMode="auto">
              <a:xfrm flipH="1">
                <a:off x="2846" y="218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24" name="Freeform 1281"/>
              <p:cNvSpPr>
                <a:spLocks/>
              </p:cNvSpPr>
              <p:nvPr/>
            </p:nvSpPr>
            <p:spPr bwMode="auto">
              <a:xfrm>
                <a:off x="2859" y="2188"/>
                <a:ext cx="24" cy="0"/>
              </a:xfrm>
              <a:custGeom>
                <a:avLst/>
                <a:gdLst>
                  <a:gd name="T0" fmla="*/ 0 w 140"/>
                  <a:gd name="T1" fmla="*/ 78 w 140"/>
                  <a:gd name="T2" fmla="*/ 140 w 14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40">
                    <a:moveTo>
                      <a:pt x="0" y="0"/>
                    </a:moveTo>
                    <a:lnTo>
                      <a:pt x="78" y="0"/>
                    </a:lnTo>
                    <a:lnTo>
                      <a:pt x="14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25" name="Line 1282"/>
              <p:cNvSpPr>
                <a:spLocks noChangeShapeType="1"/>
              </p:cNvSpPr>
              <p:nvPr/>
            </p:nvSpPr>
            <p:spPr bwMode="auto">
              <a:xfrm flipH="1">
                <a:off x="2867" y="2205"/>
                <a:ext cx="9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26" name="Line 1283"/>
              <p:cNvSpPr>
                <a:spLocks noChangeShapeType="1"/>
              </p:cNvSpPr>
              <p:nvPr/>
            </p:nvSpPr>
            <p:spPr bwMode="auto">
              <a:xfrm flipH="1" flipV="1">
                <a:off x="2850" y="2205"/>
                <a:ext cx="8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27" name="Line 1284"/>
              <p:cNvSpPr>
                <a:spLocks noChangeShapeType="1"/>
              </p:cNvSpPr>
              <p:nvPr/>
            </p:nvSpPr>
            <p:spPr bwMode="auto">
              <a:xfrm flipV="1">
                <a:off x="2849" y="2218"/>
                <a:ext cx="10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28" name="Line 1285"/>
              <p:cNvSpPr>
                <a:spLocks noChangeShapeType="1"/>
              </p:cNvSpPr>
              <p:nvPr/>
            </p:nvSpPr>
            <p:spPr bwMode="auto">
              <a:xfrm>
                <a:off x="2862" y="22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29" name="Line 1286"/>
              <p:cNvSpPr>
                <a:spLocks noChangeShapeType="1"/>
              </p:cNvSpPr>
              <p:nvPr/>
            </p:nvSpPr>
            <p:spPr bwMode="auto">
              <a:xfrm flipH="1">
                <a:off x="2887" y="2229"/>
                <a:ext cx="4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30" name="Freeform 1287"/>
              <p:cNvSpPr>
                <a:spLocks/>
              </p:cNvSpPr>
              <p:nvPr/>
            </p:nvSpPr>
            <p:spPr bwMode="auto">
              <a:xfrm>
                <a:off x="2890" y="2212"/>
                <a:ext cx="6" cy="17"/>
              </a:xfrm>
              <a:custGeom>
                <a:avLst/>
                <a:gdLst>
                  <a:gd name="T0" fmla="*/ 5 w 33"/>
                  <a:gd name="T1" fmla="*/ 101 h 101"/>
                  <a:gd name="T2" fmla="*/ 17 w 33"/>
                  <a:gd name="T3" fmla="*/ 84 h 101"/>
                  <a:gd name="T4" fmla="*/ 26 w 33"/>
                  <a:gd name="T5" fmla="*/ 64 h 101"/>
                  <a:gd name="T6" fmla="*/ 31 w 33"/>
                  <a:gd name="T7" fmla="*/ 42 h 101"/>
                  <a:gd name="T8" fmla="*/ 33 w 33"/>
                  <a:gd name="T9" fmla="*/ 28 h 101"/>
                  <a:gd name="T10" fmla="*/ 30 w 33"/>
                  <a:gd name="T11" fmla="*/ 14 h 101"/>
                  <a:gd name="T12" fmla="*/ 23 w 33"/>
                  <a:gd name="T13" fmla="*/ 5 h 101"/>
                  <a:gd name="T14" fmla="*/ 11 w 33"/>
                  <a:gd name="T15" fmla="*/ 0 h 101"/>
                  <a:gd name="T16" fmla="*/ 0 w 33"/>
                  <a:gd name="T17" fmla="*/ 3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101">
                    <a:moveTo>
                      <a:pt x="5" y="101"/>
                    </a:moveTo>
                    <a:lnTo>
                      <a:pt x="17" y="84"/>
                    </a:lnTo>
                    <a:lnTo>
                      <a:pt x="26" y="64"/>
                    </a:lnTo>
                    <a:lnTo>
                      <a:pt x="31" y="42"/>
                    </a:lnTo>
                    <a:lnTo>
                      <a:pt x="33" y="28"/>
                    </a:lnTo>
                    <a:lnTo>
                      <a:pt x="30" y="14"/>
                    </a:lnTo>
                    <a:lnTo>
                      <a:pt x="23" y="5"/>
                    </a:lnTo>
                    <a:lnTo>
                      <a:pt x="11" y="0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31" name="Freeform 1288"/>
              <p:cNvSpPr>
                <a:spLocks/>
              </p:cNvSpPr>
              <p:nvPr/>
            </p:nvSpPr>
            <p:spPr bwMode="auto">
              <a:xfrm>
                <a:off x="2889" y="2201"/>
                <a:ext cx="8" cy="13"/>
              </a:xfrm>
              <a:custGeom>
                <a:avLst/>
                <a:gdLst>
                  <a:gd name="T0" fmla="*/ 0 w 48"/>
                  <a:gd name="T1" fmla="*/ 78 h 78"/>
                  <a:gd name="T2" fmla="*/ 20 w 48"/>
                  <a:gd name="T3" fmla="*/ 57 h 78"/>
                  <a:gd name="T4" fmla="*/ 36 w 48"/>
                  <a:gd name="T5" fmla="*/ 30 h 78"/>
                  <a:gd name="T6" fmla="*/ 48 w 48"/>
                  <a:gd name="T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78">
                    <a:moveTo>
                      <a:pt x="0" y="78"/>
                    </a:moveTo>
                    <a:lnTo>
                      <a:pt x="20" y="57"/>
                    </a:lnTo>
                    <a:lnTo>
                      <a:pt x="36" y="30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32" name="Line 1289"/>
              <p:cNvSpPr>
                <a:spLocks noChangeShapeType="1"/>
              </p:cNvSpPr>
              <p:nvPr/>
            </p:nvSpPr>
            <p:spPr bwMode="auto">
              <a:xfrm flipH="1">
                <a:off x="2887" y="2203"/>
                <a:ext cx="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33" name="Line 1290"/>
              <p:cNvSpPr>
                <a:spLocks noChangeShapeType="1"/>
              </p:cNvSpPr>
              <p:nvPr/>
            </p:nvSpPr>
            <p:spPr bwMode="auto">
              <a:xfrm flipH="1" flipV="1">
                <a:off x="2889" y="2191"/>
                <a:ext cx="4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34" name="Freeform 1291"/>
              <p:cNvSpPr>
                <a:spLocks/>
              </p:cNvSpPr>
              <p:nvPr/>
            </p:nvSpPr>
            <p:spPr bwMode="auto">
              <a:xfrm>
                <a:off x="2900" y="2192"/>
                <a:ext cx="0" cy="21"/>
              </a:xfrm>
              <a:custGeom>
                <a:avLst/>
                <a:gdLst>
                  <a:gd name="T0" fmla="*/ 0 h 124"/>
                  <a:gd name="T1" fmla="*/ 26 h 124"/>
                  <a:gd name="T2" fmla="*/ 124 h 1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4">
                    <a:moveTo>
                      <a:pt x="0" y="0"/>
                    </a:moveTo>
                    <a:lnTo>
                      <a:pt x="0" y="26"/>
                    </a:lnTo>
                    <a:lnTo>
                      <a:pt x="0" y="124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35" name="Freeform 1292"/>
              <p:cNvSpPr>
                <a:spLocks/>
              </p:cNvSpPr>
              <p:nvPr/>
            </p:nvSpPr>
            <p:spPr bwMode="auto">
              <a:xfrm>
                <a:off x="2896" y="2213"/>
                <a:ext cx="4" cy="15"/>
              </a:xfrm>
              <a:custGeom>
                <a:avLst/>
                <a:gdLst>
                  <a:gd name="T0" fmla="*/ 0 w 20"/>
                  <a:gd name="T1" fmla="*/ 91 h 91"/>
                  <a:gd name="T2" fmla="*/ 12 w 20"/>
                  <a:gd name="T3" fmla="*/ 63 h 91"/>
                  <a:gd name="T4" fmla="*/ 19 w 20"/>
                  <a:gd name="T5" fmla="*/ 32 h 91"/>
                  <a:gd name="T6" fmla="*/ 20 w 20"/>
                  <a:gd name="T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91">
                    <a:moveTo>
                      <a:pt x="0" y="91"/>
                    </a:moveTo>
                    <a:lnTo>
                      <a:pt x="12" y="63"/>
                    </a:lnTo>
                    <a:lnTo>
                      <a:pt x="19" y="32"/>
                    </a:lnTo>
                    <a:lnTo>
                      <a:pt x="2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36" name="Freeform 1293"/>
              <p:cNvSpPr>
                <a:spLocks/>
              </p:cNvSpPr>
              <p:nvPr/>
            </p:nvSpPr>
            <p:spPr bwMode="auto">
              <a:xfrm>
                <a:off x="2892" y="2228"/>
                <a:ext cx="32" cy="6"/>
              </a:xfrm>
              <a:custGeom>
                <a:avLst/>
                <a:gdLst>
                  <a:gd name="T0" fmla="*/ 0 w 192"/>
                  <a:gd name="T1" fmla="*/ 0 h 39"/>
                  <a:gd name="T2" fmla="*/ 29 w 192"/>
                  <a:gd name="T3" fmla="*/ 18 h 39"/>
                  <a:gd name="T4" fmla="*/ 61 w 192"/>
                  <a:gd name="T5" fmla="*/ 31 h 39"/>
                  <a:gd name="T6" fmla="*/ 93 w 192"/>
                  <a:gd name="T7" fmla="*/ 38 h 39"/>
                  <a:gd name="T8" fmla="*/ 126 w 192"/>
                  <a:gd name="T9" fmla="*/ 39 h 39"/>
                  <a:gd name="T10" fmla="*/ 159 w 192"/>
                  <a:gd name="T11" fmla="*/ 36 h 39"/>
                  <a:gd name="T12" fmla="*/ 192 w 192"/>
                  <a:gd name="T13" fmla="*/ 2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2" h="39">
                    <a:moveTo>
                      <a:pt x="0" y="0"/>
                    </a:moveTo>
                    <a:lnTo>
                      <a:pt x="29" y="18"/>
                    </a:lnTo>
                    <a:lnTo>
                      <a:pt x="61" y="31"/>
                    </a:lnTo>
                    <a:lnTo>
                      <a:pt x="93" y="38"/>
                    </a:lnTo>
                    <a:lnTo>
                      <a:pt x="126" y="39"/>
                    </a:lnTo>
                    <a:lnTo>
                      <a:pt x="159" y="36"/>
                    </a:lnTo>
                    <a:lnTo>
                      <a:pt x="192" y="26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37" name="Line 1294"/>
              <p:cNvSpPr>
                <a:spLocks noChangeShapeType="1"/>
              </p:cNvSpPr>
              <p:nvPr/>
            </p:nvSpPr>
            <p:spPr bwMode="auto">
              <a:xfrm flipH="1" flipV="1">
                <a:off x="2921" y="2219"/>
                <a:ext cx="4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38" name="Freeform 1295"/>
              <p:cNvSpPr>
                <a:spLocks/>
              </p:cNvSpPr>
              <p:nvPr/>
            </p:nvSpPr>
            <p:spPr bwMode="auto">
              <a:xfrm>
                <a:off x="2908" y="2198"/>
                <a:ext cx="11" cy="16"/>
              </a:xfrm>
              <a:custGeom>
                <a:avLst/>
                <a:gdLst>
                  <a:gd name="T0" fmla="*/ 67 w 67"/>
                  <a:gd name="T1" fmla="*/ 91 h 91"/>
                  <a:gd name="T2" fmla="*/ 0 w 67"/>
                  <a:gd name="T3" fmla="*/ 91 h 91"/>
                  <a:gd name="T4" fmla="*/ 0 w 67"/>
                  <a:gd name="T5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7" h="91">
                    <a:moveTo>
                      <a:pt x="67" y="91"/>
                    </a:moveTo>
                    <a:lnTo>
                      <a:pt x="0" y="9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39" name="Line 1296"/>
              <p:cNvSpPr>
                <a:spLocks noChangeShapeType="1"/>
              </p:cNvSpPr>
              <p:nvPr/>
            </p:nvSpPr>
            <p:spPr bwMode="auto">
              <a:xfrm flipV="1">
                <a:off x="2912" y="2186"/>
                <a:ext cx="0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40" name="Line 1297"/>
              <p:cNvSpPr>
                <a:spLocks noChangeShapeType="1"/>
              </p:cNvSpPr>
              <p:nvPr/>
            </p:nvSpPr>
            <p:spPr bwMode="auto">
              <a:xfrm flipH="1">
                <a:off x="2900" y="219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41" name="Freeform 1298"/>
              <p:cNvSpPr>
                <a:spLocks/>
              </p:cNvSpPr>
              <p:nvPr/>
            </p:nvSpPr>
            <p:spPr bwMode="auto">
              <a:xfrm>
                <a:off x="2903" y="2205"/>
                <a:ext cx="22" cy="0"/>
              </a:xfrm>
              <a:custGeom>
                <a:avLst/>
                <a:gdLst>
                  <a:gd name="T0" fmla="*/ 0 w 130"/>
                  <a:gd name="T1" fmla="*/ 78 w 130"/>
                  <a:gd name="T2" fmla="*/ 130 w 13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0">
                    <a:moveTo>
                      <a:pt x="0" y="0"/>
                    </a:moveTo>
                    <a:lnTo>
                      <a:pt x="78" y="0"/>
                    </a:lnTo>
                    <a:lnTo>
                      <a:pt x="13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42" name="Line 1299"/>
              <p:cNvSpPr>
                <a:spLocks noChangeShapeType="1"/>
              </p:cNvSpPr>
              <p:nvPr/>
            </p:nvSpPr>
            <p:spPr bwMode="auto">
              <a:xfrm flipH="1">
                <a:off x="2913" y="2194"/>
                <a:ext cx="1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43" name="Line 1300"/>
              <p:cNvSpPr>
                <a:spLocks noChangeShapeType="1"/>
              </p:cNvSpPr>
              <p:nvPr/>
            </p:nvSpPr>
            <p:spPr bwMode="auto">
              <a:xfrm>
                <a:off x="2919" y="2198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44" name="Line 1301"/>
              <p:cNvSpPr>
                <a:spLocks noChangeShapeType="1"/>
              </p:cNvSpPr>
              <p:nvPr/>
            </p:nvSpPr>
            <p:spPr bwMode="auto">
              <a:xfrm>
                <a:off x="2915" y="2219"/>
                <a:ext cx="3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45" name="Line 1302"/>
              <p:cNvSpPr>
                <a:spLocks noChangeShapeType="1"/>
              </p:cNvSpPr>
              <p:nvPr/>
            </p:nvSpPr>
            <p:spPr bwMode="auto">
              <a:xfrm flipH="1" flipV="1">
                <a:off x="2909" y="2219"/>
                <a:ext cx="1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46" name="Line 1303"/>
              <p:cNvSpPr>
                <a:spLocks noChangeShapeType="1"/>
              </p:cNvSpPr>
              <p:nvPr/>
            </p:nvSpPr>
            <p:spPr bwMode="auto">
              <a:xfrm flipH="1">
                <a:off x="2903" y="2219"/>
                <a:ext cx="1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47" name="Line 1304"/>
              <p:cNvSpPr>
                <a:spLocks noChangeShapeType="1"/>
              </p:cNvSpPr>
              <p:nvPr/>
            </p:nvSpPr>
            <p:spPr bwMode="auto">
              <a:xfrm flipV="1">
                <a:off x="3589" y="2211"/>
                <a:ext cx="0" cy="4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48" name="Line 1305"/>
              <p:cNvSpPr>
                <a:spLocks noChangeShapeType="1"/>
              </p:cNvSpPr>
              <p:nvPr/>
            </p:nvSpPr>
            <p:spPr bwMode="auto">
              <a:xfrm flipH="1" flipV="1">
                <a:off x="2363" y="2240"/>
                <a:ext cx="1226" cy="1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49" name="Line 1306"/>
              <p:cNvSpPr>
                <a:spLocks noChangeShapeType="1"/>
              </p:cNvSpPr>
              <p:nvPr/>
            </p:nvSpPr>
            <p:spPr bwMode="auto">
              <a:xfrm flipH="1">
                <a:off x="2805" y="1049"/>
                <a:ext cx="21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50" name="Line 1307"/>
              <p:cNvSpPr>
                <a:spLocks noChangeShapeType="1"/>
              </p:cNvSpPr>
              <p:nvPr/>
            </p:nvSpPr>
            <p:spPr bwMode="auto">
              <a:xfrm flipH="1">
                <a:off x="2821" y="1034"/>
                <a:ext cx="19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51" name="Line 1308"/>
              <p:cNvSpPr>
                <a:spLocks noChangeShapeType="1"/>
              </p:cNvSpPr>
              <p:nvPr/>
            </p:nvSpPr>
            <p:spPr bwMode="auto">
              <a:xfrm flipV="1">
                <a:off x="3108" y="1049"/>
                <a:ext cx="0" cy="10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52" name="Line 1309"/>
              <p:cNvSpPr>
                <a:spLocks noChangeShapeType="1"/>
              </p:cNvSpPr>
              <p:nvPr/>
            </p:nvSpPr>
            <p:spPr bwMode="auto">
              <a:xfrm flipV="1">
                <a:off x="3123" y="1049"/>
                <a:ext cx="0" cy="10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53" name="Line 1310"/>
              <p:cNvSpPr>
                <a:spLocks noChangeShapeType="1"/>
              </p:cNvSpPr>
              <p:nvPr/>
            </p:nvSpPr>
            <p:spPr bwMode="auto">
              <a:xfrm flipH="1">
                <a:off x="3019" y="1049"/>
                <a:ext cx="10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54" name="Line 1311"/>
              <p:cNvSpPr>
                <a:spLocks noChangeShapeType="1"/>
              </p:cNvSpPr>
              <p:nvPr/>
            </p:nvSpPr>
            <p:spPr bwMode="auto">
              <a:xfrm flipV="1">
                <a:off x="3019" y="1034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55" name="Line 1312"/>
              <p:cNvSpPr>
                <a:spLocks noChangeShapeType="1"/>
              </p:cNvSpPr>
              <p:nvPr/>
            </p:nvSpPr>
            <p:spPr bwMode="auto">
              <a:xfrm>
                <a:off x="3019" y="1034"/>
                <a:ext cx="10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56" name="Line 1313"/>
              <p:cNvSpPr>
                <a:spLocks noChangeShapeType="1"/>
              </p:cNvSpPr>
              <p:nvPr/>
            </p:nvSpPr>
            <p:spPr bwMode="auto">
              <a:xfrm>
                <a:off x="3123" y="1034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57" name="Line 1314"/>
              <p:cNvSpPr>
                <a:spLocks noChangeShapeType="1"/>
              </p:cNvSpPr>
              <p:nvPr/>
            </p:nvSpPr>
            <p:spPr bwMode="auto">
              <a:xfrm>
                <a:off x="3087" y="1586"/>
                <a:ext cx="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58" name="Line 1315"/>
              <p:cNvSpPr>
                <a:spLocks noChangeShapeType="1"/>
              </p:cNvSpPr>
              <p:nvPr/>
            </p:nvSpPr>
            <p:spPr bwMode="auto">
              <a:xfrm flipV="1">
                <a:off x="3191" y="1597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59" name="Line 1316"/>
              <p:cNvSpPr>
                <a:spLocks noChangeShapeType="1"/>
              </p:cNvSpPr>
              <p:nvPr/>
            </p:nvSpPr>
            <p:spPr bwMode="auto">
              <a:xfrm flipV="1">
                <a:off x="3201" y="1597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60" name="Line 1317"/>
              <p:cNvSpPr>
                <a:spLocks noChangeShapeType="1"/>
              </p:cNvSpPr>
              <p:nvPr/>
            </p:nvSpPr>
            <p:spPr bwMode="auto">
              <a:xfrm flipH="1">
                <a:off x="3191" y="1602"/>
                <a:ext cx="1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61" name="Line 1318"/>
              <p:cNvSpPr>
                <a:spLocks noChangeShapeType="1"/>
              </p:cNvSpPr>
              <p:nvPr/>
            </p:nvSpPr>
            <p:spPr bwMode="auto">
              <a:xfrm flipV="1">
                <a:off x="3201" y="1581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62" name="Line 1319"/>
              <p:cNvSpPr>
                <a:spLocks noChangeShapeType="1"/>
              </p:cNvSpPr>
              <p:nvPr/>
            </p:nvSpPr>
            <p:spPr bwMode="auto">
              <a:xfrm flipV="1">
                <a:off x="3191" y="1581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63" name="Line 1320"/>
              <p:cNvSpPr>
                <a:spLocks noChangeShapeType="1"/>
              </p:cNvSpPr>
              <p:nvPr/>
            </p:nvSpPr>
            <p:spPr bwMode="auto">
              <a:xfrm>
                <a:off x="3180" y="1586"/>
                <a:ext cx="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64" name="Line 1321"/>
              <p:cNvSpPr>
                <a:spLocks noChangeShapeType="1"/>
              </p:cNvSpPr>
              <p:nvPr/>
            </p:nvSpPr>
            <p:spPr bwMode="auto">
              <a:xfrm>
                <a:off x="3191" y="1581"/>
                <a:ext cx="1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65" name="Line 1322"/>
              <p:cNvSpPr>
                <a:spLocks noChangeShapeType="1"/>
              </p:cNvSpPr>
              <p:nvPr/>
            </p:nvSpPr>
            <p:spPr bwMode="auto">
              <a:xfrm flipH="1">
                <a:off x="3191" y="1696"/>
                <a:ext cx="1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66" name="Line 1323"/>
              <p:cNvSpPr>
                <a:spLocks noChangeShapeType="1"/>
              </p:cNvSpPr>
              <p:nvPr/>
            </p:nvSpPr>
            <p:spPr bwMode="auto">
              <a:xfrm>
                <a:off x="2748" y="1451"/>
                <a:ext cx="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67" name="Line 1324"/>
              <p:cNvSpPr>
                <a:spLocks noChangeShapeType="1"/>
              </p:cNvSpPr>
              <p:nvPr/>
            </p:nvSpPr>
            <p:spPr bwMode="auto">
              <a:xfrm>
                <a:off x="2832" y="1451"/>
                <a:ext cx="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68" name="Line 1325"/>
              <p:cNvSpPr>
                <a:spLocks noChangeShapeType="1"/>
              </p:cNvSpPr>
              <p:nvPr/>
            </p:nvSpPr>
            <p:spPr bwMode="auto">
              <a:xfrm flipH="1">
                <a:off x="2032" y="1042"/>
                <a:ext cx="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69" name="Line 1326"/>
              <p:cNvSpPr>
                <a:spLocks noChangeShapeType="1"/>
              </p:cNvSpPr>
              <p:nvPr/>
            </p:nvSpPr>
            <p:spPr bwMode="auto">
              <a:xfrm flipH="1">
                <a:off x="2032" y="1167"/>
                <a:ext cx="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70" name="Line 1327"/>
              <p:cNvSpPr>
                <a:spLocks noChangeShapeType="1"/>
              </p:cNvSpPr>
              <p:nvPr/>
            </p:nvSpPr>
            <p:spPr bwMode="auto">
              <a:xfrm flipH="1">
                <a:off x="3259" y="12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71" name="Line 1328"/>
              <p:cNvSpPr>
                <a:spLocks noChangeShapeType="1"/>
              </p:cNvSpPr>
              <p:nvPr/>
            </p:nvSpPr>
            <p:spPr bwMode="auto">
              <a:xfrm flipV="1">
                <a:off x="3259" y="1235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72" name="Line 1329"/>
              <p:cNvSpPr>
                <a:spLocks noChangeShapeType="1"/>
              </p:cNvSpPr>
              <p:nvPr/>
            </p:nvSpPr>
            <p:spPr bwMode="auto">
              <a:xfrm>
                <a:off x="3259" y="1235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73" name="Line 1330"/>
              <p:cNvSpPr>
                <a:spLocks noChangeShapeType="1"/>
              </p:cNvSpPr>
              <p:nvPr/>
            </p:nvSpPr>
            <p:spPr bwMode="auto">
              <a:xfrm>
                <a:off x="3201" y="1250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74" name="Line 1331"/>
              <p:cNvSpPr>
                <a:spLocks noChangeShapeType="1"/>
              </p:cNvSpPr>
              <p:nvPr/>
            </p:nvSpPr>
            <p:spPr bwMode="auto">
              <a:xfrm flipV="1">
                <a:off x="3207" y="1235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75" name="Line 1332"/>
              <p:cNvSpPr>
                <a:spLocks noChangeShapeType="1"/>
              </p:cNvSpPr>
              <p:nvPr/>
            </p:nvSpPr>
            <p:spPr bwMode="auto">
              <a:xfrm flipH="1">
                <a:off x="3201" y="1235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76" name="Line 1333"/>
              <p:cNvSpPr>
                <a:spLocks noChangeShapeType="1"/>
              </p:cNvSpPr>
              <p:nvPr/>
            </p:nvSpPr>
            <p:spPr bwMode="auto">
              <a:xfrm flipH="1">
                <a:off x="3207" y="1241"/>
                <a:ext cx="5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77" name="Line 1334"/>
              <p:cNvSpPr>
                <a:spLocks noChangeShapeType="1"/>
              </p:cNvSpPr>
              <p:nvPr/>
            </p:nvSpPr>
            <p:spPr bwMode="auto">
              <a:xfrm flipH="1">
                <a:off x="3207" y="1244"/>
                <a:ext cx="5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78" name="Line 1335"/>
              <p:cNvSpPr>
                <a:spLocks noChangeShapeType="1"/>
              </p:cNvSpPr>
              <p:nvPr/>
            </p:nvSpPr>
            <p:spPr bwMode="auto">
              <a:xfrm flipH="1">
                <a:off x="3207" y="1235"/>
                <a:ext cx="5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79" name="Line 1336"/>
              <p:cNvSpPr>
                <a:spLocks noChangeShapeType="1"/>
              </p:cNvSpPr>
              <p:nvPr/>
            </p:nvSpPr>
            <p:spPr bwMode="auto">
              <a:xfrm flipH="1">
                <a:off x="3207" y="1250"/>
                <a:ext cx="5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80" name="Line 1337"/>
              <p:cNvSpPr>
                <a:spLocks noChangeShapeType="1"/>
              </p:cNvSpPr>
              <p:nvPr/>
            </p:nvSpPr>
            <p:spPr bwMode="auto">
              <a:xfrm>
                <a:off x="3264" y="1235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81" name="Line 1338"/>
              <p:cNvSpPr>
                <a:spLocks noChangeShapeType="1"/>
              </p:cNvSpPr>
              <p:nvPr/>
            </p:nvSpPr>
            <p:spPr bwMode="auto">
              <a:xfrm flipH="1" flipV="1">
                <a:off x="3483" y="1419"/>
                <a:ext cx="1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82" name="Line 1339"/>
              <p:cNvSpPr>
                <a:spLocks noChangeShapeType="1"/>
              </p:cNvSpPr>
              <p:nvPr/>
            </p:nvSpPr>
            <p:spPr bwMode="auto">
              <a:xfrm flipV="1">
                <a:off x="3496" y="144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83" name="Line 1340"/>
              <p:cNvSpPr>
                <a:spLocks noChangeShapeType="1"/>
              </p:cNvSpPr>
              <p:nvPr/>
            </p:nvSpPr>
            <p:spPr bwMode="auto">
              <a:xfrm flipH="1">
                <a:off x="3493" y="1440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84" name="Freeform 1341"/>
              <p:cNvSpPr>
                <a:spLocks/>
              </p:cNvSpPr>
              <p:nvPr/>
            </p:nvSpPr>
            <p:spPr bwMode="auto">
              <a:xfrm>
                <a:off x="3494" y="1439"/>
                <a:ext cx="3" cy="3"/>
              </a:xfrm>
              <a:custGeom>
                <a:avLst/>
                <a:gdLst>
                  <a:gd name="T0" fmla="*/ 16 w 16"/>
                  <a:gd name="T1" fmla="*/ 9 h 17"/>
                  <a:gd name="T2" fmla="*/ 14 w 16"/>
                  <a:gd name="T3" fmla="*/ 3 h 17"/>
                  <a:gd name="T4" fmla="*/ 8 w 16"/>
                  <a:gd name="T5" fmla="*/ 0 h 17"/>
                  <a:gd name="T6" fmla="*/ 2 w 16"/>
                  <a:gd name="T7" fmla="*/ 3 h 17"/>
                  <a:gd name="T8" fmla="*/ 0 w 16"/>
                  <a:gd name="T9" fmla="*/ 9 h 17"/>
                  <a:gd name="T10" fmla="*/ 2 w 16"/>
                  <a:gd name="T11" fmla="*/ 15 h 17"/>
                  <a:gd name="T12" fmla="*/ 8 w 16"/>
                  <a:gd name="T13" fmla="*/ 17 h 17"/>
                  <a:gd name="T14" fmla="*/ 14 w 16"/>
                  <a:gd name="T15" fmla="*/ 15 h 17"/>
                  <a:gd name="T16" fmla="*/ 16 w 16"/>
                  <a:gd name="T17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7">
                    <a:moveTo>
                      <a:pt x="16" y="9"/>
                    </a:moveTo>
                    <a:lnTo>
                      <a:pt x="14" y="3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8" y="17"/>
                    </a:lnTo>
                    <a:lnTo>
                      <a:pt x="14" y="15"/>
                    </a:lnTo>
                    <a:lnTo>
                      <a:pt x="16" y="9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85" name="Line 1342"/>
              <p:cNvSpPr>
                <a:spLocks noChangeShapeType="1"/>
              </p:cNvSpPr>
              <p:nvPr/>
            </p:nvSpPr>
            <p:spPr bwMode="auto">
              <a:xfrm flipH="1" flipV="1">
                <a:off x="3493" y="1432"/>
                <a:ext cx="1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86" name="Line 1343"/>
              <p:cNvSpPr>
                <a:spLocks noChangeShapeType="1"/>
              </p:cNvSpPr>
              <p:nvPr/>
            </p:nvSpPr>
            <p:spPr bwMode="auto">
              <a:xfrm flipH="1" flipV="1">
                <a:off x="3494" y="1434"/>
                <a:ext cx="1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87" name="Line 1344"/>
              <p:cNvSpPr>
                <a:spLocks noChangeShapeType="1"/>
              </p:cNvSpPr>
              <p:nvPr/>
            </p:nvSpPr>
            <p:spPr bwMode="auto">
              <a:xfrm flipH="1">
                <a:off x="3495" y="1434"/>
                <a:ext cx="1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88" name="Line 1345"/>
              <p:cNvSpPr>
                <a:spLocks noChangeShapeType="1"/>
              </p:cNvSpPr>
              <p:nvPr/>
            </p:nvSpPr>
            <p:spPr bwMode="auto">
              <a:xfrm flipH="1">
                <a:off x="3496" y="1432"/>
                <a:ext cx="1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89" name="Line 1346"/>
              <p:cNvSpPr>
                <a:spLocks noChangeShapeType="1"/>
              </p:cNvSpPr>
              <p:nvPr/>
            </p:nvSpPr>
            <p:spPr bwMode="auto">
              <a:xfrm>
                <a:off x="3493" y="1432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90" name="Line 1347"/>
              <p:cNvSpPr>
                <a:spLocks noChangeShapeType="1"/>
              </p:cNvSpPr>
              <p:nvPr/>
            </p:nvSpPr>
            <p:spPr bwMode="auto">
              <a:xfrm>
                <a:off x="3494" y="1427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91" name="Freeform 1348"/>
              <p:cNvSpPr>
                <a:spLocks/>
              </p:cNvSpPr>
              <p:nvPr/>
            </p:nvSpPr>
            <p:spPr bwMode="auto">
              <a:xfrm>
                <a:off x="3495" y="1427"/>
                <a:ext cx="1" cy="2"/>
              </a:xfrm>
              <a:custGeom>
                <a:avLst/>
                <a:gdLst>
                  <a:gd name="T0" fmla="*/ 3 w 3"/>
                  <a:gd name="T1" fmla="*/ 0 h 9"/>
                  <a:gd name="T2" fmla="*/ 0 w 3"/>
                  <a:gd name="T3" fmla="*/ 2 h 9"/>
                  <a:gd name="T4" fmla="*/ 0 w 3"/>
                  <a:gd name="T5" fmla="*/ 7 h 9"/>
                  <a:gd name="T6" fmla="*/ 3 w 3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9">
                    <a:moveTo>
                      <a:pt x="3" y="0"/>
                    </a:moveTo>
                    <a:lnTo>
                      <a:pt x="0" y="2"/>
                    </a:lnTo>
                    <a:lnTo>
                      <a:pt x="0" y="7"/>
                    </a:lnTo>
                    <a:lnTo>
                      <a:pt x="3" y="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92" name="Line 1349"/>
              <p:cNvSpPr>
                <a:spLocks noChangeShapeType="1"/>
              </p:cNvSpPr>
              <p:nvPr/>
            </p:nvSpPr>
            <p:spPr bwMode="auto">
              <a:xfrm flipH="1">
                <a:off x="3496" y="14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93" name="Line 1350"/>
              <p:cNvSpPr>
                <a:spLocks noChangeShapeType="1"/>
              </p:cNvSpPr>
              <p:nvPr/>
            </p:nvSpPr>
            <p:spPr bwMode="auto">
              <a:xfrm flipH="1" flipV="1">
                <a:off x="3496" y="142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94" name="Line 1351"/>
              <p:cNvSpPr>
                <a:spLocks noChangeShapeType="1"/>
              </p:cNvSpPr>
              <p:nvPr/>
            </p:nvSpPr>
            <p:spPr bwMode="auto">
              <a:xfrm flipV="1">
                <a:off x="3499" y="14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95" name="Line 1352"/>
              <p:cNvSpPr>
                <a:spLocks noChangeShapeType="1"/>
              </p:cNvSpPr>
              <p:nvPr/>
            </p:nvSpPr>
            <p:spPr bwMode="auto">
              <a:xfrm>
                <a:off x="3499" y="14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96" name="Line 1353"/>
              <p:cNvSpPr>
                <a:spLocks noChangeShapeType="1"/>
              </p:cNvSpPr>
              <p:nvPr/>
            </p:nvSpPr>
            <p:spPr bwMode="auto">
              <a:xfrm flipV="1">
                <a:off x="3500" y="14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97" name="Line 1354"/>
              <p:cNvSpPr>
                <a:spLocks noChangeShapeType="1"/>
              </p:cNvSpPr>
              <p:nvPr/>
            </p:nvSpPr>
            <p:spPr bwMode="auto">
              <a:xfrm>
                <a:off x="3498" y="14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98" name="Line 1355"/>
              <p:cNvSpPr>
                <a:spLocks noChangeShapeType="1"/>
              </p:cNvSpPr>
              <p:nvPr/>
            </p:nvSpPr>
            <p:spPr bwMode="auto">
              <a:xfrm>
                <a:off x="3498" y="14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99" name="Line 1356"/>
              <p:cNvSpPr>
                <a:spLocks noChangeShapeType="1"/>
              </p:cNvSpPr>
              <p:nvPr/>
            </p:nvSpPr>
            <p:spPr bwMode="auto">
              <a:xfrm flipH="1">
                <a:off x="3498" y="142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00" name="Line 1357"/>
              <p:cNvSpPr>
                <a:spLocks noChangeShapeType="1"/>
              </p:cNvSpPr>
              <p:nvPr/>
            </p:nvSpPr>
            <p:spPr bwMode="auto">
              <a:xfrm flipV="1">
                <a:off x="3493" y="142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01" name="Line 1358"/>
              <p:cNvSpPr>
                <a:spLocks noChangeShapeType="1"/>
              </p:cNvSpPr>
              <p:nvPr/>
            </p:nvSpPr>
            <p:spPr bwMode="auto">
              <a:xfrm flipH="1">
                <a:off x="3493" y="1432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02" name="Line 1359"/>
              <p:cNvSpPr>
                <a:spLocks noChangeShapeType="1"/>
              </p:cNvSpPr>
              <p:nvPr/>
            </p:nvSpPr>
            <p:spPr bwMode="auto">
              <a:xfrm>
                <a:off x="3494" y="1426"/>
                <a:ext cx="0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03" name="Line 1360"/>
              <p:cNvSpPr>
                <a:spLocks noChangeShapeType="1"/>
              </p:cNvSpPr>
              <p:nvPr/>
            </p:nvSpPr>
            <p:spPr bwMode="auto">
              <a:xfrm>
                <a:off x="3493" y="1426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04" name="Line 1361"/>
              <p:cNvSpPr>
                <a:spLocks noChangeShapeType="1"/>
              </p:cNvSpPr>
              <p:nvPr/>
            </p:nvSpPr>
            <p:spPr bwMode="auto">
              <a:xfrm flipV="1">
                <a:off x="3493" y="1426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05" name="Line 1362"/>
              <p:cNvSpPr>
                <a:spLocks noChangeShapeType="1"/>
              </p:cNvSpPr>
              <p:nvPr/>
            </p:nvSpPr>
            <p:spPr bwMode="auto">
              <a:xfrm flipV="1">
                <a:off x="3490" y="1428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06" name="Line 1363"/>
              <p:cNvSpPr>
                <a:spLocks noChangeShapeType="1"/>
              </p:cNvSpPr>
              <p:nvPr/>
            </p:nvSpPr>
            <p:spPr bwMode="auto">
              <a:xfrm>
                <a:off x="3489" y="1426"/>
                <a:ext cx="1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07" name="Line 1364"/>
              <p:cNvSpPr>
                <a:spLocks noChangeShapeType="1"/>
              </p:cNvSpPr>
              <p:nvPr/>
            </p:nvSpPr>
            <p:spPr bwMode="auto">
              <a:xfrm flipH="1" flipV="1">
                <a:off x="3500" y="1428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08" name="Line 1365"/>
              <p:cNvSpPr>
                <a:spLocks noChangeShapeType="1"/>
              </p:cNvSpPr>
              <p:nvPr/>
            </p:nvSpPr>
            <p:spPr bwMode="auto">
              <a:xfrm flipH="1">
                <a:off x="3501" y="1426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09" name="Line 1366"/>
              <p:cNvSpPr>
                <a:spLocks noChangeShapeType="1"/>
              </p:cNvSpPr>
              <p:nvPr/>
            </p:nvSpPr>
            <p:spPr bwMode="auto">
              <a:xfrm>
                <a:off x="3485" y="1432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10" name="Line 1367"/>
              <p:cNvSpPr>
                <a:spLocks noChangeShapeType="1"/>
              </p:cNvSpPr>
              <p:nvPr/>
            </p:nvSpPr>
            <p:spPr bwMode="auto">
              <a:xfrm flipH="1">
                <a:off x="3485" y="14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11" name="Line 1368"/>
              <p:cNvSpPr>
                <a:spLocks noChangeShapeType="1"/>
              </p:cNvSpPr>
              <p:nvPr/>
            </p:nvSpPr>
            <p:spPr bwMode="auto">
              <a:xfrm flipH="1" flipV="1">
                <a:off x="3485" y="1433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12" name="Line 1369"/>
              <p:cNvSpPr>
                <a:spLocks noChangeShapeType="1"/>
              </p:cNvSpPr>
              <p:nvPr/>
            </p:nvSpPr>
            <p:spPr bwMode="auto">
              <a:xfrm flipV="1">
                <a:off x="3485" y="143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13" name="Line 1370"/>
              <p:cNvSpPr>
                <a:spLocks noChangeShapeType="1"/>
              </p:cNvSpPr>
              <p:nvPr/>
            </p:nvSpPr>
            <p:spPr bwMode="auto">
              <a:xfrm flipV="1">
                <a:off x="3490" y="1433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14" name="Line 1371"/>
              <p:cNvSpPr>
                <a:spLocks noChangeShapeType="1"/>
              </p:cNvSpPr>
              <p:nvPr/>
            </p:nvSpPr>
            <p:spPr bwMode="auto">
              <a:xfrm flipH="1" flipV="1">
                <a:off x="3490" y="143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15" name="Line 1372"/>
              <p:cNvSpPr>
                <a:spLocks noChangeShapeType="1"/>
              </p:cNvSpPr>
              <p:nvPr/>
            </p:nvSpPr>
            <p:spPr bwMode="auto">
              <a:xfrm flipH="1">
                <a:off x="3489" y="1432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16" name="Line 1373"/>
              <p:cNvSpPr>
                <a:spLocks noChangeShapeType="1"/>
              </p:cNvSpPr>
              <p:nvPr/>
            </p:nvSpPr>
            <p:spPr bwMode="auto">
              <a:xfrm flipV="1">
                <a:off x="3489" y="1432"/>
                <a:ext cx="1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17" name="Line 1374"/>
              <p:cNvSpPr>
                <a:spLocks noChangeShapeType="1"/>
              </p:cNvSpPr>
              <p:nvPr/>
            </p:nvSpPr>
            <p:spPr bwMode="auto">
              <a:xfrm flipH="1">
                <a:off x="3489" y="1432"/>
                <a:ext cx="1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18" name="Line 1375"/>
              <p:cNvSpPr>
                <a:spLocks noChangeShapeType="1"/>
              </p:cNvSpPr>
              <p:nvPr/>
            </p:nvSpPr>
            <p:spPr bwMode="auto">
              <a:xfrm flipV="1">
                <a:off x="3488" y="14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19" name="Line 1376"/>
              <p:cNvSpPr>
                <a:spLocks noChangeShapeType="1"/>
              </p:cNvSpPr>
              <p:nvPr/>
            </p:nvSpPr>
            <p:spPr bwMode="auto">
              <a:xfrm>
                <a:off x="3488" y="14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20" name="Line 1377"/>
              <p:cNvSpPr>
                <a:spLocks noChangeShapeType="1"/>
              </p:cNvSpPr>
              <p:nvPr/>
            </p:nvSpPr>
            <p:spPr bwMode="auto">
              <a:xfrm>
                <a:off x="3486" y="14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21" name="Line 1378"/>
              <p:cNvSpPr>
                <a:spLocks noChangeShapeType="1"/>
              </p:cNvSpPr>
              <p:nvPr/>
            </p:nvSpPr>
            <p:spPr bwMode="auto">
              <a:xfrm>
                <a:off x="3485" y="1432"/>
                <a:ext cx="1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22" name="Line 1379"/>
              <p:cNvSpPr>
                <a:spLocks noChangeShapeType="1"/>
              </p:cNvSpPr>
              <p:nvPr/>
            </p:nvSpPr>
            <p:spPr bwMode="auto">
              <a:xfrm flipH="1">
                <a:off x="3489" y="1431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23" name="Line 1380"/>
              <p:cNvSpPr>
                <a:spLocks noChangeShapeType="1"/>
              </p:cNvSpPr>
              <p:nvPr/>
            </p:nvSpPr>
            <p:spPr bwMode="auto">
              <a:xfrm flipV="1">
                <a:off x="3493" y="1431"/>
                <a:ext cx="0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24" name="Line 1381"/>
              <p:cNvSpPr>
                <a:spLocks noChangeShapeType="1"/>
              </p:cNvSpPr>
              <p:nvPr/>
            </p:nvSpPr>
            <p:spPr bwMode="auto">
              <a:xfrm>
                <a:off x="3493" y="1441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25" name="Line 1382"/>
              <p:cNvSpPr>
                <a:spLocks noChangeShapeType="1"/>
              </p:cNvSpPr>
              <p:nvPr/>
            </p:nvSpPr>
            <p:spPr bwMode="auto">
              <a:xfrm flipH="1">
                <a:off x="3498" y="144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26" name="Line 1383"/>
              <p:cNvSpPr>
                <a:spLocks noChangeShapeType="1"/>
              </p:cNvSpPr>
              <p:nvPr/>
            </p:nvSpPr>
            <p:spPr bwMode="auto">
              <a:xfrm>
                <a:off x="3493" y="144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27" name="Line 1384"/>
              <p:cNvSpPr>
                <a:spLocks noChangeShapeType="1"/>
              </p:cNvSpPr>
              <p:nvPr/>
            </p:nvSpPr>
            <p:spPr bwMode="auto">
              <a:xfrm flipH="1">
                <a:off x="3496" y="1440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28" name="Line 1385"/>
              <p:cNvSpPr>
                <a:spLocks noChangeShapeType="1"/>
              </p:cNvSpPr>
              <p:nvPr/>
            </p:nvSpPr>
            <p:spPr bwMode="auto">
              <a:xfrm>
                <a:off x="3498" y="1431"/>
                <a:ext cx="0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29" name="Line 1386"/>
              <p:cNvSpPr>
                <a:spLocks noChangeShapeType="1"/>
              </p:cNvSpPr>
              <p:nvPr/>
            </p:nvSpPr>
            <p:spPr bwMode="auto">
              <a:xfrm flipH="1">
                <a:off x="3498" y="1431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30" name="Line 1387"/>
              <p:cNvSpPr>
                <a:spLocks noChangeShapeType="1"/>
              </p:cNvSpPr>
              <p:nvPr/>
            </p:nvSpPr>
            <p:spPr bwMode="auto">
              <a:xfrm>
                <a:off x="3501" y="1432"/>
                <a:ext cx="1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31" name="Line 1388"/>
              <p:cNvSpPr>
                <a:spLocks noChangeShapeType="1"/>
              </p:cNvSpPr>
              <p:nvPr/>
            </p:nvSpPr>
            <p:spPr bwMode="auto">
              <a:xfrm>
                <a:off x="3501" y="1432"/>
                <a:ext cx="1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32" name="Line 1389"/>
              <p:cNvSpPr>
                <a:spLocks noChangeShapeType="1"/>
              </p:cNvSpPr>
              <p:nvPr/>
            </p:nvSpPr>
            <p:spPr bwMode="auto">
              <a:xfrm>
                <a:off x="3503" y="14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33" name="Line 1390"/>
              <p:cNvSpPr>
                <a:spLocks noChangeShapeType="1"/>
              </p:cNvSpPr>
              <p:nvPr/>
            </p:nvSpPr>
            <p:spPr bwMode="auto">
              <a:xfrm flipV="1">
                <a:off x="3504" y="14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34" name="Line 1391"/>
              <p:cNvSpPr>
                <a:spLocks noChangeShapeType="1"/>
              </p:cNvSpPr>
              <p:nvPr/>
            </p:nvSpPr>
            <p:spPr bwMode="auto">
              <a:xfrm flipH="1">
                <a:off x="3505" y="14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35" name="Line 1392"/>
              <p:cNvSpPr>
                <a:spLocks noChangeShapeType="1"/>
              </p:cNvSpPr>
              <p:nvPr/>
            </p:nvSpPr>
            <p:spPr bwMode="auto">
              <a:xfrm flipV="1">
                <a:off x="3505" y="1432"/>
                <a:ext cx="1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36" name="Line 1393"/>
              <p:cNvSpPr>
                <a:spLocks noChangeShapeType="1"/>
              </p:cNvSpPr>
              <p:nvPr/>
            </p:nvSpPr>
            <p:spPr bwMode="auto">
              <a:xfrm flipH="1">
                <a:off x="3505" y="1432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37" name="Line 1394"/>
              <p:cNvSpPr>
                <a:spLocks noChangeShapeType="1"/>
              </p:cNvSpPr>
              <p:nvPr/>
            </p:nvSpPr>
            <p:spPr bwMode="auto">
              <a:xfrm flipH="1" flipV="1">
                <a:off x="3506" y="143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38" name="Line 1395"/>
              <p:cNvSpPr>
                <a:spLocks noChangeShapeType="1"/>
              </p:cNvSpPr>
              <p:nvPr/>
            </p:nvSpPr>
            <p:spPr bwMode="auto">
              <a:xfrm flipV="1">
                <a:off x="3506" y="1433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39" name="Line 1396"/>
              <p:cNvSpPr>
                <a:spLocks noChangeShapeType="1"/>
              </p:cNvSpPr>
              <p:nvPr/>
            </p:nvSpPr>
            <p:spPr bwMode="auto">
              <a:xfrm flipV="1">
                <a:off x="3500" y="1432"/>
                <a:ext cx="1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40" name="Line 1397"/>
              <p:cNvSpPr>
                <a:spLocks noChangeShapeType="1"/>
              </p:cNvSpPr>
              <p:nvPr/>
            </p:nvSpPr>
            <p:spPr bwMode="auto">
              <a:xfrm flipH="1" flipV="1">
                <a:off x="3500" y="1433"/>
                <a:ext cx="1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41" name="Line 1398"/>
              <p:cNvSpPr>
                <a:spLocks noChangeShapeType="1"/>
              </p:cNvSpPr>
              <p:nvPr/>
            </p:nvSpPr>
            <p:spPr bwMode="auto">
              <a:xfrm flipH="1">
                <a:off x="3501" y="14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42" name="Line 1399"/>
              <p:cNvSpPr>
                <a:spLocks noChangeShapeType="1"/>
              </p:cNvSpPr>
              <p:nvPr/>
            </p:nvSpPr>
            <p:spPr bwMode="auto">
              <a:xfrm>
                <a:off x="3501" y="1432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43" name="Line 1400"/>
              <p:cNvSpPr>
                <a:spLocks noChangeShapeType="1"/>
              </p:cNvSpPr>
              <p:nvPr/>
            </p:nvSpPr>
            <p:spPr bwMode="auto">
              <a:xfrm>
                <a:off x="3485" y="1429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44" name="Line 1401"/>
              <p:cNvSpPr>
                <a:spLocks noChangeShapeType="1"/>
              </p:cNvSpPr>
              <p:nvPr/>
            </p:nvSpPr>
            <p:spPr bwMode="auto">
              <a:xfrm flipH="1">
                <a:off x="3485" y="1426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45" name="Line 1402"/>
              <p:cNvSpPr>
                <a:spLocks noChangeShapeType="1"/>
              </p:cNvSpPr>
              <p:nvPr/>
            </p:nvSpPr>
            <p:spPr bwMode="auto">
              <a:xfrm flipH="1">
                <a:off x="3505" y="1429"/>
                <a:ext cx="1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46" name="Line 1403"/>
              <p:cNvSpPr>
                <a:spLocks noChangeShapeType="1"/>
              </p:cNvSpPr>
              <p:nvPr/>
            </p:nvSpPr>
            <p:spPr bwMode="auto">
              <a:xfrm>
                <a:off x="3505" y="1426"/>
                <a:ext cx="1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47" name="Line 1404"/>
              <p:cNvSpPr>
                <a:spLocks noChangeShapeType="1"/>
              </p:cNvSpPr>
              <p:nvPr/>
            </p:nvSpPr>
            <p:spPr bwMode="auto">
              <a:xfrm flipH="1">
                <a:off x="3485" y="1425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48" name="Line 1405"/>
              <p:cNvSpPr>
                <a:spLocks noChangeShapeType="1"/>
              </p:cNvSpPr>
              <p:nvPr/>
            </p:nvSpPr>
            <p:spPr bwMode="auto">
              <a:xfrm flipV="1">
                <a:off x="3490" y="142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49" name="Line 1406"/>
              <p:cNvSpPr>
                <a:spLocks noChangeShapeType="1"/>
              </p:cNvSpPr>
              <p:nvPr/>
            </p:nvSpPr>
            <p:spPr bwMode="auto">
              <a:xfrm>
                <a:off x="3485" y="1426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50" name="Line 1407"/>
              <p:cNvSpPr>
                <a:spLocks noChangeShapeType="1"/>
              </p:cNvSpPr>
              <p:nvPr/>
            </p:nvSpPr>
            <p:spPr bwMode="auto">
              <a:xfrm>
                <a:off x="3485" y="142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51" name="Line 1408"/>
              <p:cNvSpPr>
                <a:spLocks noChangeShapeType="1"/>
              </p:cNvSpPr>
              <p:nvPr/>
            </p:nvSpPr>
            <p:spPr bwMode="auto">
              <a:xfrm flipH="1">
                <a:off x="3485" y="1425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52" name="Line 1409"/>
              <p:cNvSpPr>
                <a:spLocks noChangeShapeType="1"/>
              </p:cNvSpPr>
              <p:nvPr/>
            </p:nvSpPr>
            <p:spPr bwMode="auto">
              <a:xfrm flipH="1">
                <a:off x="3501" y="1425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53" name="Line 1410"/>
              <p:cNvSpPr>
                <a:spLocks noChangeShapeType="1"/>
              </p:cNvSpPr>
              <p:nvPr/>
            </p:nvSpPr>
            <p:spPr bwMode="auto">
              <a:xfrm flipV="1">
                <a:off x="3506" y="142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grpSp>
          <p:nvGrpSpPr>
            <p:cNvPr id="15" name="Group 1612"/>
            <p:cNvGrpSpPr>
              <a:grpSpLocks/>
            </p:cNvGrpSpPr>
            <p:nvPr/>
          </p:nvGrpSpPr>
          <p:grpSpPr bwMode="auto">
            <a:xfrm>
              <a:off x="2280" y="1089"/>
              <a:ext cx="1507" cy="1049"/>
              <a:chOff x="2280" y="1089"/>
              <a:chExt cx="1507" cy="1049"/>
            </a:xfrm>
          </p:grpSpPr>
          <p:sp>
            <p:nvSpPr>
              <p:cNvPr id="2954" name="Line 1412"/>
              <p:cNvSpPr>
                <a:spLocks noChangeShapeType="1"/>
              </p:cNvSpPr>
              <p:nvPr/>
            </p:nvSpPr>
            <p:spPr bwMode="auto">
              <a:xfrm>
                <a:off x="3500" y="1426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55" name="Line 1413"/>
              <p:cNvSpPr>
                <a:spLocks noChangeShapeType="1"/>
              </p:cNvSpPr>
              <p:nvPr/>
            </p:nvSpPr>
            <p:spPr bwMode="auto">
              <a:xfrm>
                <a:off x="3500" y="142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56" name="Line 1414"/>
              <p:cNvSpPr>
                <a:spLocks noChangeShapeType="1"/>
              </p:cNvSpPr>
              <p:nvPr/>
            </p:nvSpPr>
            <p:spPr bwMode="auto">
              <a:xfrm flipH="1">
                <a:off x="3500" y="1425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57" name="Line 1415"/>
              <p:cNvSpPr>
                <a:spLocks noChangeShapeType="1"/>
              </p:cNvSpPr>
              <p:nvPr/>
            </p:nvSpPr>
            <p:spPr bwMode="auto">
              <a:xfrm flipV="1">
                <a:off x="3485" y="1422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58" name="Line 1416"/>
              <p:cNvSpPr>
                <a:spLocks noChangeShapeType="1"/>
              </p:cNvSpPr>
              <p:nvPr/>
            </p:nvSpPr>
            <p:spPr bwMode="auto">
              <a:xfrm>
                <a:off x="3489" y="1422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59" name="Line 1417"/>
              <p:cNvSpPr>
                <a:spLocks noChangeShapeType="1"/>
              </p:cNvSpPr>
              <p:nvPr/>
            </p:nvSpPr>
            <p:spPr bwMode="auto">
              <a:xfrm flipV="1">
                <a:off x="3501" y="1422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60" name="Line 1418"/>
              <p:cNvSpPr>
                <a:spLocks noChangeShapeType="1"/>
              </p:cNvSpPr>
              <p:nvPr/>
            </p:nvSpPr>
            <p:spPr bwMode="auto">
              <a:xfrm>
                <a:off x="3505" y="1422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61" name="Line 1419"/>
              <p:cNvSpPr>
                <a:spLocks noChangeShapeType="1"/>
              </p:cNvSpPr>
              <p:nvPr/>
            </p:nvSpPr>
            <p:spPr bwMode="auto">
              <a:xfrm>
                <a:off x="3484" y="1422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62" name="Line 1420"/>
              <p:cNvSpPr>
                <a:spLocks noChangeShapeType="1"/>
              </p:cNvSpPr>
              <p:nvPr/>
            </p:nvSpPr>
            <p:spPr bwMode="auto">
              <a:xfrm flipH="1">
                <a:off x="3501" y="1422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63" name="Line 1421"/>
              <p:cNvSpPr>
                <a:spLocks noChangeShapeType="1"/>
              </p:cNvSpPr>
              <p:nvPr/>
            </p:nvSpPr>
            <p:spPr bwMode="auto">
              <a:xfrm flipH="1">
                <a:off x="3506" y="1420"/>
                <a:ext cx="2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64" name="Line 1422"/>
              <p:cNvSpPr>
                <a:spLocks noChangeShapeType="1"/>
              </p:cNvSpPr>
              <p:nvPr/>
            </p:nvSpPr>
            <p:spPr bwMode="auto">
              <a:xfrm flipH="1">
                <a:off x="3500" y="1420"/>
                <a:ext cx="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65" name="Line 1423"/>
              <p:cNvSpPr>
                <a:spLocks noChangeShapeType="1"/>
              </p:cNvSpPr>
              <p:nvPr/>
            </p:nvSpPr>
            <p:spPr bwMode="auto">
              <a:xfrm flipH="1">
                <a:off x="3484" y="1420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66" name="Line 1424"/>
              <p:cNvSpPr>
                <a:spLocks noChangeShapeType="1"/>
              </p:cNvSpPr>
              <p:nvPr/>
            </p:nvSpPr>
            <p:spPr bwMode="auto">
              <a:xfrm flipH="1" flipV="1">
                <a:off x="3499" y="1419"/>
                <a:ext cx="2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67" name="Line 1425"/>
              <p:cNvSpPr>
                <a:spLocks noChangeShapeType="1"/>
              </p:cNvSpPr>
              <p:nvPr/>
            </p:nvSpPr>
            <p:spPr bwMode="auto">
              <a:xfrm flipV="1">
                <a:off x="3490" y="1419"/>
                <a:ext cx="2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68" name="Line 1426"/>
              <p:cNvSpPr>
                <a:spLocks noChangeShapeType="1"/>
              </p:cNvSpPr>
              <p:nvPr/>
            </p:nvSpPr>
            <p:spPr bwMode="auto">
              <a:xfrm>
                <a:off x="3545" y="1420"/>
                <a:ext cx="0" cy="16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69" name="Line 1427"/>
              <p:cNvSpPr>
                <a:spLocks noChangeShapeType="1"/>
              </p:cNvSpPr>
              <p:nvPr/>
            </p:nvSpPr>
            <p:spPr bwMode="auto">
              <a:xfrm>
                <a:off x="3539" y="1420"/>
                <a:ext cx="0" cy="16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70" name="Line 1428"/>
              <p:cNvSpPr>
                <a:spLocks noChangeShapeType="1"/>
              </p:cNvSpPr>
              <p:nvPr/>
            </p:nvSpPr>
            <p:spPr bwMode="auto">
              <a:xfrm flipV="1">
                <a:off x="3451" y="1420"/>
                <a:ext cx="88" cy="16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71" name="Line 1429"/>
              <p:cNvSpPr>
                <a:spLocks noChangeShapeType="1"/>
              </p:cNvSpPr>
              <p:nvPr/>
            </p:nvSpPr>
            <p:spPr bwMode="auto">
              <a:xfrm flipH="1" flipV="1">
                <a:off x="3451" y="1420"/>
                <a:ext cx="88" cy="16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72" name="Line 1430"/>
              <p:cNvSpPr>
                <a:spLocks noChangeShapeType="1"/>
              </p:cNvSpPr>
              <p:nvPr/>
            </p:nvSpPr>
            <p:spPr bwMode="auto">
              <a:xfrm>
                <a:off x="3575" y="1424"/>
                <a:ext cx="0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73" name="Freeform 1431"/>
              <p:cNvSpPr>
                <a:spLocks/>
              </p:cNvSpPr>
              <p:nvPr/>
            </p:nvSpPr>
            <p:spPr bwMode="auto">
              <a:xfrm>
                <a:off x="3575" y="1421"/>
                <a:ext cx="3" cy="3"/>
              </a:xfrm>
              <a:custGeom>
                <a:avLst/>
                <a:gdLst>
                  <a:gd name="T0" fmla="*/ 19 w 19"/>
                  <a:gd name="T1" fmla="*/ 0 h 18"/>
                  <a:gd name="T2" fmla="*/ 9 w 19"/>
                  <a:gd name="T3" fmla="*/ 2 h 18"/>
                  <a:gd name="T4" fmla="*/ 2 w 19"/>
                  <a:gd name="T5" fmla="*/ 9 h 18"/>
                  <a:gd name="T6" fmla="*/ 0 w 19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8">
                    <a:moveTo>
                      <a:pt x="19" y="0"/>
                    </a:moveTo>
                    <a:lnTo>
                      <a:pt x="9" y="2"/>
                    </a:lnTo>
                    <a:lnTo>
                      <a:pt x="2" y="9"/>
                    </a:lnTo>
                    <a:lnTo>
                      <a:pt x="0" y="18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74" name="Line 1432"/>
              <p:cNvSpPr>
                <a:spLocks noChangeShapeType="1"/>
              </p:cNvSpPr>
              <p:nvPr/>
            </p:nvSpPr>
            <p:spPr bwMode="auto">
              <a:xfrm flipH="1">
                <a:off x="3578" y="1421"/>
                <a:ext cx="4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75" name="Freeform 1433"/>
              <p:cNvSpPr>
                <a:spLocks/>
              </p:cNvSpPr>
              <p:nvPr/>
            </p:nvSpPr>
            <p:spPr bwMode="auto">
              <a:xfrm>
                <a:off x="3620" y="1421"/>
                <a:ext cx="3" cy="3"/>
              </a:xfrm>
              <a:custGeom>
                <a:avLst/>
                <a:gdLst>
                  <a:gd name="T0" fmla="*/ 19 w 19"/>
                  <a:gd name="T1" fmla="*/ 18 h 18"/>
                  <a:gd name="T2" fmla="*/ 17 w 19"/>
                  <a:gd name="T3" fmla="*/ 9 h 18"/>
                  <a:gd name="T4" fmla="*/ 9 w 19"/>
                  <a:gd name="T5" fmla="*/ 2 h 18"/>
                  <a:gd name="T6" fmla="*/ 0 w 19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8">
                    <a:moveTo>
                      <a:pt x="19" y="18"/>
                    </a:moveTo>
                    <a:lnTo>
                      <a:pt x="17" y="9"/>
                    </a:lnTo>
                    <a:lnTo>
                      <a:pt x="9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76" name="Line 1434"/>
              <p:cNvSpPr>
                <a:spLocks noChangeShapeType="1"/>
              </p:cNvSpPr>
              <p:nvPr/>
            </p:nvSpPr>
            <p:spPr bwMode="auto">
              <a:xfrm flipV="1">
                <a:off x="3623" y="1424"/>
                <a:ext cx="0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77" name="Line 1435"/>
              <p:cNvSpPr>
                <a:spLocks noChangeShapeType="1"/>
              </p:cNvSpPr>
              <p:nvPr/>
            </p:nvSpPr>
            <p:spPr bwMode="auto">
              <a:xfrm flipV="1">
                <a:off x="3621" y="1461"/>
                <a:ext cx="1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78" name="Line 1436"/>
              <p:cNvSpPr>
                <a:spLocks noChangeShapeType="1"/>
              </p:cNvSpPr>
              <p:nvPr/>
            </p:nvSpPr>
            <p:spPr bwMode="auto">
              <a:xfrm flipV="1">
                <a:off x="3620" y="1480"/>
                <a:ext cx="1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79" name="Line 1437"/>
              <p:cNvSpPr>
                <a:spLocks noChangeShapeType="1"/>
              </p:cNvSpPr>
              <p:nvPr/>
            </p:nvSpPr>
            <p:spPr bwMode="auto">
              <a:xfrm flipV="1">
                <a:off x="3619" y="1488"/>
                <a:ext cx="1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80" name="Line 1438"/>
              <p:cNvSpPr>
                <a:spLocks noChangeShapeType="1"/>
              </p:cNvSpPr>
              <p:nvPr/>
            </p:nvSpPr>
            <p:spPr bwMode="auto">
              <a:xfrm>
                <a:off x="3578" y="148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81" name="Line 1439"/>
              <p:cNvSpPr>
                <a:spLocks noChangeShapeType="1"/>
              </p:cNvSpPr>
              <p:nvPr/>
            </p:nvSpPr>
            <p:spPr bwMode="auto">
              <a:xfrm>
                <a:off x="3583" y="1496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82" name="Freeform 1440"/>
              <p:cNvSpPr>
                <a:spLocks/>
              </p:cNvSpPr>
              <p:nvPr/>
            </p:nvSpPr>
            <p:spPr bwMode="auto">
              <a:xfrm>
                <a:off x="3614" y="1492"/>
                <a:ext cx="5" cy="4"/>
              </a:xfrm>
              <a:custGeom>
                <a:avLst/>
                <a:gdLst>
                  <a:gd name="T0" fmla="*/ 0 w 31"/>
                  <a:gd name="T1" fmla="*/ 27 h 27"/>
                  <a:gd name="T2" fmla="*/ 14 w 31"/>
                  <a:gd name="T3" fmla="*/ 23 h 27"/>
                  <a:gd name="T4" fmla="*/ 25 w 31"/>
                  <a:gd name="T5" fmla="*/ 14 h 27"/>
                  <a:gd name="T6" fmla="*/ 31 w 31"/>
                  <a:gd name="T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7">
                    <a:moveTo>
                      <a:pt x="0" y="27"/>
                    </a:moveTo>
                    <a:lnTo>
                      <a:pt x="14" y="23"/>
                    </a:lnTo>
                    <a:lnTo>
                      <a:pt x="25" y="14"/>
                    </a:lnTo>
                    <a:lnTo>
                      <a:pt x="31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83" name="Freeform 1441"/>
              <p:cNvSpPr>
                <a:spLocks/>
              </p:cNvSpPr>
              <p:nvPr/>
            </p:nvSpPr>
            <p:spPr bwMode="auto">
              <a:xfrm>
                <a:off x="3578" y="1492"/>
                <a:ext cx="5" cy="4"/>
              </a:xfrm>
              <a:custGeom>
                <a:avLst/>
                <a:gdLst>
                  <a:gd name="T0" fmla="*/ 0 w 31"/>
                  <a:gd name="T1" fmla="*/ 0 h 27"/>
                  <a:gd name="T2" fmla="*/ 5 w 31"/>
                  <a:gd name="T3" fmla="*/ 14 h 27"/>
                  <a:gd name="T4" fmla="*/ 17 w 31"/>
                  <a:gd name="T5" fmla="*/ 23 h 27"/>
                  <a:gd name="T6" fmla="*/ 31 w 31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7">
                    <a:moveTo>
                      <a:pt x="0" y="0"/>
                    </a:moveTo>
                    <a:lnTo>
                      <a:pt x="5" y="14"/>
                    </a:lnTo>
                    <a:lnTo>
                      <a:pt x="17" y="23"/>
                    </a:lnTo>
                    <a:lnTo>
                      <a:pt x="31" y="27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84" name="Line 1442"/>
              <p:cNvSpPr>
                <a:spLocks noChangeShapeType="1"/>
              </p:cNvSpPr>
              <p:nvPr/>
            </p:nvSpPr>
            <p:spPr bwMode="auto">
              <a:xfrm>
                <a:off x="3575" y="1441"/>
                <a:ext cx="0" cy="2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85" name="Line 1443"/>
              <p:cNvSpPr>
                <a:spLocks noChangeShapeType="1"/>
              </p:cNvSpPr>
              <p:nvPr/>
            </p:nvSpPr>
            <p:spPr bwMode="auto">
              <a:xfrm>
                <a:off x="3575" y="1461"/>
                <a:ext cx="2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86" name="Line 1444"/>
              <p:cNvSpPr>
                <a:spLocks noChangeShapeType="1"/>
              </p:cNvSpPr>
              <p:nvPr/>
            </p:nvSpPr>
            <p:spPr bwMode="auto">
              <a:xfrm>
                <a:off x="3577" y="1480"/>
                <a:ext cx="1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87" name="Line 1445"/>
              <p:cNvSpPr>
                <a:spLocks noChangeShapeType="1"/>
              </p:cNvSpPr>
              <p:nvPr/>
            </p:nvSpPr>
            <p:spPr bwMode="auto">
              <a:xfrm flipV="1">
                <a:off x="3622" y="1441"/>
                <a:ext cx="1" cy="2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88" name="Line 1446"/>
              <p:cNvSpPr>
                <a:spLocks noChangeShapeType="1"/>
              </p:cNvSpPr>
              <p:nvPr/>
            </p:nvSpPr>
            <p:spPr bwMode="auto">
              <a:xfrm>
                <a:off x="3581" y="1421"/>
                <a:ext cx="3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89" name="Freeform 1447"/>
              <p:cNvSpPr>
                <a:spLocks/>
              </p:cNvSpPr>
              <p:nvPr/>
            </p:nvSpPr>
            <p:spPr bwMode="auto">
              <a:xfrm>
                <a:off x="3617" y="1421"/>
                <a:ext cx="3" cy="3"/>
              </a:xfrm>
              <a:custGeom>
                <a:avLst/>
                <a:gdLst>
                  <a:gd name="T0" fmla="*/ 19 w 19"/>
                  <a:gd name="T1" fmla="*/ 18 h 18"/>
                  <a:gd name="T2" fmla="*/ 17 w 19"/>
                  <a:gd name="T3" fmla="*/ 9 h 18"/>
                  <a:gd name="T4" fmla="*/ 10 w 19"/>
                  <a:gd name="T5" fmla="*/ 2 h 18"/>
                  <a:gd name="T6" fmla="*/ 0 w 19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8">
                    <a:moveTo>
                      <a:pt x="19" y="18"/>
                    </a:moveTo>
                    <a:lnTo>
                      <a:pt x="17" y="9"/>
                    </a:lnTo>
                    <a:lnTo>
                      <a:pt x="10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90" name="Line 1448"/>
              <p:cNvSpPr>
                <a:spLocks noChangeShapeType="1"/>
              </p:cNvSpPr>
              <p:nvPr/>
            </p:nvSpPr>
            <p:spPr bwMode="auto">
              <a:xfrm>
                <a:off x="3620" y="1424"/>
                <a:ext cx="0" cy="1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91" name="Freeform 1449"/>
              <p:cNvSpPr>
                <a:spLocks/>
              </p:cNvSpPr>
              <p:nvPr/>
            </p:nvSpPr>
            <p:spPr bwMode="auto">
              <a:xfrm>
                <a:off x="3617" y="1438"/>
                <a:ext cx="3" cy="3"/>
              </a:xfrm>
              <a:custGeom>
                <a:avLst/>
                <a:gdLst>
                  <a:gd name="T0" fmla="*/ 0 w 19"/>
                  <a:gd name="T1" fmla="*/ 19 h 19"/>
                  <a:gd name="T2" fmla="*/ 10 w 19"/>
                  <a:gd name="T3" fmla="*/ 15 h 19"/>
                  <a:gd name="T4" fmla="*/ 17 w 19"/>
                  <a:gd name="T5" fmla="*/ 9 h 19"/>
                  <a:gd name="T6" fmla="*/ 19 w 19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9">
                    <a:moveTo>
                      <a:pt x="0" y="19"/>
                    </a:moveTo>
                    <a:lnTo>
                      <a:pt x="10" y="15"/>
                    </a:lnTo>
                    <a:lnTo>
                      <a:pt x="17" y="9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92" name="Line 1450"/>
              <p:cNvSpPr>
                <a:spLocks noChangeShapeType="1"/>
              </p:cNvSpPr>
              <p:nvPr/>
            </p:nvSpPr>
            <p:spPr bwMode="auto">
              <a:xfrm flipH="1">
                <a:off x="3581" y="1441"/>
                <a:ext cx="3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93" name="Freeform 1451"/>
              <p:cNvSpPr>
                <a:spLocks/>
              </p:cNvSpPr>
              <p:nvPr/>
            </p:nvSpPr>
            <p:spPr bwMode="auto">
              <a:xfrm>
                <a:off x="3578" y="1438"/>
                <a:ext cx="3" cy="3"/>
              </a:xfrm>
              <a:custGeom>
                <a:avLst/>
                <a:gdLst>
                  <a:gd name="T0" fmla="*/ 0 w 19"/>
                  <a:gd name="T1" fmla="*/ 0 h 19"/>
                  <a:gd name="T2" fmla="*/ 2 w 19"/>
                  <a:gd name="T3" fmla="*/ 9 h 19"/>
                  <a:gd name="T4" fmla="*/ 9 w 19"/>
                  <a:gd name="T5" fmla="*/ 15 h 19"/>
                  <a:gd name="T6" fmla="*/ 19 w 19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9">
                    <a:moveTo>
                      <a:pt x="0" y="0"/>
                    </a:moveTo>
                    <a:lnTo>
                      <a:pt x="2" y="9"/>
                    </a:lnTo>
                    <a:lnTo>
                      <a:pt x="9" y="15"/>
                    </a:lnTo>
                    <a:lnTo>
                      <a:pt x="19" y="1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94" name="Line 1452"/>
              <p:cNvSpPr>
                <a:spLocks noChangeShapeType="1"/>
              </p:cNvSpPr>
              <p:nvPr/>
            </p:nvSpPr>
            <p:spPr bwMode="auto">
              <a:xfrm flipV="1">
                <a:off x="3578" y="1424"/>
                <a:ext cx="0" cy="1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95" name="Freeform 1453"/>
              <p:cNvSpPr>
                <a:spLocks/>
              </p:cNvSpPr>
              <p:nvPr/>
            </p:nvSpPr>
            <p:spPr bwMode="auto">
              <a:xfrm>
                <a:off x="3578" y="1421"/>
                <a:ext cx="3" cy="3"/>
              </a:xfrm>
              <a:custGeom>
                <a:avLst/>
                <a:gdLst>
                  <a:gd name="T0" fmla="*/ 19 w 19"/>
                  <a:gd name="T1" fmla="*/ 0 h 18"/>
                  <a:gd name="T2" fmla="*/ 9 w 19"/>
                  <a:gd name="T3" fmla="*/ 2 h 18"/>
                  <a:gd name="T4" fmla="*/ 2 w 19"/>
                  <a:gd name="T5" fmla="*/ 9 h 18"/>
                  <a:gd name="T6" fmla="*/ 0 w 19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8">
                    <a:moveTo>
                      <a:pt x="19" y="0"/>
                    </a:moveTo>
                    <a:lnTo>
                      <a:pt x="9" y="2"/>
                    </a:lnTo>
                    <a:lnTo>
                      <a:pt x="2" y="9"/>
                    </a:lnTo>
                    <a:lnTo>
                      <a:pt x="0" y="18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96" name="Line 1454"/>
              <p:cNvSpPr>
                <a:spLocks noChangeShapeType="1"/>
              </p:cNvSpPr>
              <p:nvPr/>
            </p:nvSpPr>
            <p:spPr bwMode="auto">
              <a:xfrm>
                <a:off x="3586" y="1491"/>
                <a:ext cx="2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97" name="Line 1455"/>
              <p:cNvSpPr>
                <a:spLocks noChangeShapeType="1"/>
              </p:cNvSpPr>
              <p:nvPr/>
            </p:nvSpPr>
            <p:spPr bwMode="auto">
              <a:xfrm flipV="1">
                <a:off x="3615" y="1488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98" name="Line 1456"/>
              <p:cNvSpPr>
                <a:spLocks noChangeShapeType="1"/>
              </p:cNvSpPr>
              <p:nvPr/>
            </p:nvSpPr>
            <p:spPr bwMode="auto">
              <a:xfrm>
                <a:off x="3583" y="1488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99" name="Freeform 1457"/>
              <p:cNvSpPr>
                <a:spLocks/>
              </p:cNvSpPr>
              <p:nvPr/>
            </p:nvSpPr>
            <p:spPr bwMode="auto">
              <a:xfrm>
                <a:off x="3583" y="1488"/>
                <a:ext cx="3" cy="3"/>
              </a:xfrm>
              <a:custGeom>
                <a:avLst/>
                <a:gdLst>
                  <a:gd name="T0" fmla="*/ 0 w 18"/>
                  <a:gd name="T1" fmla="*/ 0 h 15"/>
                  <a:gd name="T2" fmla="*/ 3 w 18"/>
                  <a:gd name="T3" fmla="*/ 8 h 15"/>
                  <a:gd name="T4" fmla="*/ 10 w 18"/>
                  <a:gd name="T5" fmla="*/ 14 h 15"/>
                  <a:gd name="T6" fmla="*/ 18 w 18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5">
                    <a:moveTo>
                      <a:pt x="0" y="0"/>
                    </a:moveTo>
                    <a:lnTo>
                      <a:pt x="3" y="8"/>
                    </a:lnTo>
                    <a:lnTo>
                      <a:pt x="10" y="14"/>
                    </a:lnTo>
                    <a:lnTo>
                      <a:pt x="18" y="15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00" name="Freeform 1458"/>
              <p:cNvSpPr>
                <a:spLocks/>
              </p:cNvSpPr>
              <p:nvPr/>
            </p:nvSpPr>
            <p:spPr bwMode="auto">
              <a:xfrm>
                <a:off x="3611" y="1488"/>
                <a:ext cx="4" cy="3"/>
              </a:xfrm>
              <a:custGeom>
                <a:avLst/>
                <a:gdLst>
                  <a:gd name="T0" fmla="*/ 0 w 19"/>
                  <a:gd name="T1" fmla="*/ 15 h 15"/>
                  <a:gd name="T2" fmla="*/ 9 w 19"/>
                  <a:gd name="T3" fmla="*/ 14 h 15"/>
                  <a:gd name="T4" fmla="*/ 16 w 19"/>
                  <a:gd name="T5" fmla="*/ 8 h 15"/>
                  <a:gd name="T6" fmla="*/ 19 w 19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5">
                    <a:moveTo>
                      <a:pt x="0" y="15"/>
                    </a:moveTo>
                    <a:lnTo>
                      <a:pt x="9" y="14"/>
                    </a:lnTo>
                    <a:lnTo>
                      <a:pt x="16" y="8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01" name="Line 1459"/>
              <p:cNvSpPr>
                <a:spLocks noChangeShapeType="1"/>
              </p:cNvSpPr>
              <p:nvPr/>
            </p:nvSpPr>
            <p:spPr bwMode="auto">
              <a:xfrm>
                <a:off x="3582" y="1480"/>
                <a:ext cx="1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02" name="Line 1460"/>
              <p:cNvSpPr>
                <a:spLocks noChangeShapeType="1"/>
              </p:cNvSpPr>
              <p:nvPr/>
            </p:nvSpPr>
            <p:spPr bwMode="auto">
              <a:xfrm>
                <a:off x="3581" y="1461"/>
                <a:ext cx="1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03" name="Line 1461"/>
              <p:cNvSpPr>
                <a:spLocks noChangeShapeType="1"/>
              </p:cNvSpPr>
              <p:nvPr/>
            </p:nvSpPr>
            <p:spPr bwMode="auto">
              <a:xfrm>
                <a:off x="3580" y="1454"/>
                <a:ext cx="1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04" name="Line 1462"/>
              <p:cNvSpPr>
                <a:spLocks noChangeShapeType="1"/>
              </p:cNvSpPr>
              <p:nvPr/>
            </p:nvSpPr>
            <p:spPr bwMode="auto">
              <a:xfrm>
                <a:off x="3580" y="1454"/>
                <a:ext cx="3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05" name="Line 1463"/>
              <p:cNvSpPr>
                <a:spLocks noChangeShapeType="1"/>
              </p:cNvSpPr>
              <p:nvPr/>
            </p:nvSpPr>
            <p:spPr bwMode="auto">
              <a:xfrm flipV="1">
                <a:off x="3617" y="1454"/>
                <a:ext cx="0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06" name="Line 1464"/>
              <p:cNvSpPr>
                <a:spLocks noChangeShapeType="1"/>
              </p:cNvSpPr>
              <p:nvPr/>
            </p:nvSpPr>
            <p:spPr bwMode="auto">
              <a:xfrm flipV="1">
                <a:off x="3616" y="1461"/>
                <a:ext cx="1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07" name="Line 1465"/>
              <p:cNvSpPr>
                <a:spLocks noChangeShapeType="1"/>
              </p:cNvSpPr>
              <p:nvPr/>
            </p:nvSpPr>
            <p:spPr bwMode="auto">
              <a:xfrm flipV="1">
                <a:off x="3615" y="1480"/>
                <a:ext cx="1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08" name="Line 1466"/>
              <p:cNvSpPr>
                <a:spLocks noChangeShapeType="1"/>
              </p:cNvSpPr>
              <p:nvPr/>
            </p:nvSpPr>
            <p:spPr bwMode="auto">
              <a:xfrm flipH="1">
                <a:off x="3725" y="1419"/>
                <a:ext cx="6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09" name="Freeform 1467"/>
              <p:cNvSpPr>
                <a:spLocks/>
              </p:cNvSpPr>
              <p:nvPr/>
            </p:nvSpPr>
            <p:spPr bwMode="auto">
              <a:xfrm>
                <a:off x="3736" y="1492"/>
                <a:ext cx="2" cy="11"/>
              </a:xfrm>
              <a:custGeom>
                <a:avLst/>
                <a:gdLst>
                  <a:gd name="T0" fmla="*/ 12 w 12"/>
                  <a:gd name="T1" fmla="*/ 0 h 68"/>
                  <a:gd name="T2" fmla="*/ 4 w 12"/>
                  <a:gd name="T3" fmla="*/ 33 h 68"/>
                  <a:gd name="T4" fmla="*/ 0 w 12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68">
                    <a:moveTo>
                      <a:pt x="12" y="0"/>
                    </a:moveTo>
                    <a:lnTo>
                      <a:pt x="4" y="33"/>
                    </a:lnTo>
                    <a:lnTo>
                      <a:pt x="0" y="68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10" name="Freeform 1468"/>
              <p:cNvSpPr>
                <a:spLocks/>
              </p:cNvSpPr>
              <p:nvPr/>
            </p:nvSpPr>
            <p:spPr bwMode="auto">
              <a:xfrm>
                <a:off x="3738" y="1482"/>
                <a:ext cx="5" cy="10"/>
              </a:xfrm>
              <a:custGeom>
                <a:avLst/>
                <a:gdLst>
                  <a:gd name="T0" fmla="*/ 31 w 31"/>
                  <a:gd name="T1" fmla="*/ 0 h 56"/>
                  <a:gd name="T2" fmla="*/ 13 w 31"/>
                  <a:gd name="T3" fmla="*/ 26 h 56"/>
                  <a:gd name="T4" fmla="*/ 0 w 31"/>
                  <a:gd name="T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56">
                    <a:moveTo>
                      <a:pt x="31" y="0"/>
                    </a:moveTo>
                    <a:lnTo>
                      <a:pt x="13" y="26"/>
                    </a:lnTo>
                    <a:lnTo>
                      <a:pt x="0" y="56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11" name="Freeform 1469"/>
              <p:cNvSpPr>
                <a:spLocks/>
              </p:cNvSpPr>
              <p:nvPr/>
            </p:nvSpPr>
            <p:spPr bwMode="auto">
              <a:xfrm>
                <a:off x="3743" y="1476"/>
                <a:ext cx="8" cy="6"/>
              </a:xfrm>
              <a:custGeom>
                <a:avLst/>
                <a:gdLst>
                  <a:gd name="T0" fmla="*/ 48 w 48"/>
                  <a:gd name="T1" fmla="*/ 0 h 39"/>
                  <a:gd name="T2" fmla="*/ 22 w 48"/>
                  <a:gd name="T3" fmla="*/ 17 h 39"/>
                  <a:gd name="T4" fmla="*/ 0 w 48"/>
                  <a:gd name="T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48" y="0"/>
                    </a:moveTo>
                    <a:lnTo>
                      <a:pt x="22" y="17"/>
                    </a:lnTo>
                    <a:lnTo>
                      <a:pt x="0" y="3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12" name="Freeform 1470"/>
              <p:cNvSpPr>
                <a:spLocks/>
              </p:cNvSpPr>
              <p:nvPr/>
            </p:nvSpPr>
            <p:spPr bwMode="auto">
              <a:xfrm>
                <a:off x="3751" y="1474"/>
                <a:ext cx="9" cy="2"/>
              </a:xfrm>
              <a:custGeom>
                <a:avLst/>
                <a:gdLst>
                  <a:gd name="T0" fmla="*/ 53 w 53"/>
                  <a:gd name="T1" fmla="*/ 0 h 13"/>
                  <a:gd name="T2" fmla="*/ 26 w 53"/>
                  <a:gd name="T3" fmla="*/ 4 h 13"/>
                  <a:gd name="T4" fmla="*/ 0 w 53"/>
                  <a:gd name="T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13">
                    <a:moveTo>
                      <a:pt x="53" y="0"/>
                    </a:moveTo>
                    <a:lnTo>
                      <a:pt x="26" y="4"/>
                    </a:lnTo>
                    <a:lnTo>
                      <a:pt x="0" y="13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13" name="Freeform 1471"/>
              <p:cNvSpPr>
                <a:spLocks/>
              </p:cNvSpPr>
              <p:nvPr/>
            </p:nvSpPr>
            <p:spPr bwMode="auto">
              <a:xfrm>
                <a:off x="3760" y="1474"/>
                <a:ext cx="9" cy="2"/>
              </a:xfrm>
              <a:custGeom>
                <a:avLst/>
                <a:gdLst>
                  <a:gd name="T0" fmla="*/ 54 w 54"/>
                  <a:gd name="T1" fmla="*/ 13 h 13"/>
                  <a:gd name="T2" fmla="*/ 28 w 54"/>
                  <a:gd name="T3" fmla="*/ 4 h 13"/>
                  <a:gd name="T4" fmla="*/ 0 w 54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" h="13">
                    <a:moveTo>
                      <a:pt x="54" y="13"/>
                    </a:moveTo>
                    <a:lnTo>
                      <a:pt x="28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14" name="Freeform 1472"/>
              <p:cNvSpPr>
                <a:spLocks/>
              </p:cNvSpPr>
              <p:nvPr/>
            </p:nvSpPr>
            <p:spPr bwMode="auto">
              <a:xfrm>
                <a:off x="3769" y="1476"/>
                <a:ext cx="8" cy="6"/>
              </a:xfrm>
              <a:custGeom>
                <a:avLst/>
                <a:gdLst>
                  <a:gd name="T0" fmla="*/ 48 w 48"/>
                  <a:gd name="T1" fmla="*/ 39 h 39"/>
                  <a:gd name="T2" fmla="*/ 25 w 48"/>
                  <a:gd name="T3" fmla="*/ 17 h 39"/>
                  <a:gd name="T4" fmla="*/ 0 w 48"/>
                  <a:gd name="T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48" y="39"/>
                    </a:moveTo>
                    <a:lnTo>
                      <a:pt x="25" y="17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15" name="Freeform 1473"/>
              <p:cNvSpPr>
                <a:spLocks/>
              </p:cNvSpPr>
              <p:nvPr/>
            </p:nvSpPr>
            <p:spPr bwMode="auto">
              <a:xfrm>
                <a:off x="3777" y="1482"/>
                <a:ext cx="5" cy="10"/>
              </a:xfrm>
              <a:custGeom>
                <a:avLst/>
                <a:gdLst>
                  <a:gd name="T0" fmla="*/ 31 w 31"/>
                  <a:gd name="T1" fmla="*/ 56 h 56"/>
                  <a:gd name="T2" fmla="*/ 18 w 31"/>
                  <a:gd name="T3" fmla="*/ 26 h 56"/>
                  <a:gd name="T4" fmla="*/ 0 w 31"/>
                  <a:gd name="T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56">
                    <a:moveTo>
                      <a:pt x="31" y="56"/>
                    </a:moveTo>
                    <a:lnTo>
                      <a:pt x="18" y="26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16" name="Freeform 1474"/>
              <p:cNvSpPr>
                <a:spLocks/>
              </p:cNvSpPr>
              <p:nvPr/>
            </p:nvSpPr>
            <p:spPr bwMode="auto">
              <a:xfrm>
                <a:off x="3782" y="1492"/>
                <a:ext cx="2" cy="11"/>
              </a:xfrm>
              <a:custGeom>
                <a:avLst/>
                <a:gdLst>
                  <a:gd name="T0" fmla="*/ 11 w 11"/>
                  <a:gd name="T1" fmla="*/ 68 h 68"/>
                  <a:gd name="T2" fmla="*/ 8 w 11"/>
                  <a:gd name="T3" fmla="*/ 33 h 68"/>
                  <a:gd name="T4" fmla="*/ 0 w 11"/>
                  <a:gd name="T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8">
                    <a:moveTo>
                      <a:pt x="11" y="68"/>
                    </a:moveTo>
                    <a:lnTo>
                      <a:pt x="8" y="3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17" name="Freeform 1475"/>
              <p:cNvSpPr>
                <a:spLocks/>
              </p:cNvSpPr>
              <p:nvPr/>
            </p:nvSpPr>
            <p:spPr bwMode="auto">
              <a:xfrm>
                <a:off x="3782" y="1503"/>
                <a:ext cx="2" cy="11"/>
              </a:xfrm>
              <a:custGeom>
                <a:avLst/>
                <a:gdLst>
                  <a:gd name="T0" fmla="*/ 0 w 11"/>
                  <a:gd name="T1" fmla="*/ 69 h 69"/>
                  <a:gd name="T2" fmla="*/ 8 w 11"/>
                  <a:gd name="T3" fmla="*/ 35 h 69"/>
                  <a:gd name="T4" fmla="*/ 11 w 11"/>
                  <a:gd name="T5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9">
                    <a:moveTo>
                      <a:pt x="0" y="69"/>
                    </a:moveTo>
                    <a:lnTo>
                      <a:pt x="8" y="35"/>
                    </a:lnTo>
                    <a:lnTo>
                      <a:pt x="11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18" name="Freeform 1476"/>
              <p:cNvSpPr>
                <a:spLocks/>
              </p:cNvSpPr>
              <p:nvPr/>
            </p:nvSpPr>
            <p:spPr bwMode="auto">
              <a:xfrm>
                <a:off x="3777" y="1514"/>
                <a:ext cx="5" cy="10"/>
              </a:xfrm>
              <a:custGeom>
                <a:avLst/>
                <a:gdLst>
                  <a:gd name="T0" fmla="*/ 0 w 31"/>
                  <a:gd name="T1" fmla="*/ 55 h 55"/>
                  <a:gd name="T2" fmla="*/ 18 w 31"/>
                  <a:gd name="T3" fmla="*/ 28 h 55"/>
                  <a:gd name="T4" fmla="*/ 31 w 31"/>
                  <a:gd name="T5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55">
                    <a:moveTo>
                      <a:pt x="0" y="55"/>
                    </a:moveTo>
                    <a:lnTo>
                      <a:pt x="18" y="28"/>
                    </a:lnTo>
                    <a:lnTo>
                      <a:pt x="31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19" name="Freeform 1477"/>
              <p:cNvSpPr>
                <a:spLocks/>
              </p:cNvSpPr>
              <p:nvPr/>
            </p:nvSpPr>
            <p:spPr bwMode="auto">
              <a:xfrm>
                <a:off x="3769" y="1524"/>
                <a:ext cx="8" cy="6"/>
              </a:xfrm>
              <a:custGeom>
                <a:avLst/>
                <a:gdLst>
                  <a:gd name="T0" fmla="*/ 0 w 48"/>
                  <a:gd name="T1" fmla="*/ 38 h 38"/>
                  <a:gd name="T2" fmla="*/ 25 w 48"/>
                  <a:gd name="T3" fmla="*/ 21 h 38"/>
                  <a:gd name="T4" fmla="*/ 48 w 48"/>
                  <a:gd name="T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8">
                    <a:moveTo>
                      <a:pt x="0" y="38"/>
                    </a:moveTo>
                    <a:lnTo>
                      <a:pt x="25" y="21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20" name="Freeform 1478"/>
              <p:cNvSpPr>
                <a:spLocks/>
              </p:cNvSpPr>
              <p:nvPr/>
            </p:nvSpPr>
            <p:spPr bwMode="auto">
              <a:xfrm>
                <a:off x="3760" y="1530"/>
                <a:ext cx="9" cy="2"/>
              </a:xfrm>
              <a:custGeom>
                <a:avLst/>
                <a:gdLst>
                  <a:gd name="T0" fmla="*/ 0 w 54"/>
                  <a:gd name="T1" fmla="*/ 13 h 13"/>
                  <a:gd name="T2" fmla="*/ 28 w 54"/>
                  <a:gd name="T3" fmla="*/ 9 h 13"/>
                  <a:gd name="T4" fmla="*/ 54 w 54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" h="13">
                    <a:moveTo>
                      <a:pt x="0" y="13"/>
                    </a:moveTo>
                    <a:lnTo>
                      <a:pt x="28" y="9"/>
                    </a:lnTo>
                    <a:lnTo>
                      <a:pt x="54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21" name="Freeform 1479"/>
              <p:cNvSpPr>
                <a:spLocks/>
              </p:cNvSpPr>
              <p:nvPr/>
            </p:nvSpPr>
            <p:spPr bwMode="auto">
              <a:xfrm>
                <a:off x="3751" y="1530"/>
                <a:ext cx="9" cy="2"/>
              </a:xfrm>
              <a:custGeom>
                <a:avLst/>
                <a:gdLst>
                  <a:gd name="T0" fmla="*/ 0 w 53"/>
                  <a:gd name="T1" fmla="*/ 0 h 13"/>
                  <a:gd name="T2" fmla="*/ 26 w 53"/>
                  <a:gd name="T3" fmla="*/ 9 h 13"/>
                  <a:gd name="T4" fmla="*/ 53 w 53"/>
                  <a:gd name="T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13">
                    <a:moveTo>
                      <a:pt x="0" y="0"/>
                    </a:moveTo>
                    <a:lnTo>
                      <a:pt x="26" y="9"/>
                    </a:lnTo>
                    <a:lnTo>
                      <a:pt x="53" y="13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22" name="Freeform 1480"/>
              <p:cNvSpPr>
                <a:spLocks/>
              </p:cNvSpPr>
              <p:nvPr/>
            </p:nvSpPr>
            <p:spPr bwMode="auto">
              <a:xfrm>
                <a:off x="3743" y="1524"/>
                <a:ext cx="8" cy="6"/>
              </a:xfrm>
              <a:custGeom>
                <a:avLst/>
                <a:gdLst>
                  <a:gd name="T0" fmla="*/ 0 w 48"/>
                  <a:gd name="T1" fmla="*/ 0 h 38"/>
                  <a:gd name="T2" fmla="*/ 22 w 48"/>
                  <a:gd name="T3" fmla="*/ 21 h 38"/>
                  <a:gd name="T4" fmla="*/ 48 w 48"/>
                  <a:gd name="T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8">
                    <a:moveTo>
                      <a:pt x="0" y="0"/>
                    </a:moveTo>
                    <a:lnTo>
                      <a:pt x="22" y="21"/>
                    </a:lnTo>
                    <a:lnTo>
                      <a:pt x="48" y="38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23" name="Freeform 1481"/>
              <p:cNvSpPr>
                <a:spLocks/>
              </p:cNvSpPr>
              <p:nvPr/>
            </p:nvSpPr>
            <p:spPr bwMode="auto">
              <a:xfrm>
                <a:off x="3738" y="1514"/>
                <a:ext cx="5" cy="10"/>
              </a:xfrm>
              <a:custGeom>
                <a:avLst/>
                <a:gdLst>
                  <a:gd name="T0" fmla="*/ 0 w 31"/>
                  <a:gd name="T1" fmla="*/ 0 h 55"/>
                  <a:gd name="T2" fmla="*/ 13 w 31"/>
                  <a:gd name="T3" fmla="*/ 28 h 55"/>
                  <a:gd name="T4" fmla="*/ 31 w 31"/>
                  <a:gd name="T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55">
                    <a:moveTo>
                      <a:pt x="0" y="0"/>
                    </a:moveTo>
                    <a:lnTo>
                      <a:pt x="13" y="28"/>
                    </a:lnTo>
                    <a:lnTo>
                      <a:pt x="31" y="55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24" name="Freeform 1482"/>
              <p:cNvSpPr>
                <a:spLocks/>
              </p:cNvSpPr>
              <p:nvPr/>
            </p:nvSpPr>
            <p:spPr bwMode="auto">
              <a:xfrm>
                <a:off x="3736" y="1503"/>
                <a:ext cx="2" cy="11"/>
              </a:xfrm>
              <a:custGeom>
                <a:avLst/>
                <a:gdLst>
                  <a:gd name="T0" fmla="*/ 0 w 12"/>
                  <a:gd name="T1" fmla="*/ 0 h 69"/>
                  <a:gd name="T2" fmla="*/ 4 w 12"/>
                  <a:gd name="T3" fmla="*/ 35 h 69"/>
                  <a:gd name="T4" fmla="*/ 12 w 12"/>
                  <a:gd name="T5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69">
                    <a:moveTo>
                      <a:pt x="0" y="0"/>
                    </a:moveTo>
                    <a:lnTo>
                      <a:pt x="4" y="35"/>
                    </a:lnTo>
                    <a:lnTo>
                      <a:pt x="12" y="6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25" name="Freeform 1483"/>
              <p:cNvSpPr>
                <a:spLocks/>
              </p:cNvSpPr>
              <p:nvPr/>
            </p:nvSpPr>
            <p:spPr bwMode="auto">
              <a:xfrm>
                <a:off x="3738" y="1492"/>
                <a:ext cx="1" cy="11"/>
              </a:xfrm>
              <a:custGeom>
                <a:avLst/>
                <a:gdLst>
                  <a:gd name="T0" fmla="*/ 11 w 11"/>
                  <a:gd name="T1" fmla="*/ 0 h 65"/>
                  <a:gd name="T2" fmla="*/ 2 w 11"/>
                  <a:gd name="T3" fmla="*/ 32 h 65"/>
                  <a:gd name="T4" fmla="*/ 0 w 11"/>
                  <a:gd name="T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5">
                    <a:moveTo>
                      <a:pt x="11" y="0"/>
                    </a:moveTo>
                    <a:lnTo>
                      <a:pt x="2" y="32"/>
                    </a:lnTo>
                    <a:lnTo>
                      <a:pt x="0" y="65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26" name="Freeform 1484"/>
              <p:cNvSpPr>
                <a:spLocks/>
              </p:cNvSpPr>
              <p:nvPr/>
            </p:nvSpPr>
            <p:spPr bwMode="auto">
              <a:xfrm>
                <a:off x="3739" y="1483"/>
                <a:ext cx="5" cy="9"/>
              </a:xfrm>
              <a:custGeom>
                <a:avLst/>
                <a:gdLst>
                  <a:gd name="T0" fmla="*/ 29 w 29"/>
                  <a:gd name="T1" fmla="*/ 0 h 53"/>
                  <a:gd name="T2" fmla="*/ 13 w 29"/>
                  <a:gd name="T3" fmla="*/ 25 h 53"/>
                  <a:gd name="T4" fmla="*/ 0 w 29"/>
                  <a:gd name="T5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53">
                    <a:moveTo>
                      <a:pt x="29" y="0"/>
                    </a:moveTo>
                    <a:lnTo>
                      <a:pt x="13" y="25"/>
                    </a:lnTo>
                    <a:lnTo>
                      <a:pt x="0" y="53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27" name="Freeform 1485"/>
              <p:cNvSpPr>
                <a:spLocks/>
              </p:cNvSpPr>
              <p:nvPr/>
            </p:nvSpPr>
            <p:spPr bwMode="auto">
              <a:xfrm>
                <a:off x="3744" y="1477"/>
                <a:ext cx="8" cy="6"/>
              </a:xfrm>
              <a:custGeom>
                <a:avLst/>
                <a:gdLst>
                  <a:gd name="T0" fmla="*/ 45 w 45"/>
                  <a:gd name="T1" fmla="*/ 0 h 35"/>
                  <a:gd name="T2" fmla="*/ 20 w 45"/>
                  <a:gd name="T3" fmla="*/ 15 h 35"/>
                  <a:gd name="T4" fmla="*/ 0 w 45"/>
                  <a:gd name="T5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5">
                    <a:moveTo>
                      <a:pt x="45" y="0"/>
                    </a:moveTo>
                    <a:lnTo>
                      <a:pt x="20" y="15"/>
                    </a:lnTo>
                    <a:lnTo>
                      <a:pt x="0" y="35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28" name="Freeform 1486"/>
              <p:cNvSpPr>
                <a:spLocks/>
              </p:cNvSpPr>
              <p:nvPr/>
            </p:nvSpPr>
            <p:spPr bwMode="auto">
              <a:xfrm>
                <a:off x="3752" y="1476"/>
                <a:ext cx="8" cy="1"/>
              </a:xfrm>
              <a:custGeom>
                <a:avLst/>
                <a:gdLst>
                  <a:gd name="T0" fmla="*/ 48 w 48"/>
                  <a:gd name="T1" fmla="*/ 0 h 12"/>
                  <a:gd name="T2" fmla="*/ 24 w 48"/>
                  <a:gd name="T3" fmla="*/ 4 h 12"/>
                  <a:gd name="T4" fmla="*/ 0 w 48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12">
                    <a:moveTo>
                      <a:pt x="48" y="0"/>
                    </a:moveTo>
                    <a:lnTo>
                      <a:pt x="24" y="4"/>
                    </a:lnTo>
                    <a:lnTo>
                      <a:pt x="0" y="12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29" name="Freeform 1487"/>
              <p:cNvSpPr>
                <a:spLocks/>
              </p:cNvSpPr>
              <p:nvPr/>
            </p:nvSpPr>
            <p:spPr bwMode="auto">
              <a:xfrm>
                <a:off x="3760" y="1476"/>
                <a:ext cx="8" cy="1"/>
              </a:xfrm>
              <a:custGeom>
                <a:avLst/>
                <a:gdLst>
                  <a:gd name="T0" fmla="*/ 49 w 49"/>
                  <a:gd name="T1" fmla="*/ 12 h 12"/>
                  <a:gd name="T2" fmla="*/ 25 w 49"/>
                  <a:gd name="T3" fmla="*/ 4 h 12"/>
                  <a:gd name="T4" fmla="*/ 0 w 49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" h="12">
                    <a:moveTo>
                      <a:pt x="49" y="12"/>
                    </a:moveTo>
                    <a:lnTo>
                      <a:pt x="25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30" name="Freeform 1488"/>
              <p:cNvSpPr>
                <a:spLocks/>
              </p:cNvSpPr>
              <p:nvPr/>
            </p:nvSpPr>
            <p:spPr bwMode="auto">
              <a:xfrm>
                <a:off x="3768" y="1477"/>
                <a:ext cx="7" cy="6"/>
              </a:xfrm>
              <a:custGeom>
                <a:avLst/>
                <a:gdLst>
                  <a:gd name="T0" fmla="*/ 45 w 45"/>
                  <a:gd name="T1" fmla="*/ 35 h 35"/>
                  <a:gd name="T2" fmla="*/ 25 w 45"/>
                  <a:gd name="T3" fmla="*/ 15 h 35"/>
                  <a:gd name="T4" fmla="*/ 0 w 45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5">
                    <a:moveTo>
                      <a:pt x="45" y="35"/>
                    </a:moveTo>
                    <a:lnTo>
                      <a:pt x="25" y="1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31" name="Freeform 1489"/>
              <p:cNvSpPr>
                <a:spLocks/>
              </p:cNvSpPr>
              <p:nvPr/>
            </p:nvSpPr>
            <p:spPr bwMode="auto">
              <a:xfrm>
                <a:off x="3775" y="1483"/>
                <a:ext cx="5" cy="9"/>
              </a:xfrm>
              <a:custGeom>
                <a:avLst/>
                <a:gdLst>
                  <a:gd name="T0" fmla="*/ 29 w 29"/>
                  <a:gd name="T1" fmla="*/ 53 h 53"/>
                  <a:gd name="T2" fmla="*/ 16 w 29"/>
                  <a:gd name="T3" fmla="*/ 25 h 53"/>
                  <a:gd name="T4" fmla="*/ 0 w 29"/>
                  <a:gd name="T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53">
                    <a:moveTo>
                      <a:pt x="29" y="53"/>
                    </a:moveTo>
                    <a:lnTo>
                      <a:pt x="16" y="2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32" name="Freeform 1490"/>
              <p:cNvSpPr>
                <a:spLocks/>
              </p:cNvSpPr>
              <p:nvPr/>
            </p:nvSpPr>
            <p:spPr bwMode="auto">
              <a:xfrm>
                <a:off x="3780" y="1492"/>
                <a:ext cx="2" cy="11"/>
              </a:xfrm>
              <a:custGeom>
                <a:avLst/>
                <a:gdLst>
                  <a:gd name="T0" fmla="*/ 11 w 11"/>
                  <a:gd name="T1" fmla="*/ 65 h 65"/>
                  <a:gd name="T2" fmla="*/ 8 w 11"/>
                  <a:gd name="T3" fmla="*/ 32 h 65"/>
                  <a:gd name="T4" fmla="*/ 0 w 11"/>
                  <a:gd name="T5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5">
                    <a:moveTo>
                      <a:pt x="11" y="65"/>
                    </a:moveTo>
                    <a:lnTo>
                      <a:pt x="8" y="3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33" name="Freeform 1491"/>
              <p:cNvSpPr>
                <a:spLocks/>
              </p:cNvSpPr>
              <p:nvPr/>
            </p:nvSpPr>
            <p:spPr bwMode="auto">
              <a:xfrm>
                <a:off x="3780" y="1503"/>
                <a:ext cx="2" cy="11"/>
              </a:xfrm>
              <a:custGeom>
                <a:avLst/>
                <a:gdLst>
                  <a:gd name="T0" fmla="*/ 0 w 11"/>
                  <a:gd name="T1" fmla="*/ 65 h 65"/>
                  <a:gd name="T2" fmla="*/ 8 w 11"/>
                  <a:gd name="T3" fmla="*/ 33 h 65"/>
                  <a:gd name="T4" fmla="*/ 11 w 11"/>
                  <a:gd name="T5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5">
                    <a:moveTo>
                      <a:pt x="0" y="65"/>
                    </a:moveTo>
                    <a:lnTo>
                      <a:pt x="8" y="33"/>
                    </a:lnTo>
                    <a:lnTo>
                      <a:pt x="11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34" name="Freeform 1492"/>
              <p:cNvSpPr>
                <a:spLocks/>
              </p:cNvSpPr>
              <p:nvPr/>
            </p:nvSpPr>
            <p:spPr bwMode="auto">
              <a:xfrm>
                <a:off x="3775" y="1514"/>
                <a:ext cx="5" cy="9"/>
              </a:xfrm>
              <a:custGeom>
                <a:avLst/>
                <a:gdLst>
                  <a:gd name="T0" fmla="*/ 0 w 29"/>
                  <a:gd name="T1" fmla="*/ 52 h 52"/>
                  <a:gd name="T2" fmla="*/ 16 w 29"/>
                  <a:gd name="T3" fmla="*/ 27 h 52"/>
                  <a:gd name="T4" fmla="*/ 29 w 29"/>
                  <a:gd name="T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52">
                    <a:moveTo>
                      <a:pt x="0" y="52"/>
                    </a:moveTo>
                    <a:lnTo>
                      <a:pt x="16" y="27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35" name="Freeform 1493"/>
              <p:cNvSpPr>
                <a:spLocks/>
              </p:cNvSpPr>
              <p:nvPr/>
            </p:nvSpPr>
            <p:spPr bwMode="auto">
              <a:xfrm>
                <a:off x="3768" y="1523"/>
                <a:ext cx="7" cy="5"/>
              </a:xfrm>
              <a:custGeom>
                <a:avLst/>
                <a:gdLst>
                  <a:gd name="T0" fmla="*/ 0 w 45"/>
                  <a:gd name="T1" fmla="*/ 36 h 36"/>
                  <a:gd name="T2" fmla="*/ 25 w 45"/>
                  <a:gd name="T3" fmla="*/ 20 h 36"/>
                  <a:gd name="T4" fmla="*/ 45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0" y="36"/>
                    </a:moveTo>
                    <a:lnTo>
                      <a:pt x="25" y="20"/>
                    </a:lnTo>
                    <a:lnTo>
                      <a:pt x="4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36" name="Freeform 1494"/>
              <p:cNvSpPr>
                <a:spLocks/>
              </p:cNvSpPr>
              <p:nvPr/>
            </p:nvSpPr>
            <p:spPr bwMode="auto">
              <a:xfrm>
                <a:off x="3760" y="1528"/>
                <a:ext cx="8" cy="2"/>
              </a:xfrm>
              <a:custGeom>
                <a:avLst/>
                <a:gdLst>
                  <a:gd name="T0" fmla="*/ 0 w 49"/>
                  <a:gd name="T1" fmla="*/ 11 h 11"/>
                  <a:gd name="T2" fmla="*/ 25 w 49"/>
                  <a:gd name="T3" fmla="*/ 9 h 11"/>
                  <a:gd name="T4" fmla="*/ 49 w 4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" h="11">
                    <a:moveTo>
                      <a:pt x="0" y="11"/>
                    </a:moveTo>
                    <a:lnTo>
                      <a:pt x="25" y="9"/>
                    </a:lnTo>
                    <a:lnTo>
                      <a:pt x="4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37" name="Freeform 1495"/>
              <p:cNvSpPr>
                <a:spLocks/>
              </p:cNvSpPr>
              <p:nvPr/>
            </p:nvSpPr>
            <p:spPr bwMode="auto">
              <a:xfrm>
                <a:off x="3752" y="1528"/>
                <a:ext cx="8" cy="2"/>
              </a:xfrm>
              <a:custGeom>
                <a:avLst/>
                <a:gdLst>
                  <a:gd name="T0" fmla="*/ 0 w 48"/>
                  <a:gd name="T1" fmla="*/ 0 h 11"/>
                  <a:gd name="T2" fmla="*/ 24 w 48"/>
                  <a:gd name="T3" fmla="*/ 9 h 11"/>
                  <a:gd name="T4" fmla="*/ 48 w 48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11">
                    <a:moveTo>
                      <a:pt x="0" y="0"/>
                    </a:moveTo>
                    <a:lnTo>
                      <a:pt x="24" y="9"/>
                    </a:lnTo>
                    <a:lnTo>
                      <a:pt x="48" y="11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38" name="Freeform 1496"/>
              <p:cNvSpPr>
                <a:spLocks/>
              </p:cNvSpPr>
              <p:nvPr/>
            </p:nvSpPr>
            <p:spPr bwMode="auto">
              <a:xfrm>
                <a:off x="3744" y="1523"/>
                <a:ext cx="8" cy="5"/>
              </a:xfrm>
              <a:custGeom>
                <a:avLst/>
                <a:gdLst>
                  <a:gd name="T0" fmla="*/ 0 w 45"/>
                  <a:gd name="T1" fmla="*/ 0 h 36"/>
                  <a:gd name="T2" fmla="*/ 20 w 45"/>
                  <a:gd name="T3" fmla="*/ 20 h 36"/>
                  <a:gd name="T4" fmla="*/ 45 w 45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0" y="0"/>
                    </a:moveTo>
                    <a:lnTo>
                      <a:pt x="20" y="20"/>
                    </a:lnTo>
                    <a:lnTo>
                      <a:pt x="45" y="36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39" name="Freeform 1497"/>
              <p:cNvSpPr>
                <a:spLocks/>
              </p:cNvSpPr>
              <p:nvPr/>
            </p:nvSpPr>
            <p:spPr bwMode="auto">
              <a:xfrm>
                <a:off x="3739" y="1514"/>
                <a:ext cx="5" cy="9"/>
              </a:xfrm>
              <a:custGeom>
                <a:avLst/>
                <a:gdLst>
                  <a:gd name="T0" fmla="*/ 0 w 29"/>
                  <a:gd name="T1" fmla="*/ 0 h 52"/>
                  <a:gd name="T2" fmla="*/ 13 w 29"/>
                  <a:gd name="T3" fmla="*/ 27 h 52"/>
                  <a:gd name="T4" fmla="*/ 29 w 29"/>
                  <a:gd name="T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52">
                    <a:moveTo>
                      <a:pt x="0" y="0"/>
                    </a:moveTo>
                    <a:lnTo>
                      <a:pt x="13" y="27"/>
                    </a:lnTo>
                    <a:lnTo>
                      <a:pt x="29" y="52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40" name="Freeform 1498"/>
              <p:cNvSpPr>
                <a:spLocks/>
              </p:cNvSpPr>
              <p:nvPr/>
            </p:nvSpPr>
            <p:spPr bwMode="auto">
              <a:xfrm>
                <a:off x="3738" y="1503"/>
                <a:ext cx="1" cy="11"/>
              </a:xfrm>
              <a:custGeom>
                <a:avLst/>
                <a:gdLst>
                  <a:gd name="T0" fmla="*/ 0 w 11"/>
                  <a:gd name="T1" fmla="*/ 0 h 65"/>
                  <a:gd name="T2" fmla="*/ 2 w 11"/>
                  <a:gd name="T3" fmla="*/ 33 h 65"/>
                  <a:gd name="T4" fmla="*/ 11 w 11"/>
                  <a:gd name="T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5">
                    <a:moveTo>
                      <a:pt x="0" y="0"/>
                    </a:moveTo>
                    <a:lnTo>
                      <a:pt x="2" y="33"/>
                    </a:lnTo>
                    <a:lnTo>
                      <a:pt x="11" y="65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41" name="Line 1499"/>
              <p:cNvSpPr>
                <a:spLocks noChangeShapeType="1"/>
              </p:cNvSpPr>
              <p:nvPr/>
            </p:nvSpPr>
            <p:spPr bwMode="auto">
              <a:xfrm>
                <a:off x="3766" y="1477"/>
                <a:ext cx="2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42" name="Line 1500"/>
              <p:cNvSpPr>
                <a:spLocks noChangeShapeType="1"/>
              </p:cNvSpPr>
              <p:nvPr/>
            </p:nvSpPr>
            <p:spPr bwMode="auto">
              <a:xfrm flipH="1">
                <a:off x="3766" y="1521"/>
                <a:ext cx="2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43" name="Freeform 1501"/>
              <p:cNvSpPr>
                <a:spLocks/>
              </p:cNvSpPr>
              <p:nvPr/>
            </p:nvSpPr>
            <p:spPr bwMode="auto">
              <a:xfrm>
                <a:off x="3762" y="1499"/>
                <a:ext cx="7" cy="8"/>
              </a:xfrm>
              <a:custGeom>
                <a:avLst/>
                <a:gdLst>
                  <a:gd name="T0" fmla="*/ 41 w 41"/>
                  <a:gd name="T1" fmla="*/ 12 h 44"/>
                  <a:gd name="T2" fmla="*/ 33 w 41"/>
                  <a:gd name="T3" fmla="*/ 3 h 44"/>
                  <a:gd name="T4" fmla="*/ 22 w 41"/>
                  <a:gd name="T5" fmla="*/ 0 h 44"/>
                  <a:gd name="T6" fmla="*/ 12 w 41"/>
                  <a:gd name="T7" fmla="*/ 3 h 44"/>
                  <a:gd name="T8" fmla="*/ 3 w 41"/>
                  <a:gd name="T9" fmla="*/ 11 h 44"/>
                  <a:gd name="T10" fmla="*/ 0 w 41"/>
                  <a:gd name="T11" fmla="*/ 22 h 44"/>
                  <a:gd name="T12" fmla="*/ 3 w 41"/>
                  <a:gd name="T13" fmla="*/ 33 h 44"/>
                  <a:gd name="T14" fmla="*/ 12 w 41"/>
                  <a:gd name="T15" fmla="*/ 41 h 44"/>
                  <a:gd name="T16" fmla="*/ 22 w 41"/>
                  <a:gd name="T17" fmla="*/ 44 h 44"/>
                  <a:gd name="T18" fmla="*/ 33 w 41"/>
                  <a:gd name="T19" fmla="*/ 41 h 44"/>
                  <a:gd name="T20" fmla="*/ 41 w 41"/>
                  <a:gd name="T21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" h="44">
                    <a:moveTo>
                      <a:pt x="41" y="12"/>
                    </a:moveTo>
                    <a:lnTo>
                      <a:pt x="33" y="3"/>
                    </a:lnTo>
                    <a:lnTo>
                      <a:pt x="22" y="0"/>
                    </a:lnTo>
                    <a:lnTo>
                      <a:pt x="12" y="3"/>
                    </a:lnTo>
                    <a:lnTo>
                      <a:pt x="3" y="11"/>
                    </a:lnTo>
                    <a:lnTo>
                      <a:pt x="0" y="22"/>
                    </a:lnTo>
                    <a:lnTo>
                      <a:pt x="3" y="33"/>
                    </a:lnTo>
                    <a:lnTo>
                      <a:pt x="12" y="41"/>
                    </a:lnTo>
                    <a:lnTo>
                      <a:pt x="22" y="44"/>
                    </a:lnTo>
                    <a:lnTo>
                      <a:pt x="33" y="41"/>
                    </a:lnTo>
                    <a:lnTo>
                      <a:pt x="41" y="33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44" name="Freeform 1502"/>
              <p:cNvSpPr>
                <a:spLocks/>
              </p:cNvSpPr>
              <p:nvPr/>
            </p:nvSpPr>
            <p:spPr bwMode="auto">
              <a:xfrm>
                <a:off x="3764" y="1500"/>
                <a:ext cx="4" cy="6"/>
              </a:xfrm>
              <a:custGeom>
                <a:avLst/>
                <a:gdLst>
                  <a:gd name="T0" fmla="*/ 27 w 27"/>
                  <a:gd name="T1" fmla="*/ 6 h 32"/>
                  <a:gd name="T2" fmla="*/ 16 w 27"/>
                  <a:gd name="T3" fmla="*/ 0 h 32"/>
                  <a:gd name="T4" fmla="*/ 5 w 27"/>
                  <a:gd name="T5" fmla="*/ 5 h 32"/>
                  <a:gd name="T6" fmla="*/ 0 w 27"/>
                  <a:gd name="T7" fmla="*/ 16 h 32"/>
                  <a:gd name="T8" fmla="*/ 5 w 27"/>
                  <a:gd name="T9" fmla="*/ 27 h 32"/>
                  <a:gd name="T10" fmla="*/ 16 w 27"/>
                  <a:gd name="T11" fmla="*/ 32 h 32"/>
                  <a:gd name="T12" fmla="*/ 27 w 27"/>
                  <a:gd name="T13" fmla="*/ 2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2">
                    <a:moveTo>
                      <a:pt x="27" y="6"/>
                    </a:moveTo>
                    <a:lnTo>
                      <a:pt x="16" y="0"/>
                    </a:lnTo>
                    <a:lnTo>
                      <a:pt x="5" y="5"/>
                    </a:lnTo>
                    <a:lnTo>
                      <a:pt x="0" y="16"/>
                    </a:lnTo>
                    <a:lnTo>
                      <a:pt x="5" y="27"/>
                    </a:lnTo>
                    <a:lnTo>
                      <a:pt x="16" y="32"/>
                    </a:lnTo>
                    <a:lnTo>
                      <a:pt x="27" y="26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45" name="Freeform 1503"/>
              <p:cNvSpPr>
                <a:spLocks/>
              </p:cNvSpPr>
              <p:nvPr/>
            </p:nvSpPr>
            <p:spPr bwMode="auto">
              <a:xfrm>
                <a:off x="3777" y="1502"/>
                <a:ext cx="2" cy="2"/>
              </a:xfrm>
              <a:custGeom>
                <a:avLst/>
                <a:gdLst>
                  <a:gd name="T0" fmla="*/ 12 w 12"/>
                  <a:gd name="T1" fmla="*/ 6 h 13"/>
                  <a:gd name="T2" fmla="*/ 10 w 12"/>
                  <a:gd name="T3" fmla="*/ 3 h 13"/>
                  <a:gd name="T4" fmla="*/ 6 w 12"/>
                  <a:gd name="T5" fmla="*/ 0 h 13"/>
                  <a:gd name="T6" fmla="*/ 1 w 12"/>
                  <a:gd name="T7" fmla="*/ 3 h 13"/>
                  <a:gd name="T8" fmla="*/ 0 w 12"/>
                  <a:gd name="T9" fmla="*/ 6 h 13"/>
                  <a:gd name="T10" fmla="*/ 1 w 12"/>
                  <a:gd name="T11" fmla="*/ 11 h 13"/>
                  <a:gd name="T12" fmla="*/ 6 w 12"/>
                  <a:gd name="T13" fmla="*/ 13 h 13"/>
                  <a:gd name="T14" fmla="*/ 10 w 12"/>
                  <a:gd name="T15" fmla="*/ 11 h 13"/>
                  <a:gd name="T16" fmla="*/ 12 w 12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3">
                    <a:moveTo>
                      <a:pt x="12" y="6"/>
                    </a:moveTo>
                    <a:lnTo>
                      <a:pt x="10" y="3"/>
                    </a:lnTo>
                    <a:lnTo>
                      <a:pt x="6" y="0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1" y="11"/>
                    </a:lnTo>
                    <a:lnTo>
                      <a:pt x="6" y="13"/>
                    </a:lnTo>
                    <a:lnTo>
                      <a:pt x="10" y="11"/>
                    </a:lnTo>
                    <a:lnTo>
                      <a:pt x="12" y="6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46" name="Freeform 1504"/>
              <p:cNvSpPr>
                <a:spLocks/>
              </p:cNvSpPr>
              <p:nvPr/>
            </p:nvSpPr>
            <p:spPr bwMode="auto">
              <a:xfrm>
                <a:off x="3767" y="1501"/>
                <a:ext cx="2" cy="4"/>
              </a:xfrm>
              <a:custGeom>
                <a:avLst/>
                <a:gdLst>
                  <a:gd name="T0" fmla="*/ 9 w 9"/>
                  <a:gd name="T1" fmla="*/ 0 h 20"/>
                  <a:gd name="T2" fmla="*/ 2 w 9"/>
                  <a:gd name="T3" fmla="*/ 3 h 20"/>
                  <a:gd name="T4" fmla="*/ 0 w 9"/>
                  <a:gd name="T5" fmla="*/ 10 h 20"/>
                  <a:gd name="T6" fmla="*/ 2 w 9"/>
                  <a:gd name="T7" fmla="*/ 17 h 20"/>
                  <a:gd name="T8" fmla="*/ 9 w 9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0">
                    <a:moveTo>
                      <a:pt x="9" y="0"/>
                    </a:moveTo>
                    <a:lnTo>
                      <a:pt x="2" y="3"/>
                    </a:lnTo>
                    <a:lnTo>
                      <a:pt x="0" y="10"/>
                    </a:lnTo>
                    <a:lnTo>
                      <a:pt x="2" y="17"/>
                    </a:lnTo>
                    <a:lnTo>
                      <a:pt x="9" y="2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47" name="Line 1505"/>
              <p:cNvSpPr>
                <a:spLocks noChangeShapeType="1"/>
              </p:cNvSpPr>
              <p:nvPr/>
            </p:nvSpPr>
            <p:spPr bwMode="auto">
              <a:xfrm flipV="1">
                <a:off x="3776" y="1506"/>
                <a:ext cx="3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48" name="Line 1506"/>
              <p:cNvSpPr>
                <a:spLocks noChangeShapeType="1"/>
              </p:cNvSpPr>
              <p:nvPr/>
            </p:nvSpPr>
            <p:spPr bwMode="auto">
              <a:xfrm>
                <a:off x="3776" y="1506"/>
                <a:ext cx="3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49" name="Line 1507"/>
              <p:cNvSpPr>
                <a:spLocks noChangeShapeType="1"/>
              </p:cNvSpPr>
              <p:nvPr/>
            </p:nvSpPr>
            <p:spPr bwMode="auto">
              <a:xfrm flipV="1">
                <a:off x="3776" y="1496"/>
                <a:ext cx="3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50" name="Line 1508"/>
              <p:cNvSpPr>
                <a:spLocks noChangeShapeType="1"/>
              </p:cNvSpPr>
              <p:nvPr/>
            </p:nvSpPr>
            <p:spPr bwMode="auto">
              <a:xfrm>
                <a:off x="3776" y="1496"/>
                <a:ext cx="3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51" name="Line 1509"/>
              <p:cNvSpPr>
                <a:spLocks noChangeShapeType="1"/>
              </p:cNvSpPr>
              <p:nvPr/>
            </p:nvSpPr>
            <p:spPr bwMode="auto">
              <a:xfrm>
                <a:off x="3778" y="15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52" name="Freeform 1510"/>
              <p:cNvSpPr>
                <a:spLocks/>
              </p:cNvSpPr>
              <p:nvPr/>
            </p:nvSpPr>
            <p:spPr bwMode="auto">
              <a:xfrm>
                <a:off x="3775" y="1506"/>
                <a:ext cx="5" cy="5"/>
              </a:xfrm>
              <a:custGeom>
                <a:avLst/>
                <a:gdLst>
                  <a:gd name="T0" fmla="*/ 31 w 31"/>
                  <a:gd name="T1" fmla="*/ 15 h 30"/>
                  <a:gd name="T2" fmla="*/ 26 w 31"/>
                  <a:gd name="T3" fmla="*/ 4 h 30"/>
                  <a:gd name="T4" fmla="*/ 16 w 31"/>
                  <a:gd name="T5" fmla="*/ 0 h 30"/>
                  <a:gd name="T6" fmla="*/ 5 w 31"/>
                  <a:gd name="T7" fmla="*/ 4 h 30"/>
                  <a:gd name="T8" fmla="*/ 0 w 31"/>
                  <a:gd name="T9" fmla="*/ 15 h 30"/>
                  <a:gd name="T10" fmla="*/ 5 w 31"/>
                  <a:gd name="T11" fmla="*/ 27 h 30"/>
                  <a:gd name="T12" fmla="*/ 16 w 31"/>
                  <a:gd name="T13" fmla="*/ 30 h 30"/>
                  <a:gd name="T14" fmla="*/ 26 w 31"/>
                  <a:gd name="T15" fmla="*/ 27 h 30"/>
                  <a:gd name="T16" fmla="*/ 31 w 31"/>
                  <a:gd name="T17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30">
                    <a:moveTo>
                      <a:pt x="31" y="15"/>
                    </a:moveTo>
                    <a:lnTo>
                      <a:pt x="26" y="4"/>
                    </a:lnTo>
                    <a:lnTo>
                      <a:pt x="16" y="0"/>
                    </a:lnTo>
                    <a:lnTo>
                      <a:pt x="5" y="4"/>
                    </a:lnTo>
                    <a:lnTo>
                      <a:pt x="0" y="15"/>
                    </a:lnTo>
                    <a:lnTo>
                      <a:pt x="5" y="27"/>
                    </a:lnTo>
                    <a:lnTo>
                      <a:pt x="16" y="30"/>
                    </a:lnTo>
                    <a:lnTo>
                      <a:pt x="26" y="27"/>
                    </a:lnTo>
                    <a:lnTo>
                      <a:pt x="31" y="15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53" name="Freeform 1511"/>
              <p:cNvSpPr>
                <a:spLocks/>
              </p:cNvSpPr>
              <p:nvPr/>
            </p:nvSpPr>
            <p:spPr bwMode="auto">
              <a:xfrm>
                <a:off x="3775" y="1495"/>
                <a:ext cx="5" cy="5"/>
              </a:xfrm>
              <a:custGeom>
                <a:avLst/>
                <a:gdLst>
                  <a:gd name="T0" fmla="*/ 31 w 31"/>
                  <a:gd name="T1" fmla="*/ 15 h 31"/>
                  <a:gd name="T2" fmla="*/ 26 w 31"/>
                  <a:gd name="T3" fmla="*/ 5 h 31"/>
                  <a:gd name="T4" fmla="*/ 16 w 31"/>
                  <a:gd name="T5" fmla="*/ 0 h 31"/>
                  <a:gd name="T6" fmla="*/ 5 w 31"/>
                  <a:gd name="T7" fmla="*/ 5 h 31"/>
                  <a:gd name="T8" fmla="*/ 0 w 31"/>
                  <a:gd name="T9" fmla="*/ 15 h 31"/>
                  <a:gd name="T10" fmla="*/ 5 w 31"/>
                  <a:gd name="T11" fmla="*/ 27 h 31"/>
                  <a:gd name="T12" fmla="*/ 16 w 31"/>
                  <a:gd name="T13" fmla="*/ 31 h 31"/>
                  <a:gd name="T14" fmla="*/ 26 w 31"/>
                  <a:gd name="T15" fmla="*/ 27 h 31"/>
                  <a:gd name="T16" fmla="*/ 31 w 31"/>
                  <a:gd name="T17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31">
                    <a:moveTo>
                      <a:pt x="31" y="15"/>
                    </a:moveTo>
                    <a:lnTo>
                      <a:pt x="26" y="5"/>
                    </a:lnTo>
                    <a:lnTo>
                      <a:pt x="16" y="0"/>
                    </a:lnTo>
                    <a:lnTo>
                      <a:pt x="5" y="5"/>
                    </a:lnTo>
                    <a:lnTo>
                      <a:pt x="0" y="15"/>
                    </a:lnTo>
                    <a:lnTo>
                      <a:pt x="5" y="27"/>
                    </a:lnTo>
                    <a:lnTo>
                      <a:pt x="16" y="31"/>
                    </a:lnTo>
                    <a:lnTo>
                      <a:pt x="26" y="27"/>
                    </a:lnTo>
                    <a:lnTo>
                      <a:pt x="31" y="15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54" name="Line 1512"/>
              <p:cNvSpPr>
                <a:spLocks noChangeShapeType="1"/>
              </p:cNvSpPr>
              <p:nvPr/>
            </p:nvSpPr>
            <p:spPr bwMode="auto">
              <a:xfrm>
                <a:off x="3778" y="1495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55" name="Line 1513"/>
              <p:cNvSpPr>
                <a:spLocks noChangeShapeType="1"/>
              </p:cNvSpPr>
              <p:nvPr/>
            </p:nvSpPr>
            <p:spPr bwMode="auto">
              <a:xfrm flipH="1">
                <a:off x="3775" y="1508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56" name="Line 1514"/>
              <p:cNvSpPr>
                <a:spLocks noChangeShapeType="1"/>
              </p:cNvSpPr>
              <p:nvPr/>
            </p:nvSpPr>
            <p:spPr bwMode="auto">
              <a:xfrm flipH="1">
                <a:off x="3775" y="14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57" name="Line 1515"/>
              <p:cNvSpPr>
                <a:spLocks noChangeShapeType="1"/>
              </p:cNvSpPr>
              <p:nvPr/>
            </p:nvSpPr>
            <p:spPr bwMode="auto">
              <a:xfrm>
                <a:off x="3775" y="1505"/>
                <a:ext cx="0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58" name="Line 1516"/>
              <p:cNvSpPr>
                <a:spLocks noChangeShapeType="1"/>
              </p:cNvSpPr>
              <p:nvPr/>
            </p:nvSpPr>
            <p:spPr bwMode="auto">
              <a:xfrm>
                <a:off x="3775" y="1495"/>
                <a:ext cx="0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59" name="Line 1517"/>
              <p:cNvSpPr>
                <a:spLocks noChangeShapeType="1"/>
              </p:cNvSpPr>
              <p:nvPr/>
            </p:nvSpPr>
            <p:spPr bwMode="auto">
              <a:xfrm flipH="1">
                <a:off x="3775" y="15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60" name="Line 1518"/>
              <p:cNvSpPr>
                <a:spLocks noChangeShapeType="1"/>
              </p:cNvSpPr>
              <p:nvPr/>
            </p:nvSpPr>
            <p:spPr bwMode="auto">
              <a:xfrm flipH="1">
                <a:off x="3775" y="1495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61" name="Line 1519"/>
              <p:cNvSpPr>
                <a:spLocks noChangeShapeType="1"/>
              </p:cNvSpPr>
              <p:nvPr/>
            </p:nvSpPr>
            <p:spPr bwMode="auto">
              <a:xfrm flipV="1">
                <a:off x="3769" y="1500"/>
                <a:ext cx="11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62" name="Line 1520"/>
              <p:cNvSpPr>
                <a:spLocks noChangeShapeType="1"/>
              </p:cNvSpPr>
              <p:nvPr/>
            </p:nvSpPr>
            <p:spPr bwMode="auto">
              <a:xfrm>
                <a:off x="3769" y="1505"/>
                <a:ext cx="11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63" name="Line 1521"/>
              <p:cNvSpPr>
                <a:spLocks noChangeShapeType="1"/>
              </p:cNvSpPr>
              <p:nvPr/>
            </p:nvSpPr>
            <p:spPr bwMode="auto">
              <a:xfrm>
                <a:off x="3780" y="1495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64" name="Line 1522"/>
              <p:cNvSpPr>
                <a:spLocks noChangeShapeType="1"/>
              </p:cNvSpPr>
              <p:nvPr/>
            </p:nvSpPr>
            <p:spPr bwMode="auto">
              <a:xfrm flipV="1">
                <a:off x="3773" y="1505"/>
                <a:ext cx="1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65" name="Line 1523"/>
              <p:cNvSpPr>
                <a:spLocks noChangeShapeType="1"/>
              </p:cNvSpPr>
              <p:nvPr/>
            </p:nvSpPr>
            <p:spPr bwMode="auto">
              <a:xfrm flipV="1">
                <a:off x="3770" y="1512"/>
                <a:ext cx="3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66" name="Freeform 1524"/>
              <p:cNvSpPr>
                <a:spLocks/>
              </p:cNvSpPr>
              <p:nvPr/>
            </p:nvSpPr>
            <p:spPr bwMode="auto">
              <a:xfrm>
                <a:off x="3764" y="1519"/>
                <a:ext cx="6" cy="5"/>
              </a:xfrm>
              <a:custGeom>
                <a:avLst/>
                <a:gdLst>
                  <a:gd name="T0" fmla="*/ 0 w 34"/>
                  <a:gd name="T1" fmla="*/ 31 h 31"/>
                  <a:gd name="T2" fmla="*/ 19 w 34"/>
                  <a:gd name="T3" fmla="*/ 18 h 31"/>
                  <a:gd name="T4" fmla="*/ 34 w 34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31">
                    <a:moveTo>
                      <a:pt x="0" y="31"/>
                    </a:moveTo>
                    <a:lnTo>
                      <a:pt x="19" y="18"/>
                    </a:lnTo>
                    <a:lnTo>
                      <a:pt x="34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67" name="Freeform 1525"/>
              <p:cNvSpPr>
                <a:spLocks/>
              </p:cNvSpPr>
              <p:nvPr/>
            </p:nvSpPr>
            <p:spPr bwMode="auto">
              <a:xfrm>
                <a:off x="3758" y="1524"/>
                <a:ext cx="6" cy="2"/>
              </a:xfrm>
              <a:custGeom>
                <a:avLst/>
                <a:gdLst>
                  <a:gd name="T0" fmla="*/ 0 w 37"/>
                  <a:gd name="T1" fmla="*/ 9 h 9"/>
                  <a:gd name="T2" fmla="*/ 19 w 37"/>
                  <a:gd name="T3" fmla="*/ 7 h 9"/>
                  <a:gd name="T4" fmla="*/ 37 w 37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9">
                    <a:moveTo>
                      <a:pt x="0" y="9"/>
                    </a:moveTo>
                    <a:lnTo>
                      <a:pt x="19" y="7"/>
                    </a:lnTo>
                    <a:lnTo>
                      <a:pt x="37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68" name="Freeform 1526"/>
              <p:cNvSpPr>
                <a:spLocks/>
              </p:cNvSpPr>
              <p:nvPr/>
            </p:nvSpPr>
            <p:spPr bwMode="auto">
              <a:xfrm>
                <a:off x="3752" y="1524"/>
                <a:ext cx="6" cy="2"/>
              </a:xfrm>
              <a:custGeom>
                <a:avLst/>
                <a:gdLst>
                  <a:gd name="T0" fmla="*/ 0 w 36"/>
                  <a:gd name="T1" fmla="*/ 0 h 9"/>
                  <a:gd name="T2" fmla="*/ 18 w 36"/>
                  <a:gd name="T3" fmla="*/ 7 h 9"/>
                  <a:gd name="T4" fmla="*/ 36 w 36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9">
                    <a:moveTo>
                      <a:pt x="0" y="0"/>
                    </a:moveTo>
                    <a:lnTo>
                      <a:pt x="18" y="7"/>
                    </a:lnTo>
                    <a:lnTo>
                      <a:pt x="36" y="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69" name="Freeform 1527"/>
              <p:cNvSpPr>
                <a:spLocks/>
              </p:cNvSpPr>
              <p:nvPr/>
            </p:nvSpPr>
            <p:spPr bwMode="auto">
              <a:xfrm>
                <a:off x="3746" y="1519"/>
                <a:ext cx="6" cy="5"/>
              </a:xfrm>
              <a:custGeom>
                <a:avLst/>
                <a:gdLst>
                  <a:gd name="T0" fmla="*/ 0 w 34"/>
                  <a:gd name="T1" fmla="*/ 0 h 31"/>
                  <a:gd name="T2" fmla="*/ 16 w 34"/>
                  <a:gd name="T3" fmla="*/ 18 h 31"/>
                  <a:gd name="T4" fmla="*/ 34 w 34"/>
                  <a:gd name="T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31">
                    <a:moveTo>
                      <a:pt x="0" y="0"/>
                    </a:moveTo>
                    <a:lnTo>
                      <a:pt x="16" y="18"/>
                    </a:lnTo>
                    <a:lnTo>
                      <a:pt x="34" y="31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70" name="Line 1528"/>
              <p:cNvSpPr>
                <a:spLocks noChangeShapeType="1"/>
              </p:cNvSpPr>
              <p:nvPr/>
            </p:nvSpPr>
            <p:spPr bwMode="auto">
              <a:xfrm>
                <a:off x="3742" y="1512"/>
                <a:ext cx="4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71" name="Line 1529"/>
              <p:cNvSpPr>
                <a:spLocks noChangeShapeType="1"/>
              </p:cNvSpPr>
              <p:nvPr/>
            </p:nvSpPr>
            <p:spPr bwMode="auto">
              <a:xfrm>
                <a:off x="3741" y="1503"/>
                <a:ext cx="1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72" name="Line 1530"/>
              <p:cNvSpPr>
                <a:spLocks noChangeShapeType="1"/>
              </p:cNvSpPr>
              <p:nvPr/>
            </p:nvSpPr>
            <p:spPr bwMode="auto">
              <a:xfrm flipH="1">
                <a:off x="3741" y="1494"/>
                <a:ext cx="1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73" name="Line 1531"/>
              <p:cNvSpPr>
                <a:spLocks noChangeShapeType="1"/>
              </p:cNvSpPr>
              <p:nvPr/>
            </p:nvSpPr>
            <p:spPr bwMode="auto">
              <a:xfrm flipH="1">
                <a:off x="3742" y="1487"/>
                <a:ext cx="4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74" name="Freeform 1532"/>
              <p:cNvSpPr>
                <a:spLocks/>
              </p:cNvSpPr>
              <p:nvPr/>
            </p:nvSpPr>
            <p:spPr bwMode="auto">
              <a:xfrm>
                <a:off x="3746" y="1482"/>
                <a:ext cx="6" cy="5"/>
              </a:xfrm>
              <a:custGeom>
                <a:avLst/>
                <a:gdLst>
                  <a:gd name="T0" fmla="*/ 34 w 34"/>
                  <a:gd name="T1" fmla="*/ 0 h 30"/>
                  <a:gd name="T2" fmla="*/ 16 w 34"/>
                  <a:gd name="T3" fmla="*/ 14 h 30"/>
                  <a:gd name="T4" fmla="*/ 0 w 34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30">
                    <a:moveTo>
                      <a:pt x="34" y="0"/>
                    </a:moveTo>
                    <a:lnTo>
                      <a:pt x="16" y="14"/>
                    </a:lnTo>
                    <a:lnTo>
                      <a:pt x="0" y="3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75" name="Freeform 1533"/>
              <p:cNvSpPr>
                <a:spLocks/>
              </p:cNvSpPr>
              <p:nvPr/>
            </p:nvSpPr>
            <p:spPr bwMode="auto">
              <a:xfrm>
                <a:off x="3752" y="1480"/>
                <a:ext cx="6" cy="2"/>
              </a:xfrm>
              <a:custGeom>
                <a:avLst/>
                <a:gdLst>
                  <a:gd name="T0" fmla="*/ 36 w 36"/>
                  <a:gd name="T1" fmla="*/ 0 h 10"/>
                  <a:gd name="T2" fmla="*/ 18 w 36"/>
                  <a:gd name="T3" fmla="*/ 3 h 10"/>
                  <a:gd name="T4" fmla="*/ 0 w 36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10">
                    <a:moveTo>
                      <a:pt x="36" y="0"/>
                    </a:moveTo>
                    <a:lnTo>
                      <a:pt x="18" y="3"/>
                    </a:lnTo>
                    <a:lnTo>
                      <a:pt x="0" y="1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76" name="Freeform 1534"/>
              <p:cNvSpPr>
                <a:spLocks/>
              </p:cNvSpPr>
              <p:nvPr/>
            </p:nvSpPr>
            <p:spPr bwMode="auto">
              <a:xfrm>
                <a:off x="3758" y="1480"/>
                <a:ext cx="6" cy="2"/>
              </a:xfrm>
              <a:custGeom>
                <a:avLst/>
                <a:gdLst>
                  <a:gd name="T0" fmla="*/ 37 w 37"/>
                  <a:gd name="T1" fmla="*/ 10 h 10"/>
                  <a:gd name="T2" fmla="*/ 19 w 37"/>
                  <a:gd name="T3" fmla="*/ 3 h 10"/>
                  <a:gd name="T4" fmla="*/ 0 w 37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10">
                    <a:moveTo>
                      <a:pt x="37" y="10"/>
                    </a:moveTo>
                    <a:lnTo>
                      <a:pt x="19" y="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77" name="Freeform 1535"/>
              <p:cNvSpPr>
                <a:spLocks/>
              </p:cNvSpPr>
              <p:nvPr/>
            </p:nvSpPr>
            <p:spPr bwMode="auto">
              <a:xfrm>
                <a:off x="3764" y="1482"/>
                <a:ext cx="6" cy="5"/>
              </a:xfrm>
              <a:custGeom>
                <a:avLst/>
                <a:gdLst>
                  <a:gd name="T0" fmla="*/ 34 w 34"/>
                  <a:gd name="T1" fmla="*/ 30 h 30"/>
                  <a:gd name="T2" fmla="*/ 19 w 34"/>
                  <a:gd name="T3" fmla="*/ 14 h 30"/>
                  <a:gd name="T4" fmla="*/ 0 w 34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30">
                    <a:moveTo>
                      <a:pt x="34" y="30"/>
                    </a:moveTo>
                    <a:lnTo>
                      <a:pt x="19" y="1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78" name="Line 1536"/>
              <p:cNvSpPr>
                <a:spLocks noChangeShapeType="1"/>
              </p:cNvSpPr>
              <p:nvPr/>
            </p:nvSpPr>
            <p:spPr bwMode="auto">
              <a:xfrm flipH="1" flipV="1">
                <a:off x="3770" y="1487"/>
                <a:ext cx="3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79" name="Line 1537"/>
              <p:cNvSpPr>
                <a:spLocks noChangeShapeType="1"/>
              </p:cNvSpPr>
              <p:nvPr/>
            </p:nvSpPr>
            <p:spPr bwMode="auto">
              <a:xfrm flipH="1" flipV="1">
                <a:off x="3773" y="1494"/>
                <a:ext cx="1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80" name="Line 1538"/>
              <p:cNvSpPr>
                <a:spLocks noChangeShapeType="1"/>
              </p:cNvSpPr>
              <p:nvPr/>
            </p:nvSpPr>
            <p:spPr bwMode="auto">
              <a:xfrm flipV="1">
                <a:off x="2977" y="1701"/>
                <a:ext cx="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81" name="Line 1539"/>
              <p:cNvSpPr>
                <a:spLocks noChangeShapeType="1"/>
              </p:cNvSpPr>
              <p:nvPr/>
            </p:nvSpPr>
            <p:spPr bwMode="auto">
              <a:xfrm>
                <a:off x="2511" y="2138"/>
                <a:ext cx="59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82" name="Line 1540"/>
              <p:cNvSpPr>
                <a:spLocks noChangeShapeType="1"/>
              </p:cNvSpPr>
              <p:nvPr/>
            </p:nvSpPr>
            <p:spPr bwMode="auto">
              <a:xfrm>
                <a:off x="3787" y="1419"/>
                <a:ext cx="0" cy="62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83" name="Line 1541"/>
              <p:cNvSpPr>
                <a:spLocks noChangeShapeType="1"/>
              </p:cNvSpPr>
              <p:nvPr/>
            </p:nvSpPr>
            <p:spPr bwMode="auto">
              <a:xfrm flipH="1">
                <a:off x="2280" y="120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84" name="Line 1542"/>
              <p:cNvSpPr>
                <a:spLocks noChangeShapeType="1"/>
              </p:cNvSpPr>
              <p:nvPr/>
            </p:nvSpPr>
            <p:spPr bwMode="auto">
              <a:xfrm flipH="1">
                <a:off x="2280" y="1202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85" name="Line 1543"/>
              <p:cNvSpPr>
                <a:spLocks noChangeShapeType="1"/>
              </p:cNvSpPr>
              <p:nvPr/>
            </p:nvSpPr>
            <p:spPr bwMode="auto">
              <a:xfrm flipH="1">
                <a:off x="2280" y="119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86" name="Line 1544"/>
              <p:cNvSpPr>
                <a:spLocks noChangeShapeType="1"/>
              </p:cNvSpPr>
              <p:nvPr/>
            </p:nvSpPr>
            <p:spPr bwMode="auto">
              <a:xfrm flipH="1">
                <a:off x="2280" y="119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87" name="Line 1545"/>
              <p:cNvSpPr>
                <a:spLocks noChangeShapeType="1"/>
              </p:cNvSpPr>
              <p:nvPr/>
            </p:nvSpPr>
            <p:spPr bwMode="auto">
              <a:xfrm flipH="1">
                <a:off x="2280" y="1186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88" name="Line 1546"/>
              <p:cNvSpPr>
                <a:spLocks noChangeShapeType="1"/>
              </p:cNvSpPr>
              <p:nvPr/>
            </p:nvSpPr>
            <p:spPr bwMode="auto">
              <a:xfrm flipH="1">
                <a:off x="2280" y="118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89" name="Line 1547"/>
              <p:cNvSpPr>
                <a:spLocks noChangeShapeType="1"/>
              </p:cNvSpPr>
              <p:nvPr/>
            </p:nvSpPr>
            <p:spPr bwMode="auto">
              <a:xfrm flipH="1">
                <a:off x="2280" y="1175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90" name="Line 1548"/>
              <p:cNvSpPr>
                <a:spLocks noChangeShapeType="1"/>
              </p:cNvSpPr>
              <p:nvPr/>
            </p:nvSpPr>
            <p:spPr bwMode="auto">
              <a:xfrm flipH="1">
                <a:off x="2280" y="1170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91" name="Line 1549"/>
              <p:cNvSpPr>
                <a:spLocks noChangeShapeType="1"/>
              </p:cNvSpPr>
              <p:nvPr/>
            </p:nvSpPr>
            <p:spPr bwMode="auto">
              <a:xfrm flipH="1">
                <a:off x="2280" y="1165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92" name="Line 1550"/>
              <p:cNvSpPr>
                <a:spLocks noChangeShapeType="1"/>
              </p:cNvSpPr>
              <p:nvPr/>
            </p:nvSpPr>
            <p:spPr bwMode="auto">
              <a:xfrm flipH="1">
                <a:off x="2280" y="1160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93" name="Line 1551"/>
              <p:cNvSpPr>
                <a:spLocks noChangeShapeType="1"/>
              </p:cNvSpPr>
              <p:nvPr/>
            </p:nvSpPr>
            <p:spPr bwMode="auto">
              <a:xfrm flipH="1">
                <a:off x="2280" y="1154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94" name="Line 1552"/>
              <p:cNvSpPr>
                <a:spLocks noChangeShapeType="1"/>
              </p:cNvSpPr>
              <p:nvPr/>
            </p:nvSpPr>
            <p:spPr bwMode="auto">
              <a:xfrm flipH="1">
                <a:off x="2280" y="1149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95" name="Line 1553"/>
              <p:cNvSpPr>
                <a:spLocks noChangeShapeType="1"/>
              </p:cNvSpPr>
              <p:nvPr/>
            </p:nvSpPr>
            <p:spPr bwMode="auto">
              <a:xfrm flipH="1">
                <a:off x="2280" y="1144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96" name="Line 1554"/>
              <p:cNvSpPr>
                <a:spLocks noChangeShapeType="1"/>
              </p:cNvSpPr>
              <p:nvPr/>
            </p:nvSpPr>
            <p:spPr bwMode="auto">
              <a:xfrm flipH="1">
                <a:off x="2280" y="1138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97" name="Line 1555"/>
              <p:cNvSpPr>
                <a:spLocks noChangeShapeType="1"/>
              </p:cNvSpPr>
              <p:nvPr/>
            </p:nvSpPr>
            <p:spPr bwMode="auto">
              <a:xfrm flipH="1">
                <a:off x="2280" y="11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98" name="Line 1556"/>
              <p:cNvSpPr>
                <a:spLocks noChangeShapeType="1"/>
              </p:cNvSpPr>
              <p:nvPr/>
            </p:nvSpPr>
            <p:spPr bwMode="auto">
              <a:xfrm flipH="1">
                <a:off x="2280" y="1128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99" name="Line 1557"/>
              <p:cNvSpPr>
                <a:spLocks noChangeShapeType="1"/>
              </p:cNvSpPr>
              <p:nvPr/>
            </p:nvSpPr>
            <p:spPr bwMode="auto">
              <a:xfrm flipH="1">
                <a:off x="2280" y="1122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00" name="Line 1558"/>
              <p:cNvSpPr>
                <a:spLocks noChangeShapeType="1"/>
              </p:cNvSpPr>
              <p:nvPr/>
            </p:nvSpPr>
            <p:spPr bwMode="auto">
              <a:xfrm flipH="1">
                <a:off x="2280" y="111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01" name="Line 1559"/>
              <p:cNvSpPr>
                <a:spLocks noChangeShapeType="1"/>
              </p:cNvSpPr>
              <p:nvPr/>
            </p:nvSpPr>
            <p:spPr bwMode="auto">
              <a:xfrm flipH="1">
                <a:off x="2280" y="1112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02" name="Line 1560"/>
              <p:cNvSpPr>
                <a:spLocks noChangeShapeType="1"/>
              </p:cNvSpPr>
              <p:nvPr/>
            </p:nvSpPr>
            <p:spPr bwMode="auto">
              <a:xfrm flipH="1">
                <a:off x="2280" y="11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03" name="Line 1561"/>
              <p:cNvSpPr>
                <a:spLocks noChangeShapeType="1"/>
              </p:cNvSpPr>
              <p:nvPr/>
            </p:nvSpPr>
            <p:spPr bwMode="auto">
              <a:xfrm flipH="1">
                <a:off x="2280" y="110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04" name="Line 1562"/>
              <p:cNvSpPr>
                <a:spLocks noChangeShapeType="1"/>
              </p:cNvSpPr>
              <p:nvPr/>
            </p:nvSpPr>
            <p:spPr bwMode="auto">
              <a:xfrm flipH="1">
                <a:off x="2280" y="1096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05" name="Line 1563"/>
              <p:cNvSpPr>
                <a:spLocks noChangeShapeType="1"/>
              </p:cNvSpPr>
              <p:nvPr/>
            </p:nvSpPr>
            <p:spPr bwMode="auto">
              <a:xfrm flipH="1">
                <a:off x="2280" y="109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06" name="Line 1564"/>
              <p:cNvSpPr>
                <a:spLocks noChangeShapeType="1"/>
              </p:cNvSpPr>
              <p:nvPr/>
            </p:nvSpPr>
            <p:spPr bwMode="auto">
              <a:xfrm flipH="1">
                <a:off x="2280" y="12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07" name="Line 1565"/>
              <p:cNvSpPr>
                <a:spLocks noChangeShapeType="1"/>
              </p:cNvSpPr>
              <p:nvPr/>
            </p:nvSpPr>
            <p:spPr bwMode="auto">
              <a:xfrm flipH="1">
                <a:off x="2280" y="120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08" name="Line 1566"/>
              <p:cNvSpPr>
                <a:spLocks noChangeShapeType="1"/>
              </p:cNvSpPr>
              <p:nvPr/>
            </p:nvSpPr>
            <p:spPr bwMode="auto">
              <a:xfrm flipH="1">
                <a:off x="2280" y="1195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09" name="Line 1567"/>
              <p:cNvSpPr>
                <a:spLocks noChangeShapeType="1"/>
              </p:cNvSpPr>
              <p:nvPr/>
            </p:nvSpPr>
            <p:spPr bwMode="auto">
              <a:xfrm flipH="1">
                <a:off x="2280" y="1190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10" name="Line 1568"/>
              <p:cNvSpPr>
                <a:spLocks noChangeShapeType="1"/>
              </p:cNvSpPr>
              <p:nvPr/>
            </p:nvSpPr>
            <p:spPr bwMode="auto">
              <a:xfrm flipH="1">
                <a:off x="2280" y="1185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11" name="Line 1569"/>
              <p:cNvSpPr>
                <a:spLocks noChangeShapeType="1"/>
              </p:cNvSpPr>
              <p:nvPr/>
            </p:nvSpPr>
            <p:spPr bwMode="auto">
              <a:xfrm flipH="1">
                <a:off x="2280" y="1179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12" name="Line 1570"/>
              <p:cNvSpPr>
                <a:spLocks noChangeShapeType="1"/>
              </p:cNvSpPr>
              <p:nvPr/>
            </p:nvSpPr>
            <p:spPr bwMode="auto">
              <a:xfrm flipH="1">
                <a:off x="2280" y="1174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13" name="Line 1571"/>
              <p:cNvSpPr>
                <a:spLocks noChangeShapeType="1"/>
              </p:cNvSpPr>
              <p:nvPr/>
            </p:nvSpPr>
            <p:spPr bwMode="auto">
              <a:xfrm flipH="1">
                <a:off x="2280" y="1169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14" name="Line 1572"/>
              <p:cNvSpPr>
                <a:spLocks noChangeShapeType="1"/>
              </p:cNvSpPr>
              <p:nvPr/>
            </p:nvSpPr>
            <p:spPr bwMode="auto">
              <a:xfrm flipH="1">
                <a:off x="2280" y="1164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15" name="Line 1573"/>
              <p:cNvSpPr>
                <a:spLocks noChangeShapeType="1"/>
              </p:cNvSpPr>
              <p:nvPr/>
            </p:nvSpPr>
            <p:spPr bwMode="auto">
              <a:xfrm flipH="1">
                <a:off x="2280" y="1158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16" name="Line 1574"/>
              <p:cNvSpPr>
                <a:spLocks noChangeShapeType="1"/>
              </p:cNvSpPr>
              <p:nvPr/>
            </p:nvSpPr>
            <p:spPr bwMode="auto">
              <a:xfrm flipH="1">
                <a:off x="2280" y="1153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17" name="Line 1575"/>
              <p:cNvSpPr>
                <a:spLocks noChangeShapeType="1"/>
              </p:cNvSpPr>
              <p:nvPr/>
            </p:nvSpPr>
            <p:spPr bwMode="auto">
              <a:xfrm flipH="1">
                <a:off x="2280" y="1148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18" name="Line 1576"/>
              <p:cNvSpPr>
                <a:spLocks noChangeShapeType="1"/>
              </p:cNvSpPr>
              <p:nvPr/>
            </p:nvSpPr>
            <p:spPr bwMode="auto">
              <a:xfrm flipH="1">
                <a:off x="2280" y="11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19" name="Line 1577"/>
              <p:cNvSpPr>
                <a:spLocks noChangeShapeType="1"/>
              </p:cNvSpPr>
              <p:nvPr/>
            </p:nvSpPr>
            <p:spPr bwMode="auto">
              <a:xfrm flipH="1">
                <a:off x="2280" y="113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20" name="Line 1578"/>
              <p:cNvSpPr>
                <a:spLocks noChangeShapeType="1"/>
              </p:cNvSpPr>
              <p:nvPr/>
            </p:nvSpPr>
            <p:spPr bwMode="auto">
              <a:xfrm flipH="1">
                <a:off x="2280" y="1132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21" name="Line 1579"/>
              <p:cNvSpPr>
                <a:spLocks noChangeShapeType="1"/>
              </p:cNvSpPr>
              <p:nvPr/>
            </p:nvSpPr>
            <p:spPr bwMode="auto">
              <a:xfrm flipH="1">
                <a:off x="2280" y="11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22" name="Line 1580"/>
              <p:cNvSpPr>
                <a:spLocks noChangeShapeType="1"/>
              </p:cNvSpPr>
              <p:nvPr/>
            </p:nvSpPr>
            <p:spPr bwMode="auto">
              <a:xfrm flipH="1">
                <a:off x="2280" y="112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23" name="Line 1581"/>
              <p:cNvSpPr>
                <a:spLocks noChangeShapeType="1"/>
              </p:cNvSpPr>
              <p:nvPr/>
            </p:nvSpPr>
            <p:spPr bwMode="auto">
              <a:xfrm flipH="1">
                <a:off x="2280" y="11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24" name="Line 1582"/>
              <p:cNvSpPr>
                <a:spLocks noChangeShapeType="1"/>
              </p:cNvSpPr>
              <p:nvPr/>
            </p:nvSpPr>
            <p:spPr bwMode="auto">
              <a:xfrm flipH="1">
                <a:off x="2280" y="111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25" name="Line 1583"/>
              <p:cNvSpPr>
                <a:spLocks noChangeShapeType="1"/>
              </p:cNvSpPr>
              <p:nvPr/>
            </p:nvSpPr>
            <p:spPr bwMode="auto">
              <a:xfrm flipH="1">
                <a:off x="2280" y="1105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26" name="Line 1584"/>
              <p:cNvSpPr>
                <a:spLocks noChangeShapeType="1"/>
              </p:cNvSpPr>
              <p:nvPr/>
            </p:nvSpPr>
            <p:spPr bwMode="auto">
              <a:xfrm flipH="1">
                <a:off x="2280" y="1100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27" name="Line 1585"/>
              <p:cNvSpPr>
                <a:spLocks noChangeShapeType="1"/>
              </p:cNvSpPr>
              <p:nvPr/>
            </p:nvSpPr>
            <p:spPr bwMode="auto">
              <a:xfrm flipH="1">
                <a:off x="2280" y="1095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28" name="Line 1586"/>
              <p:cNvSpPr>
                <a:spLocks noChangeShapeType="1"/>
              </p:cNvSpPr>
              <p:nvPr/>
            </p:nvSpPr>
            <p:spPr bwMode="auto">
              <a:xfrm flipH="1">
                <a:off x="2280" y="1089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29" name="Line 1587"/>
              <p:cNvSpPr>
                <a:spLocks noChangeShapeType="1"/>
              </p:cNvSpPr>
              <p:nvPr/>
            </p:nvSpPr>
            <p:spPr bwMode="auto">
              <a:xfrm flipV="1">
                <a:off x="2281" y="120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30" name="Line 1588"/>
              <p:cNvSpPr>
                <a:spLocks noChangeShapeType="1"/>
              </p:cNvSpPr>
              <p:nvPr/>
            </p:nvSpPr>
            <p:spPr bwMode="auto">
              <a:xfrm flipV="1">
                <a:off x="2281" y="120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31" name="Line 1589"/>
              <p:cNvSpPr>
                <a:spLocks noChangeShapeType="1"/>
              </p:cNvSpPr>
              <p:nvPr/>
            </p:nvSpPr>
            <p:spPr bwMode="auto">
              <a:xfrm flipV="1">
                <a:off x="2281" y="120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32" name="Line 1590"/>
              <p:cNvSpPr>
                <a:spLocks noChangeShapeType="1"/>
              </p:cNvSpPr>
              <p:nvPr/>
            </p:nvSpPr>
            <p:spPr bwMode="auto">
              <a:xfrm flipV="1">
                <a:off x="2281" y="1201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33" name="Line 1591"/>
              <p:cNvSpPr>
                <a:spLocks noChangeShapeType="1"/>
              </p:cNvSpPr>
              <p:nvPr/>
            </p:nvSpPr>
            <p:spPr bwMode="auto">
              <a:xfrm flipV="1">
                <a:off x="2281" y="119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34" name="Line 1592"/>
              <p:cNvSpPr>
                <a:spLocks noChangeShapeType="1"/>
              </p:cNvSpPr>
              <p:nvPr/>
            </p:nvSpPr>
            <p:spPr bwMode="auto">
              <a:xfrm flipV="1">
                <a:off x="2281" y="1195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35" name="Line 1593"/>
              <p:cNvSpPr>
                <a:spLocks noChangeShapeType="1"/>
              </p:cNvSpPr>
              <p:nvPr/>
            </p:nvSpPr>
            <p:spPr bwMode="auto">
              <a:xfrm flipV="1">
                <a:off x="2281" y="119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36" name="Line 1594"/>
              <p:cNvSpPr>
                <a:spLocks noChangeShapeType="1"/>
              </p:cNvSpPr>
              <p:nvPr/>
            </p:nvSpPr>
            <p:spPr bwMode="auto">
              <a:xfrm flipV="1">
                <a:off x="2281" y="119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37" name="Line 1595"/>
              <p:cNvSpPr>
                <a:spLocks noChangeShapeType="1"/>
              </p:cNvSpPr>
              <p:nvPr/>
            </p:nvSpPr>
            <p:spPr bwMode="auto">
              <a:xfrm flipV="1">
                <a:off x="2281" y="1187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38" name="Line 1596"/>
              <p:cNvSpPr>
                <a:spLocks noChangeShapeType="1"/>
              </p:cNvSpPr>
              <p:nvPr/>
            </p:nvSpPr>
            <p:spPr bwMode="auto">
              <a:xfrm flipV="1">
                <a:off x="2281" y="118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39" name="Line 1597"/>
              <p:cNvSpPr>
                <a:spLocks noChangeShapeType="1"/>
              </p:cNvSpPr>
              <p:nvPr/>
            </p:nvSpPr>
            <p:spPr bwMode="auto">
              <a:xfrm flipV="1">
                <a:off x="2281" y="118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40" name="Line 1598"/>
              <p:cNvSpPr>
                <a:spLocks noChangeShapeType="1"/>
              </p:cNvSpPr>
              <p:nvPr/>
            </p:nvSpPr>
            <p:spPr bwMode="auto">
              <a:xfrm flipV="1">
                <a:off x="2281" y="1179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41" name="Line 1599"/>
              <p:cNvSpPr>
                <a:spLocks noChangeShapeType="1"/>
              </p:cNvSpPr>
              <p:nvPr/>
            </p:nvSpPr>
            <p:spPr bwMode="auto">
              <a:xfrm flipV="1">
                <a:off x="2281" y="117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42" name="Line 1600"/>
              <p:cNvSpPr>
                <a:spLocks noChangeShapeType="1"/>
              </p:cNvSpPr>
              <p:nvPr/>
            </p:nvSpPr>
            <p:spPr bwMode="auto">
              <a:xfrm flipV="1">
                <a:off x="2281" y="117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43" name="Line 1601"/>
              <p:cNvSpPr>
                <a:spLocks noChangeShapeType="1"/>
              </p:cNvSpPr>
              <p:nvPr/>
            </p:nvSpPr>
            <p:spPr bwMode="auto">
              <a:xfrm flipV="1">
                <a:off x="2281" y="1171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44" name="Line 1602"/>
              <p:cNvSpPr>
                <a:spLocks noChangeShapeType="1"/>
              </p:cNvSpPr>
              <p:nvPr/>
            </p:nvSpPr>
            <p:spPr bwMode="auto">
              <a:xfrm flipV="1">
                <a:off x="2281" y="116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45" name="Line 1603"/>
              <p:cNvSpPr>
                <a:spLocks noChangeShapeType="1"/>
              </p:cNvSpPr>
              <p:nvPr/>
            </p:nvSpPr>
            <p:spPr bwMode="auto">
              <a:xfrm flipV="1">
                <a:off x="2281" y="116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46" name="Line 1604"/>
              <p:cNvSpPr>
                <a:spLocks noChangeShapeType="1"/>
              </p:cNvSpPr>
              <p:nvPr/>
            </p:nvSpPr>
            <p:spPr bwMode="auto">
              <a:xfrm flipV="1">
                <a:off x="2281" y="116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47" name="Line 1605"/>
              <p:cNvSpPr>
                <a:spLocks noChangeShapeType="1"/>
              </p:cNvSpPr>
              <p:nvPr/>
            </p:nvSpPr>
            <p:spPr bwMode="auto">
              <a:xfrm flipV="1">
                <a:off x="2281" y="1161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48" name="Line 1606"/>
              <p:cNvSpPr>
                <a:spLocks noChangeShapeType="1"/>
              </p:cNvSpPr>
              <p:nvPr/>
            </p:nvSpPr>
            <p:spPr bwMode="auto">
              <a:xfrm flipV="1">
                <a:off x="2281" y="1158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49" name="Line 1607"/>
              <p:cNvSpPr>
                <a:spLocks noChangeShapeType="1"/>
              </p:cNvSpPr>
              <p:nvPr/>
            </p:nvSpPr>
            <p:spPr bwMode="auto">
              <a:xfrm flipV="1">
                <a:off x="2281" y="1155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50" name="Line 1608"/>
              <p:cNvSpPr>
                <a:spLocks noChangeShapeType="1"/>
              </p:cNvSpPr>
              <p:nvPr/>
            </p:nvSpPr>
            <p:spPr bwMode="auto">
              <a:xfrm flipV="1">
                <a:off x="2281" y="115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51" name="Line 1609"/>
              <p:cNvSpPr>
                <a:spLocks noChangeShapeType="1"/>
              </p:cNvSpPr>
              <p:nvPr/>
            </p:nvSpPr>
            <p:spPr bwMode="auto">
              <a:xfrm flipV="1">
                <a:off x="2281" y="1150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52" name="Line 1610"/>
              <p:cNvSpPr>
                <a:spLocks noChangeShapeType="1"/>
              </p:cNvSpPr>
              <p:nvPr/>
            </p:nvSpPr>
            <p:spPr bwMode="auto">
              <a:xfrm flipV="1">
                <a:off x="2281" y="114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53" name="Line 1611"/>
              <p:cNvSpPr>
                <a:spLocks noChangeShapeType="1"/>
              </p:cNvSpPr>
              <p:nvPr/>
            </p:nvSpPr>
            <p:spPr bwMode="auto">
              <a:xfrm flipV="1">
                <a:off x="2281" y="114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grpSp>
          <p:nvGrpSpPr>
            <p:cNvPr id="16" name="Group 1813"/>
            <p:cNvGrpSpPr>
              <a:grpSpLocks/>
            </p:cNvGrpSpPr>
            <p:nvPr/>
          </p:nvGrpSpPr>
          <p:grpSpPr bwMode="auto">
            <a:xfrm>
              <a:off x="2032" y="969"/>
              <a:ext cx="1818" cy="1295"/>
              <a:chOff x="2032" y="969"/>
              <a:chExt cx="1818" cy="1295"/>
            </a:xfrm>
          </p:grpSpPr>
          <p:sp>
            <p:nvSpPr>
              <p:cNvPr id="2754" name="Line 1613"/>
              <p:cNvSpPr>
                <a:spLocks noChangeShapeType="1"/>
              </p:cNvSpPr>
              <p:nvPr/>
            </p:nvSpPr>
            <p:spPr bwMode="auto">
              <a:xfrm flipV="1">
                <a:off x="2281" y="1142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55" name="Line 1614"/>
              <p:cNvSpPr>
                <a:spLocks noChangeShapeType="1"/>
              </p:cNvSpPr>
              <p:nvPr/>
            </p:nvSpPr>
            <p:spPr bwMode="auto">
              <a:xfrm flipV="1">
                <a:off x="2281" y="114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56" name="Line 1615"/>
              <p:cNvSpPr>
                <a:spLocks noChangeShapeType="1"/>
              </p:cNvSpPr>
              <p:nvPr/>
            </p:nvSpPr>
            <p:spPr bwMode="auto">
              <a:xfrm flipV="1">
                <a:off x="2281" y="113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57" name="Line 1616"/>
              <p:cNvSpPr>
                <a:spLocks noChangeShapeType="1"/>
              </p:cNvSpPr>
              <p:nvPr/>
            </p:nvSpPr>
            <p:spPr bwMode="auto">
              <a:xfrm flipV="1">
                <a:off x="2281" y="1134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58" name="Line 1617"/>
              <p:cNvSpPr>
                <a:spLocks noChangeShapeType="1"/>
              </p:cNvSpPr>
              <p:nvPr/>
            </p:nvSpPr>
            <p:spPr bwMode="auto">
              <a:xfrm flipV="1">
                <a:off x="2281" y="113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59" name="Line 1618"/>
              <p:cNvSpPr>
                <a:spLocks noChangeShapeType="1"/>
              </p:cNvSpPr>
              <p:nvPr/>
            </p:nvSpPr>
            <p:spPr bwMode="auto">
              <a:xfrm flipV="1">
                <a:off x="2281" y="112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60" name="Line 1619"/>
              <p:cNvSpPr>
                <a:spLocks noChangeShapeType="1"/>
              </p:cNvSpPr>
              <p:nvPr/>
            </p:nvSpPr>
            <p:spPr bwMode="auto">
              <a:xfrm flipV="1">
                <a:off x="2281" y="1126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61" name="Line 1620"/>
              <p:cNvSpPr>
                <a:spLocks noChangeShapeType="1"/>
              </p:cNvSpPr>
              <p:nvPr/>
            </p:nvSpPr>
            <p:spPr bwMode="auto">
              <a:xfrm flipV="1">
                <a:off x="2281" y="112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62" name="Line 1621"/>
              <p:cNvSpPr>
                <a:spLocks noChangeShapeType="1"/>
              </p:cNvSpPr>
              <p:nvPr/>
            </p:nvSpPr>
            <p:spPr bwMode="auto">
              <a:xfrm flipV="1">
                <a:off x="2281" y="1121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63" name="Line 1622"/>
              <p:cNvSpPr>
                <a:spLocks noChangeShapeType="1"/>
              </p:cNvSpPr>
              <p:nvPr/>
            </p:nvSpPr>
            <p:spPr bwMode="auto">
              <a:xfrm flipV="1">
                <a:off x="2281" y="1118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64" name="Line 1623"/>
              <p:cNvSpPr>
                <a:spLocks noChangeShapeType="1"/>
              </p:cNvSpPr>
              <p:nvPr/>
            </p:nvSpPr>
            <p:spPr bwMode="auto">
              <a:xfrm flipV="1">
                <a:off x="2281" y="111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65" name="Line 1624"/>
              <p:cNvSpPr>
                <a:spLocks noChangeShapeType="1"/>
              </p:cNvSpPr>
              <p:nvPr/>
            </p:nvSpPr>
            <p:spPr bwMode="auto">
              <a:xfrm flipV="1">
                <a:off x="2281" y="1113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66" name="Line 1625"/>
              <p:cNvSpPr>
                <a:spLocks noChangeShapeType="1"/>
              </p:cNvSpPr>
              <p:nvPr/>
            </p:nvSpPr>
            <p:spPr bwMode="auto">
              <a:xfrm flipV="1">
                <a:off x="2281" y="1111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67" name="Line 1626"/>
              <p:cNvSpPr>
                <a:spLocks noChangeShapeType="1"/>
              </p:cNvSpPr>
              <p:nvPr/>
            </p:nvSpPr>
            <p:spPr bwMode="auto">
              <a:xfrm flipV="1">
                <a:off x="2281" y="110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68" name="Line 1627"/>
              <p:cNvSpPr>
                <a:spLocks noChangeShapeType="1"/>
              </p:cNvSpPr>
              <p:nvPr/>
            </p:nvSpPr>
            <p:spPr bwMode="auto">
              <a:xfrm flipV="1">
                <a:off x="2281" y="11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69" name="Line 1628"/>
              <p:cNvSpPr>
                <a:spLocks noChangeShapeType="1"/>
              </p:cNvSpPr>
              <p:nvPr/>
            </p:nvSpPr>
            <p:spPr bwMode="auto">
              <a:xfrm flipV="1">
                <a:off x="2281" y="110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70" name="Line 1629"/>
              <p:cNvSpPr>
                <a:spLocks noChangeShapeType="1"/>
              </p:cNvSpPr>
              <p:nvPr/>
            </p:nvSpPr>
            <p:spPr bwMode="auto">
              <a:xfrm flipV="1">
                <a:off x="2281" y="110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71" name="Line 1630"/>
              <p:cNvSpPr>
                <a:spLocks noChangeShapeType="1"/>
              </p:cNvSpPr>
              <p:nvPr/>
            </p:nvSpPr>
            <p:spPr bwMode="auto">
              <a:xfrm flipV="1">
                <a:off x="2281" y="1097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72" name="Line 1631"/>
              <p:cNvSpPr>
                <a:spLocks noChangeShapeType="1"/>
              </p:cNvSpPr>
              <p:nvPr/>
            </p:nvSpPr>
            <p:spPr bwMode="auto">
              <a:xfrm flipV="1">
                <a:off x="2281" y="109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73" name="Line 1632"/>
              <p:cNvSpPr>
                <a:spLocks noChangeShapeType="1"/>
              </p:cNvSpPr>
              <p:nvPr/>
            </p:nvSpPr>
            <p:spPr bwMode="auto">
              <a:xfrm flipV="1">
                <a:off x="2281" y="109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74" name="Line 1633"/>
              <p:cNvSpPr>
                <a:spLocks noChangeShapeType="1"/>
              </p:cNvSpPr>
              <p:nvPr/>
            </p:nvSpPr>
            <p:spPr bwMode="auto">
              <a:xfrm flipV="1">
                <a:off x="2281" y="1089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75" name="Line 1634"/>
              <p:cNvSpPr>
                <a:spLocks noChangeShapeType="1"/>
              </p:cNvSpPr>
              <p:nvPr/>
            </p:nvSpPr>
            <p:spPr bwMode="auto">
              <a:xfrm flipV="1">
                <a:off x="2281" y="108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76" name="Line 1635"/>
              <p:cNvSpPr>
                <a:spLocks noChangeShapeType="1"/>
              </p:cNvSpPr>
              <p:nvPr/>
            </p:nvSpPr>
            <p:spPr bwMode="auto">
              <a:xfrm flipH="1">
                <a:off x="2281" y="1210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77" name="Line 1636"/>
              <p:cNvSpPr>
                <a:spLocks noChangeShapeType="1"/>
              </p:cNvSpPr>
              <p:nvPr/>
            </p:nvSpPr>
            <p:spPr bwMode="auto">
              <a:xfrm flipH="1">
                <a:off x="2281" y="1204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78" name="Line 1637"/>
              <p:cNvSpPr>
                <a:spLocks noChangeShapeType="1"/>
              </p:cNvSpPr>
              <p:nvPr/>
            </p:nvSpPr>
            <p:spPr bwMode="auto">
              <a:xfrm flipH="1">
                <a:off x="2281" y="1199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79" name="Line 1638"/>
              <p:cNvSpPr>
                <a:spLocks noChangeShapeType="1"/>
              </p:cNvSpPr>
              <p:nvPr/>
            </p:nvSpPr>
            <p:spPr bwMode="auto">
              <a:xfrm flipH="1">
                <a:off x="2281" y="1194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80" name="Line 1639"/>
              <p:cNvSpPr>
                <a:spLocks noChangeShapeType="1"/>
              </p:cNvSpPr>
              <p:nvPr/>
            </p:nvSpPr>
            <p:spPr bwMode="auto">
              <a:xfrm flipH="1">
                <a:off x="2281" y="1189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81" name="Line 1640"/>
              <p:cNvSpPr>
                <a:spLocks noChangeShapeType="1"/>
              </p:cNvSpPr>
              <p:nvPr/>
            </p:nvSpPr>
            <p:spPr bwMode="auto">
              <a:xfrm flipH="1">
                <a:off x="2281" y="1183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82" name="Line 1641"/>
              <p:cNvSpPr>
                <a:spLocks noChangeShapeType="1"/>
              </p:cNvSpPr>
              <p:nvPr/>
            </p:nvSpPr>
            <p:spPr bwMode="auto">
              <a:xfrm flipH="1">
                <a:off x="2281" y="1178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83" name="Line 1642"/>
              <p:cNvSpPr>
                <a:spLocks noChangeShapeType="1"/>
              </p:cNvSpPr>
              <p:nvPr/>
            </p:nvSpPr>
            <p:spPr bwMode="auto">
              <a:xfrm flipH="1">
                <a:off x="2281" y="1173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84" name="Line 1643"/>
              <p:cNvSpPr>
                <a:spLocks noChangeShapeType="1"/>
              </p:cNvSpPr>
              <p:nvPr/>
            </p:nvSpPr>
            <p:spPr bwMode="auto">
              <a:xfrm flipH="1">
                <a:off x="2281" y="1167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85" name="Line 1644"/>
              <p:cNvSpPr>
                <a:spLocks noChangeShapeType="1"/>
              </p:cNvSpPr>
              <p:nvPr/>
            </p:nvSpPr>
            <p:spPr bwMode="auto">
              <a:xfrm flipH="1">
                <a:off x="2281" y="1162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86" name="Line 1645"/>
              <p:cNvSpPr>
                <a:spLocks noChangeShapeType="1"/>
              </p:cNvSpPr>
              <p:nvPr/>
            </p:nvSpPr>
            <p:spPr bwMode="auto">
              <a:xfrm flipH="1">
                <a:off x="2281" y="1157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87" name="Line 1646"/>
              <p:cNvSpPr>
                <a:spLocks noChangeShapeType="1"/>
              </p:cNvSpPr>
              <p:nvPr/>
            </p:nvSpPr>
            <p:spPr bwMode="auto">
              <a:xfrm flipH="1">
                <a:off x="2281" y="1152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88" name="Line 1647"/>
              <p:cNvSpPr>
                <a:spLocks noChangeShapeType="1"/>
              </p:cNvSpPr>
              <p:nvPr/>
            </p:nvSpPr>
            <p:spPr bwMode="auto">
              <a:xfrm flipH="1">
                <a:off x="2281" y="1146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89" name="Line 1648"/>
              <p:cNvSpPr>
                <a:spLocks noChangeShapeType="1"/>
              </p:cNvSpPr>
              <p:nvPr/>
            </p:nvSpPr>
            <p:spPr bwMode="auto">
              <a:xfrm flipH="1">
                <a:off x="2281" y="1141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90" name="Line 1649"/>
              <p:cNvSpPr>
                <a:spLocks noChangeShapeType="1"/>
              </p:cNvSpPr>
              <p:nvPr/>
            </p:nvSpPr>
            <p:spPr bwMode="auto">
              <a:xfrm flipH="1">
                <a:off x="2281" y="1136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91" name="Line 1650"/>
              <p:cNvSpPr>
                <a:spLocks noChangeShapeType="1"/>
              </p:cNvSpPr>
              <p:nvPr/>
            </p:nvSpPr>
            <p:spPr bwMode="auto">
              <a:xfrm flipH="1">
                <a:off x="2281" y="1130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92" name="Line 1651"/>
              <p:cNvSpPr>
                <a:spLocks noChangeShapeType="1"/>
              </p:cNvSpPr>
              <p:nvPr/>
            </p:nvSpPr>
            <p:spPr bwMode="auto">
              <a:xfrm flipH="1">
                <a:off x="2281" y="1125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93" name="Line 1652"/>
              <p:cNvSpPr>
                <a:spLocks noChangeShapeType="1"/>
              </p:cNvSpPr>
              <p:nvPr/>
            </p:nvSpPr>
            <p:spPr bwMode="auto">
              <a:xfrm flipH="1">
                <a:off x="2281" y="1120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94" name="Line 1653"/>
              <p:cNvSpPr>
                <a:spLocks noChangeShapeType="1"/>
              </p:cNvSpPr>
              <p:nvPr/>
            </p:nvSpPr>
            <p:spPr bwMode="auto">
              <a:xfrm flipH="1">
                <a:off x="2281" y="1115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95" name="Line 1654"/>
              <p:cNvSpPr>
                <a:spLocks noChangeShapeType="1"/>
              </p:cNvSpPr>
              <p:nvPr/>
            </p:nvSpPr>
            <p:spPr bwMode="auto">
              <a:xfrm flipH="1">
                <a:off x="2281" y="1109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96" name="Line 1655"/>
              <p:cNvSpPr>
                <a:spLocks noChangeShapeType="1"/>
              </p:cNvSpPr>
              <p:nvPr/>
            </p:nvSpPr>
            <p:spPr bwMode="auto">
              <a:xfrm flipH="1">
                <a:off x="2281" y="1104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97" name="Line 1656"/>
              <p:cNvSpPr>
                <a:spLocks noChangeShapeType="1"/>
              </p:cNvSpPr>
              <p:nvPr/>
            </p:nvSpPr>
            <p:spPr bwMode="auto">
              <a:xfrm flipH="1">
                <a:off x="2281" y="1099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98" name="Line 1657"/>
              <p:cNvSpPr>
                <a:spLocks noChangeShapeType="1"/>
              </p:cNvSpPr>
              <p:nvPr/>
            </p:nvSpPr>
            <p:spPr bwMode="auto">
              <a:xfrm flipH="1">
                <a:off x="2281" y="1093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99" name="Line 1658"/>
              <p:cNvSpPr>
                <a:spLocks noChangeShapeType="1"/>
              </p:cNvSpPr>
              <p:nvPr/>
            </p:nvSpPr>
            <p:spPr bwMode="auto">
              <a:xfrm flipH="1">
                <a:off x="2281" y="1088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00" name="Line 1659"/>
              <p:cNvSpPr>
                <a:spLocks noChangeShapeType="1"/>
              </p:cNvSpPr>
              <p:nvPr/>
            </p:nvSpPr>
            <p:spPr bwMode="auto">
              <a:xfrm flipH="1">
                <a:off x="2281" y="1209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01" name="Line 1660"/>
              <p:cNvSpPr>
                <a:spLocks noChangeShapeType="1"/>
              </p:cNvSpPr>
              <p:nvPr/>
            </p:nvSpPr>
            <p:spPr bwMode="auto">
              <a:xfrm flipH="1">
                <a:off x="2281" y="1203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02" name="Line 1661"/>
              <p:cNvSpPr>
                <a:spLocks noChangeShapeType="1"/>
              </p:cNvSpPr>
              <p:nvPr/>
            </p:nvSpPr>
            <p:spPr bwMode="auto">
              <a:xfrm flipH="1">
                <a:off x="2281" y="1198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03" name="Line 1662"/>
              <p:cNvSpPr>
                <a:spLocks noChangeShapeType="1"/>
              </p:cNvSpPr>
              <p:nvPr/>
            </p:nvSpPr>
            <p:spPr bwMode="auto">
              <a:xfrm flipH="1">
                <a:off x="2281" y="1193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04" name="Line 1663"/>
              <p:cNvSpPr>
                <a:spLocks noChangeShapeType="1"/>
              </p:cNvSpPr>
              <p:nvPr/>
            </p:nvSpPr>
            <p:spPr bwMode="auto">
              <a:xfrm flipH="1">
                <a:off x="2281" y="1187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05" name="Line 1664"/>
              <p:cNvSpPr>
                <a:spLocks noChangeShapeType="1"/>
              </p:cNvSpPr>
              <p:nvPr/>
            </p:nvSpPr>
            <p:spPr bwMode="auto">
              <a:xfrm flipH="1">
                <a:off x="2281" y="1182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06" name="Line 1665"/>
              <p:cNvSpPr>
                <a:spLocks noChangeShapeType="1"/>
              </p:cNvSpPr>
              <p:nvPr/>
            </p:nvSpPr>
            <p:spPr bwMode="auto">
              <a:xfrm flipH="1">
                <a:off x="2281" y="1177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07" name="Line 1666"/>
              <p:cNvSpPr>
                <a:spLocks noChangeShapeType="1"/>
              </p:cNvSpPr>
              <p:nvPr/>
            </p:nvSpPr>
            <p:spPr bwMode="auto">
              <a:xfrm flipH="1">
                <a:off x="2281" y="1171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08" name="Line 1667"/>
              <p:cNvSpPr>
                <a:spLocks noChangeShapeType="1"/>
              </p:cNvSpPr>
              <p:nvPr/>
            </p:nvSpPr>
            <p:spPr bwMode="auto">
              <a:xfrm flipH="1">
                <a:off x="2281" y="1166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09" name="Line 1668"/>
              <p:cNvSpPr>
                <a:spLocks noChangeShapeType="1"/>
              </p:cNvSpPr>
              <p:nvPr/>
            </p:nvSpPr>
            <p:spPr bwMode="auto">
              <a:xfrm flipH="1">
                <a:off x="2281" y="1161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10" name="Line 1669"/>
              <p:cNvSpPr>
                <a:spLocks noChangeShapeType="1"/>
              </p:cNvSpPr>
              <p:nvPr/>
            </p:nvSpPr>
            <p:spPr bwMode="auto">
              <a:xfrm flipH="1">
                <a:off x="2281" y="1155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11" name="Line 1670"/>
              <p:cNvSpPr>
                <a:spLocks noChangeShapeType="1"/>
              </p:cNvSpPr>
              <p:nvPr/>
            </p:nvSpPr>
            <p:spPr bwMode="auto">
              <a:xfrm flipH="1">
                <a:off x="2281" y="1150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12" name="Line 1671"/>
              <p:cNvSpPr>
                <a:spLocks noChangeShapeType="1"/>
              </p:cNvSpPr>
              <p:nvPr/>
            </p:nvSpPr>
            <p:spPr bwMode="auto">
              <a:xfrm flipH="1">
                <a:off x="2281" y="1145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13" name="Line 1672"/>
              <p:cNvSpPr>
                <a:spLocks noChangeShapeType="1"/>
              </p:cNvSpPr>
              <p:nvPr/>
            </p:nvSpPr>
            <p:spPr bwMode="auto">
              <a:xfrm flipH="1">
                <a:off x="2281" y="1140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14" name="Line 1673"/>
              <p:cNvSpPr>
                <a:spLocks noChangeShapeType="1"/>
              </p:cNvSpPr>
              <p:nvPr/>
            </p:nvSpPr>
            <p:spPr bwMode="auto">
              <a:xfrm flipH="1">
                <a:off x="2281" y="1134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15" name="Line 1674"/>
              <p:cNvSpPr>
                <a:spLocks noChangeShapeType="1"/>
              </p:cNvSpPr>
              <p:nvPr/>
            </p:nvSpPr>
            <p:spPr bwMode="auto">
              <a:xfrm flipH="1">
                <a:off x="2281" y="1129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16" name="Line 1675"/>
              <p:cNvSpPr>
                <a:spLocks noChangeShapeType="1"/>
              </p:cNvSpPr>
              <p:nvPr/>
            </p:nvSpPr>
            <p:spPr bwMode="auto">
              <a:xfrm flipH="1">
                <a:off x="2281" y="1124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17" name="Line 1676"/>
              <p:cNvSpPr>
                <a:spLocks noChangeShapeType="1"/>
              </p:cNvSpPr>
              <p:nvPr/>
            </p:nvSpPr>
            <p:spPr bwMode="auto">
              <a:xfrm flipH="1">
                <a:off x="2281" y="1118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18" name="Line 1677"/>
              <p:cNvSpPr>
                <a:spLocks noChangeShapeType="1"/>
              </p:cNvSpPr>
              <p:nvPr/>
            </p:nvSpPr>
            <p:spPr bwMode="auto">
              <a:xfrm flipH="1">
                <a:off x="2281" y="1113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19" name="Line 1678"/>
              <p:cNvSpPr>
                <a:spLocks noChangeShapeType="1"/>
              </p:cNvSpPr>
              <p:nvPr/>
            </p:nvSpPr>
            <p:spPr bwMode="auto">
              <a:xfrm flipH="1">
                <a:off x="2281" y="1108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20" name="Line 1679"/>
              <p:cNvSpPr>
                <a:spLocks noChangeShapeType="1"/>
              </p:cNvSpPr>
              <p:nvPr/>
            </p:nvSpPr>
            <p:spPr bwMode="auto">
              <a:xfrm flipH="1">
                <a:off x="2281" y="1103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21" name="Line 1680"/>
              <p:cNvSpPr>
                <a:spLocks noChangeShapeType="1"/>
              </p:cNvSpPr>
              <p:nvPr/>
            </p:nvSpPr>
            <p:spPr bwMode="auto">
              <a:xfrm flipH="1">
                <a:off x="2281" y="1097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22" name="Line 1681"/>
              <p:cNvSpPr>
                <a:spLocks noChangeShapeType="1"/>
              </p:cNvSpPr>
              <p:nvPr/>
            </p:nvSpPr>
            <p:spPr bwMode="auto">
              <a:xfrm flipH="1">
                <a:off x="2281" y="1092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23" name="Line 1682"/>
              <p:cNvSpPr>
                <a:spLocks noChangeShapeType="1"/>
              </p:cNvSpPr>
              <p:nvPr/>
            </p:nvSpPr>
            <p:spPr bwMode="auto">
              <a:xfrm flipH="1">
                <a:off x="2281" y="1087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24" name="Line 1683"/>
              <p:cNvSpPr>
                <a:spLocks noChangeShapeType="1"/>
              </p:cNvSpPr>
              <p:nvPr/>
            </p:nvSpPr>
            <p:spPr bwMode="auto">
              <a:xfrm flipH="1">
                <a:off x="3264" y="1250"/>
                <a:ext cx="10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25" name="Line 1684"/>
              <p:cNvSpPr>
                <a:spLocks noChangeShapeType="1"/>
              </p:cNvSpPr>
              <p:nvPr/>
            </p:nvSpPr>
            <p:spPr bwMode="auto">
              <a:xfrm flipH="1">
                <a:off x="2418" y="2138"/>
                <a:ext cx="9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26" name="Line 1685"/>
              <p:cNvSpPr>
                <a:spLocks noChangeShapeType="1"/>
              </p:cNvSpPr>
              <p:nvPr/>
            </p:nvSpPr>
            <p:spPr bwMode="auto">
              <a:xfrm>
                <a:off x="2418" y="2232"/>
                <a:ext cx="9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27" name="Line 1686"/>
              <p:cNvSpPr>
                <a:spLocks noChangeShapeType="1"/>
              </p:cNvSpPr>
              <p:nvPr/>
            </p:nvSpPr>
            <p:spPr bwMode="auto">
              <a:xfrm flipV="1">
                <a:off x="2511" y="2138"/>
                <a:ext cx="0" cy="9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28" name="Line 1687"/>
              <p:cNvSpPr>
                <a:spLocks noChangeShapeType="1"/>
              </p:cNvSpPr>
              <p:nvPr/>
            </p:nvSpPr>
            <p:spPr bwMode="auto">
              <a:xfrm flipH="1">
                <a:off x="3108" y="2138"/>
                <a:ext cx="9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29" name="Line 1688"/>
              <p:cNvSpPr>
                <a:spLocks noChangeShapeType="1"/>
              </p:cNvSpPr>
              <p:nvPr/>
            </p:nvSpPr>
            <p:spPr bwMode="auto">
              <a:xfrm>
                <a:off x="3108" y="2138"/>
                <a:ext cx="0" cy="9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30" name="Line 1689"/>
              <p:cNvSpPr>
                <a:spLocks noChangeShapeType="1"/>
              </p:cNvSpPr>
              <p:nvPr/>
            </p:nvSpPr>
            <p:spPr bwMode="auto">
              <a:xfrm>
                <a:off x="3108" y="2232"/>
                <a:ext cx="9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31" name="Line 1690"/>
              <p:cNvSpPr>
                <a:spLocks noChangeShapeType="1"/>
              </p:cNvSpPr>
              <p:nvPr/>
            </p:nvSpPr>
            <p:spPr bwMode="auto">
              <a:xfrm flipV="1">
                <a:off x="3201" y="2138"/>
                <a:ext cx="0" cy="9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32" name="Line 1691"/>
              <p:cNvSpPr>
                <a:spLocks noChangeShapeType="1"/>
              </p:cNvSpPr>
              <p:nvPr/>
            </p:nvSpPr>
            <p:spPr bwMode="auto">
              <a:xfrm flipV="1">
                <a:off x="3777" y="2138"/>
                <a:ext cx="4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33" name="Line 1692"/>
              <p:cNvSpPr>
                <a:spLocks noChangeShapeType="1"/>
              </p:cNvSpPr>
              <p:nvPr/>
            </p:nvSpPr>
            <p:spPr bwMode="auto">
              <a:xfrm flipV="1">
                <a:off x="3777" y="2138"/>
                <a:ext cx="18" cy="1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34" name="Line 1693"/>
              <p:cNvSpPr>
                <a:spLocks noChangeShapeType="1"/>
              </p:cNvSpPr>
              <p:nvPr/>
            </p:nvSpPr>
            <p:spPr bwMode="auto">
              <a:xfrm flipV="1">
                <a:off x="3777" y="2138"/>
                <a:ext cx="32" cy="3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35" name="Line 1694"/>
              <p:cNvSpPr>
                <a:spLocks noChangeShapeType="1"/>
              </p:cNvSpPr>
              <p:nvPr/>
            </p:nvSpPr>
            <p:spPr bwMode="auto">
              <a:xfrm flipV="1">
                <a:off x="3777" y="2138"/>
                <a:ext cx="46" cy="4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36" name="Line 1695"/>
              <p:cNvSpPr>
                <a:spLocks noChangeShapeType="1"/>
              </p:cNvSpPr>
              <p:nvPr/>
            </p:nvSpPr>
            <p:spPr bwMode="auto">
              <a:xfrm flipV="1">
                <a:off x="3777" y="2138"/>
                <a:ext cx="60" cy="6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37" name="Line 1696"/>
              <p:cNvSpPr>
                <a:spLocks noChangeShapeType="1"/>
              </p:cNvSpPr>
              <p:nvPr/>
            </p:nvSpPr>
            <p:spPr bwMode="auto">
              <a:xfrm flipV="1">
                <a:off x="3777" y="2140"/>
                <a:ext cx="73" cy="7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38" name="Line 1697"/>
              <p:cNvSpPr>
                <a:spLocks noChangeShapeType="1"/>
              </p:cNvSpPr>
              <p:nvPr/>
            </p:nvSpPr>
            <p:spPr bwMode="auto">
              <a:xfrm flipV="1">
                <a:off x="3777" y="2154"/>
                <a:ext cx="73" cy="7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39" name="Line 1698"/>
              <p:cNvSpPr>
                <a:spLocks noChangeShapeType="1"/>
              </p:cNvSpPr>
              <p:nvPr/>
            </p:nvSpPr>
            <p:spPr bwMode="auto">
              <a:xfrm flipV="1">
                <a:off x="3777" y="2168"/>
                <a:ext cx="73" cy="7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40" name="Line 1699"/>
              <p:cNvSpPr>
                <a:spLocks noChangeShapeType="1"/>
              </p:cNvSpPr>
              <p:nvPr/>
            </p:nvSpPr>
            <p:spPr bwMode="auto">
              <a:xfrm flipV="1">
                <a:off x="3777" y="2182"/>
                <a:ext cx="73" cy="7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41" name="Line 1700"/>
              <p:cNvSpPr>
                <a:spLocks noChangeShapeType="1"/>
              </p:cNvSpPr>
              <p:nvPr/>
            </p:nvSpPr>
            <p:spPr bwMode="auto">
              <a:xfrm flipV="1">
                <a:off x="3782" y="2196"/>
                <a:ext cx="68" cy="6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42" name="Line 1701"/>
              <p:cNvSpPr>
                <a:spLocks noChangeShapeType="1"/>
              </p:cNvSpPr>
              <p:nvPr/>
            </p:nvSpPr>
            <p:spPr bwMode="auto">
              <a:xfrm flipV="1">
                <a:off x="3796" y="2210"/>
                <a:ext cx="54" cy="5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43" name="Line 1702"/>
              <p:cNvSpPr>
                <a:spLocks noChangeShapeType="1"/>
              </p:cNvSpPr>
              <p:nvPr/>
            </p:nvSpPr>
            <p:spPr bwMode="auto">
              <a:xfrm flipV="1">
                <a:off x="3810" y="2224"/>
                <a:ext cx="40" cy="4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44" name="Line 1703"/>
              <p:cNvSpPr>
                <a:spLocks noChangeShapeType="1"/>
              </p:cNvSpPr>
              <p:nvPr/>
            </p:nvSpPr>
            <p:spPr bwMode="auto">
              <a:xfrm flipV="1">
                <a:off x="3824" y="2238"/>
                <a:ext cx="26" cy="2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45" name="Line 1704"/>
              <p:cNvSpPr>
                <a:spLocks noChangeShapeType="1"/>
              </p:cNvSpPr>
              <p:nvPr/>
            </p:nvSpPr>
            <p:spPr bwMode="auto">
              <a:xfrm flipV="1">
                <a:off x="3838" y="2252"/>
                <a:ext cx="12" cy="1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46" name="Line 1705"/>
              <p:cNvSpPr>
                <a:spLocks noChangeShapeType="1"/>
              </p:cNvSpPr>
              <p:nvPr/>
            </p:nvSpPr>
            <p:spPr bwMode="auto">
              <a:xfrm>
                <a:off x="3777" y="2201"/>
                <a:ext cx="0" cy="6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47" name="Line 1706"/>
              <p:cNvSpPr>
                <a:spLocks noChangeShapeType="1"/>
              </p:cNvSpPr>
              <p:nvPr/>
            </p:nvSpPr>
            <p:spPr bwMode="auto">
              <a:xfrm>
                <a:off x="3777" y="2264"/>
                <a:ext cx="7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48" name="Line 1707"/>
              <p:cNvSpPr>
                <a:spLocks noChangeShapeType="1"/>
              </p:cNvSpPr>
              <p:nvPr/>
            </p:nvSpPr>
            <p:spPr bwMode="auto">
              <a:xfrm flipV="1">
                <a:off x="3850" y="2138"/>
                <a:ext cx="0" cy="12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49" name="Line 1708"/>
              <p:cNvSpPr>
                <a:spLocks noChangeShapeType="1"/>
              </p:cNvSpPr>
              <p:nvPr/>
            </p:nvSpPr>
            <p:spPr bwMode="auto">
              <a:xfrm flipH="1">
                <a:off x="3787" y="2138"/>
                <a:ext cx="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50" name="Line 1709"/>
              <p:cNvSpPr>
                <a:spLocks noChangeShapeType="1"/>
              </p:cNvSpPr>
              <p:nvPr/>
            </p:nvSpPr>
            <p:spPr bwMode="auto">
              <a:xfrm>
                <a:off x="3777" y="2138"/>
                <a:ext cx="0" cy="6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51" name="Line 1710"/>
              <p:cNvSpPr>
                <a:spLocks noChangeShapeType="1"/>
              </p:cNvSpPr>
              <p:nvPr/>
            </p:nvSpPr>
            <p:spPr bwMode="auto">
              <a:xfrm>
                <a:off x="2032" y="969"/>
                <a:ext cx="41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52" name="Line 1711"/>
              <p:cNvSpPr>
                <a:spLocks noChangeShapeType="1"/>
              </p:cNvSpPr>
              <p:nvPr/>
            </p:nvSpPr>
            <p:spPr bwMode="auto">
              <a:xfrm flipH="1">
                <a:off x="2386" y="1156"/>
                <a:ext cx="12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53" name="Line 1712"/>
              <p:cNvSpPr>
                <a:spLocks noChangeShapeType="1"/>
              </p:cNvSpPr>
              <p:nvPr/>
            </p:nvSpPr>
            <p:spPr bwMode="auto">
              <a:xfrm>
                <a:off x="2386" y="1156"/>
                <a:ext cx="0" cy="9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54" name="Line 1713"/>
              <p:cNvSpPr>
                <a:spLocks noChangeShapeType="1"/>
              </p:cNvSpPr>
              <p:nvPr/>
            </p:nvSpPr>
            <p:spPr bwMode="auto">
              <a:xfrm>
                <a:off x="2386" y="1250"/>
                <a:ext cx="12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55" name="Line 1714"/>
              <p:cNvSpPr>
                <a:spLocks noChangeShapeType="1"/>
              </p:cNvSpPr>
              <p:nvPr/>
            </p:nvSpPr>
            <p:spPr bwMode="auto">
              <a:xfrm flipV="1">
                <a:off x="2511" y="1156"/>
                <a:ext cx="0" cy="9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56" name="Line 1715"/>
              <p:cNvSpPr>
                <a:spLocks noChangeShapeType="1"/>
              </p:cNvSpPr>
              <p:nvPr/>
            </p:nvSpPr>
            <p:spPr bwMode="auto">
              <a:xfrm flipV="1">
                <a:off x="2032" y="969"/>
                <a:ext cx="0" cy="7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57" name="Line 1716"/>
              <p:cNvSpPr>
                <a:spLocks noChangeShapeType="1"/>
              </p:cNvSpPr>
              <p:nvPr/>
            </p:nvSpPr>
            <p:spPr bwMode="auto">
              <a:xfrm flipV="1">
                <a:off x="2048" y="98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58" name="Line 1717"/>
              <p:cNvSpPr>
                <a:spLocks noChangeShapeType="1"/>
              </p:cNvSpPr>
              <p:nvPr/>
            </p:nvSpPr>
            <p:spPr bwMode="auto">
              <a:xfrm>
                <a:off x="2048" y="984"/>
                <a:ext cx="40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59" name="Line 1718"/>
              <p:cNvSpPr>
                <a:spLocks noChangeShapeType="1"/>
              </p:cNvSpPr>
              <p:nvPr/>
            </p:nvSpPr>
            <p:spPr bwMode="auto">
              <a:xfrm flipV="1">
                <a:off x="3777" y="1156"/>
                <a:ext cx="3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60" name="Line 1719"/>
              <p:cNvSpPr>
                <a:spLocks noChangeShapeType="1"/>
              </p:cNvSpPr>
              <p:nvPr/>
            </p:nvSpPr>
            <p:spPr bwMode="auto">
              <a:xfrm flipV="1">
                <a:off x="3777" y="1156"/>
                <a:ext cx="17" cy="1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61" name="Line 1720"/>
              <p:cNvSpPr>
                <a:spLocks noChangeShapeType="1"/>
              </p:cNvSpPr>
              <p:nvPr/>
            </p:nvSpPr>
            <p:spPr bwMode="auto">
              <a:xfrm flipV="1">
                <a:off x="3777" y="1156"/>
                <a:ext cx="31" cy="3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62" name="Line 1721"/>
              <p:cNvSpPr>
                <a:spLocks noChangeShapeType="1"/>
              </p:cNvSpPr>
              <p:nvPr/>
            </p:nvSpPr>
            <p:spPr bwMode="auto">
              <a:xfrm flipV="1">
                <a:off x="3777" y="1156"/>
                <a:ext cx="45" cy="4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63" name="Line 1722"/>
              <p:cNvSpPr>
                <a:spLocks noChangeShapeType="1"/>
              </p:cNvSpPr>
              <p:nvPr/>
            </p:nvSpPr>
            <p:spPr bwMode="auto">
              <a:xfrm flipV="1">
                <a:off x="3777" y="1156"/>
                <a:ext cx="59" cy="5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64" name="Line 1723"/>
              <p:cNvSpPr>
                <a:spLocks noChangeShapeType="1"/>
              </p:cNvSpPr>
              <p:nvPr/>
            </p:nvSpPr>
            <p:spPr bwMode="auto">
              <a:xfrm flipV="1">
                <a:off x="3777" y="1156"/>
                <a:ext cx="73" cy="7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65" name="Line 1724"/>
              <p:cNvSpPr>
                <a:spLocks noChangeShapeType="1"/>
              </p:cNvSpPr>
              <p:nvPr/>
            </p:nvSpPr>
            <p:spPr bwMode="auto">
              <a:xfrm flipV="1">
                <a:off x="3777" y="1171"/>
                <a:ext cx="73" cy="7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66" name="Line 1725"/>
              <p:cNvSpPr>
                <a:spLocks noChangeShapeType="1"/>
              </p:cNvSpPr>
              <p:nvPr/>
            </p:nvSpPr>
            <p:spPr bwMode="auto">
              <a:xfrm flipV="1">
                <a:off x="3777" y="1185"/>
                <a:ext cx="73" cy="7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67" name="Line 1726"/>
              <p:cNvSpPr>
                <a:spLocks noChangeShapeType="1"/>
              </p:cNvSpPr>
              <p:nvPr/>
            </p:nvSpPr>
            <p:spPr bwMode="auto">
              <a:xfrm flipV="1">
                <a:off x="3777" y="1199"/>
                <a:ext cx="73" cy="7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68" name="Line 1727"/>
              <p:cNvSpPr>
                <a:spLocks noChangeShapeType="1"/>
              </p:cNvSpPr>
              <p:nvPr/>
            </p:nvSpPr>
            <p:spPr bwMode="auto">
              <a:xfrm flipV="1">
                <a:off x="3781" y="1213"/>
                <a:ext cx="69" cy="6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69" name="Line 1728"/>
              <p:cNvSpPr>
                <a:spLocks noChangeShapeType="1"/>
              </p:cNvSpPr>
              <p:nvPr/>
            </p:nvSpPr>
            <p:spPr bwMode="auto">
              <a:xfrm flipV="1">
                <a:off x="3795" y="1227"/>
                <a:ext cx="55" cy="5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70" name="Line 1729"/>
              <p:cNvSpPr>
                <a:spLocks noChangeShapeType="1"/>
              </p:cNvSpPr>
              <p:nvPr/>
            </p:nvSpPr>
            <p:spPr bwMode="auto">
              <a:xfrm flipV="1">
                <a:off x="3809" y="1241"/>
                <a:ext cx="41" cy="4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71" name="Line 1730"/>
              <p:cNvSpPr>
                <a:spLocks noChangeShapeType="1"/>
              </p:cNvSpPr>
              <p:nvPr/>
            </p:nvSpPr>
            <p:spPr bwMode="auto">
              <a:xfrm flipV="1">
                <a:off x="3823" y="1255"/>
                <a:ext cx="27" cy="2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72" name="Line 1731"/>
              <p:cNvSpPr>
                <a:spLocks noChangeShapeType="1"/>
              </p:cNvSpPr>
              <p:nvPr/>
            </p:nvSpPr>
            <p:spPr bwMode="auto">
              <a:xfrm flipV="1">
                <a:off x="3837" y="1269"/>
                <a:ext cx="13" cy="1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73" name="Line 1732"/>
              <p:cNvSpPr>
                <a:spLocks noChangeShapeType="1"/>
              </p:cNvSpPr>
              <p:nvPr/>
            </p:nvSpPr>
            <p:spPr bwMode="auto">
              <a:xfrm>
                <a:off x="3777" y="1219"/>
                <a:ext cx="0" cy="6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74" name="Line 1733"/>
              <p:cNvSpPr>
                <a:spLocks noChangeShapeType="1"/>
              </p:cNvSpPr>
              <p:nvPr/>
            </p:nvSpPr>
            <p:spPr bwMode="auto">
              <a:xfrm>
                <a:off x="3777" y="1281"/>
                <a:ext cx="7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75" name="Line 1734"/>
              <p:cNvSpPr>
                <a:spLocks noChangeShapeType="1"/>
              </p:cNvSpPr>
              <p:nvPr/>
            </p:nvSpPr>
            <p:spPr bwMode="auto">
              <a:xfrm flipV="1">
                <a:off x="3850" y="1156"/>
                <a:ext cx="0" cy="12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76" name="Line 1735"/>
              <p:cNvSpPr>
                <a:spLocks noChangeShapeType="1"/>
              </p:cNvSpPr>
              <p:nvPr/>
            </p:nvSpPr>
            <p:spPr bwMode="auto">
              <a:xfrm flipH="1">
                <a:off x="3777" y="1156"/>
                <a:ext cx="7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77" name="Line 1736"/>
              <p:cNvSpPr>
                <a:spLocks noChangeShapeType="1"/>
              </p:cNvSpPr>
              <p:nvPr/>
            </p:nvSpPr>
            <p:spPr bwMode="auto">
              <a:xfrm>
                <a:off x="3777" y="1156"/>
                <a:ext cx="0" cy="6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78" name="Line 1737"/>
              <p:cNvSpPr>
                <a:spLocks noChangeShapeType="1"/>
              </p:cNvSpPr>
              <p:nvPr/>
            </p:nvSpPr>
            <p:spPr bwMode="auto">
              <a:xfrm flipV="1">
                <a:off x="3108" y="1156"/>
                <a:ext cx="12" cy="1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79" name="Line 1738"/>
              <p:cNvSpPr>
                <a:spLocks noChangeShapeType="1"/>
              </p:cNvSpPr>
              <p:nvPr/>
            </p:nvSpPr>
            <p:spPr bwMode="auto">
              <a:xfrm flipV="1">
                <a:off x="3108" y="1156"/>
                <a:ext cx="26" cy="2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80" name="Line 1739"/>
              <p:cNvSpPr>
                <a:spLocks noChangeShapeType="1"/>
              </p:cNvSpPr>
              <p:nvPr/>
            </p:nvSpPr>
            <p:spPr bwMode="auto">
              <a:xfrm flipV="1">
                <a:off x="3108" y="1156"/>
                <a:ext cx="40" cy="4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81" name="Line 1740"/>
              <p:cNvSpPr>
                <a:spLocks noChangeShapeType="1"/>
              </p:cNvSpPr>
              <p:nvPr/>
            </p:nvSpPr>
            <p:spPr bwMode="auto">
              <a:xfrm flipV="1">
                <a:off x="3108" y="1156"/>
                <a:ext cx="54" cy="5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82" name="Line 1741"/>
              <p:cNvSpPr>
                <a:spLocks noChangeShapeType="1"/>
              </p:cNvSpPr>
              <p:nvPr/>
            </p:nvSpPr>
            <p:spPr bwMode="auto">
              <a:xfrm flipV="1">
                <a:off x="3108" y="1156"/>
                <a:ext cx="69" cy="6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83" name="Line 1742"/>
              <p:cNvSpPr>
                <a:spLocks noChangeShapeType="1"/>
              </p:cNvSpPr>
              <p:nvPr/>
            </p:nvSpPr>
            <p:spPr bwMode="auto">
              <a:xfrm flipV="1">
                <a:off x="3108" y="1156"/>
                <a:ext cx="83" cy="8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84" name="Line 1743"/>
              <p:cNvSpPr>
                <a:spLocks noChangeShapeType="1"/>
              </p:cNvSpPr>
              <p:nvPr/>
            </p:nvSpPr>
            <p:spPr bwMode="auto">
              <a:xfrm flipV="1">
                <a:off x="3111" y="1159"/>
                <a:ext cx="90" cy="9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85" name="Line 1744"/>
              <p:cNvSpPr>
                <a:spLocks noChangeShapeType="1"/>
              </p:cNvSpPr>
              <p:nvPr/>
            </p:nvSpPr>
            <p:spPr bwMode="auto">
              <a:xfrm flipV="1">
                <a:off x="3125" y="1174"/>
                <a:ext cx="76" cy="7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86" name="Line 1745"/>
              <p:cNvSpPr>
                <a:spLocks noChangeShapeType="1"/>
              </p:cNvSpPr>
              <p:nvPr/>
            </p:nvSpPr>
            <p:spPr bwMode="auto">
              <a:xfrm flipV="1">
                <a:off x="3139" y="1188"/>
                <a:ext cx="62" cy="6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87" name="Line 1746"/>
              <p:cNvSpPr>
                <a:spLocks noChangeShapeType="1"/>
              </p:cNvSpPr>
              <p:nvPr/>
            </p:nvSpPr>
            <p:spPr bwMode="auto">
              <a:xfrm flipV="1">
                <a:off x="3153" y="1202"/>
                <a:ext cx="48" cy="4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88" name="Line 1747"/>
              <p:cNvSpPr>
                <a:spLocks noChangeShapeType="1"/>
              </p:cNvSpPr>
              <p:nvPr/>
            </p:nvSpPr>
            <p:spPr bwMode="auto">
              <a:xfrm flipV="1">
                <a:off x="3167" y="1216"/>
                <a:ext cx="34" cy="3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89" name="Line 1748"/>
              <p:cNvSpPr>
                <a:spLocks noChangeShapeType="1"/>
              </p:cNvSpPr>
              <p:nvPr/>
            </p:nvSpPr>
            <p:spPr bwMode="auto">
              <a:xfrm flipV="1">
                <a:off x="3181" y="1230"/>
                <a:ext cx="20" cy="2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90" name="Line 1749"/>
              <p:cNvSpPr>
                <a:spLocks noChangeShapeType="1"/>
              </p:cNvSpPr>
              <p:nvPr/>
            </p:nvSpPr>
            <p:spPr bwMode="auto">
              <a:xfrm flipV="1">
                <a:off x="3195" y="1244"/>
                <a:ext cx="6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91" name="Line 1750"/>
              <p:cNvSpPr>
                <a:spLocks noChangeShapeType="1"/>
              </p:cNvSpPr>
              <p:nvPr/>
            </p:nvSpPr>
            <p:spPr bwMode="auto">
              <a:xfrm flipH="1">
                <a:off x="3108" y="1156"/>
                <a:ext cx="9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92" name="Line 1751"/>
              <p:cNvSpPr>
                <a:spLocks noChangeShapeType="1"/>
              </p:cNvSpPr>
              <p:nvPr/>
            </p:nvSpPr>
            <p:spPr bwMode="auto">
              <a:xfrm>
                <a:off x="3108" y="1156"/>
                <a:ext cx="0" cy="9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93" name="Line 1752"/>
              <p:cNvSpPr>
                <a:spLocks noChangeShapeType="1"/>
              </p:cNvSpPr>
              <p:nvPr/>
            </p:nvSpPr>
            <p:spPr bwMode="auto">
              <a:xfrm>
                <a:off x="3108" y="1250"/>
                <a:ext cx="9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94" name="Line 1753"/>
              <p:cNvSpPr>
                <a:spLocks noChangeShapeType="1"/>
              </p:cNvSpPr>
              <p:nvPr/>
            </p:nvSpPr>
            <p:spPr bwMode="auto">
              <a:xfrm flipV="1">
                <a:off x="3201" y="1156"/>
                <a:ext cx="0" cy="9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95" name="Line 1754"/>
              <p:cNvSpPr>
                <a:spLocks noChangeShapeType="1"/>
              </p:cNvSpPr>
              <p:nvPr/>
            </p:nvSpPr>
            <p:spPr bwMode="auto">
              <a:xfrm flipH="1">
                <a:off x="2032" y="1042"/>
                <a:ext cx="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96" name="Line 1755"/>
              <p:cNvSpPr>
                <a:spLocks noChangeShapeType="1"/>
              </p:cNvSpPr>
              <p:nvPr/>
            </p:nvSpPr>
            <p:spPr bwMode="auto">
              <a:xfrm flipH="1">
                <a:off x="2764" y="2138"/>
                <a:ext cx="4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97" name="Line 1756"/>
              <p:cNvSpPr>
                <a:spLocks noChangeShapeType="1"/>
              </p:cNvSpPr>
              <p:nvPr/>
            </p:nvSpPr>
            <p:spPr bwMode="auto">
              <a:xfrm flipV="1">
                <a:off x="2764" y="1711"/>
                <a:ext cx="0" cy="42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98" name="Line 1757"/>
              <p:cNvSpPr>
                <a:spLocks noChangeShapeType="1"/>
              </p:cNvSpPr>
              <p:nvPr/>
            </p:nvSpPr>
            <p:spPr bwMode="auto">
              <a:xfrm flipH="1">
                <a:off x="3076" y="2138"/>
                <a:ext cx="6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99" name="Line 1758"/>
              <p:cNvSpPr>
                <a:spLocks noChangeShapeType="1"/>
              </p:cNvSpPr>
              <p:nvPr/>
            </p:nvSpPr>
            <p:spPr bwMode="auto">
              <a:xfrm>
                <a:off x="3139" y="1711"/>
                <a:ext cx="0" cy="42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00" name="Line 1759"/>
              <p:cNvSpPr>
                <a:spLocks noChangeShapeType="1"/>
              </p:cNvSpPr>
              <p:nvPr/>
            </p:nvSpPr>
            <p:spPr bwMode="auto">
              <a:xfrm flipV="1">
                <a:off x="3529" y="1872"/>
                <a:ext cx="0" cy="10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01" name="Line 1760"/>
              <p:cNvSpPr>
                <a:spLocks noChangeShapeType="1"/>
              </p:cNvSpPr>
              <p:nvPr/>
            </p:nvSpPr>
            <p:spPr bwMode="auto">
              <a:xfrm flipH="1" flipV="1">
                <a:off x="3529" y="1882"/>
                <a:ext cx="8" cy="1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02" name="Line 1761"/>
              <p:cNvSpPr>
                <a:spLocks noChangeShapeType="1"/>
              </p:cNvSpPr>
              <p:nvPr/>
            </p:nvSpPr>
            <p:spPr bwMode="auto">
              <a:xfrm flipH="1">
                <a:off x="3529" y="1956"/>
                <a:ext cx="8" cy="1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03" name="Line 1762"/>
              <p:cNvSpPr>
                <a:spLocks noChangeShapeType="1"/>
              </p:cNvSpPr>
              <p:nvPr/>
            </p:nvSpPr>
            <p:spPr bwMode="auto">
              <a:xfrm>
                <a:off x="3518" y="1868"/>
                <a:ext cx="0" cy="11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04" name="Line 1763"/>
              <p:cNvSpPr>
                <a:spLocks noChangeShapeType="1"/>
              </p:cNvSpPr>
              <p:nvPr/>
            </p:nvSpPr>
            <p:spPr bwMode="auto">
              <a:xfrm>
                <a:off x="3521" y="1868"/>
                <a:ext cx="0" cy="11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05" name="Line 1764"/>
              <p:cNvSpPr>
                <a:spLocks noChangeShapeType="1"/>
              </p:cNvSpPr>
              <p:nvPr/>
            </p:nvSpPr>
            <p:spPr bwMode="auto">
              <a:xfrm>
                <a:off x="3533" y="1894"/>
                <a:ext cx="0" cy="6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06" name="Line 1765"/>
              <p:cNvSpPr>
                <a:spLocks noChangeShapeType="1"/>
              </p:cNvSpPr>
              <p:nvPr/>
            </p:nvSpPr>
            <p:spPr bwMode="auto">
              <a:xfrm>
                <a:off x="3533" y="1956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07" name="Line 1766"/>
              <p:cNvSpPr>
                <a:spLocks noChangeShapeType="1"/>
              </p:cNvSpPr>
              <p:nvPr/>
            </p:nvSpPr>
            <p:spPr bwMode="auto">
              <a:xfrm flipV="1">
                <a:off x="3537" y="1894"/>
                <a:ext cx="0" cy="6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08" name="Line 1767"/>
              <p:cNvSpPr>
                <a:spLocks noChangeShapeType="1"/>
              </p:cNvSpPr>
              <p:nvPr/>
            </p:nvSpPr>
            <p:spPr bwMode="auto">
              <a:xfrm flipH="1">
                <a:off x="3533" y="1894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09" name="Line 1768"/>
              <p:cNvSpPr>
                <a:spLocks noChangeShapeType="1"/>
              </p:cNvSpPr>
              <p:nvPr/>
            </p:nvSpPr>
            <p:spPr bwMode="auto">
              <a:xfrm flipV="1">
                <a:off x="3521" y="1977"/>
                <a:ext cx="8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10" name="Line 1769"/>
              <p:cNvSpPr>
                <a:spLocks noChangeShapeType="1"/>
              </p:cNvSpPr>
              <p:nvPr/>
            </p:nvSpPr>
            <p:spPr bwMode="auto">
              <a:xfrm flipH="1">
                <a:off x="3518" y="1982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11" name="Line 1770"/>
              <p:cNvSpPr>
                <a:spLocks noChangeShapeType="1"/>
              </p:cNvSpPr>
              <p:nvPr/>
            </p:nvSpPr>
            <p:spPr bwMode="auto">
              <a:xfrm>
                <a:off x="3521" y="1868"/>
                <a:ext cx="8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12" name="Line 1771"/>
              <p:cNvSpPr>
                <a:spLocks noChangeShapeType="1"/>
              </p:cNvSpPr>
              <p:nvPr/>
            </p:nvSpPr>
            <p:spPr bwMode="auto">
              <a:xfrm flipH="1">
                <a:off x="3518" y="1868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13" name="Line 1772"/>
              <p:cNvSpPr>
                <a:spLocks noChangeShapeType="1"/>
              </p:cNvSpPr>
              <p:nvPr/>
            </p:nvSpPr>
            <p:spPr bwMode="auto">
              <a:xfrm flipH="1">
                <a:off x="3548" y="2032"/>
                <a:ext cx="6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14" name="Line 1773"/>
              <p:cNvSpPr>
                <a:spLocks noChangeShapeType="1"/>
              </p:cNvSpPr>
              <p:nvPr/>
            </p:nvSpPr>
            <p:spPr bwMode="auto">
              <a:xfrm flipV="1">
                <a:off x="3544" y="1696"/>
                <a:ext cx="0" cy="33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15" name="Line 1774"/>
              <p:cNvSpPr>
                <a:spLocks noChangeShapeType="1"/>
              </p:cNvSpPr>
              <p:nvPr/>
            </p:nvSpPr>
            <p:spPr bwMode="auto">
              <a:xfrm>
                <a:off x="3787" y="1597"/>
                <a:ext cx="0" cy="43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16" name="Line 1775"/>
              <p:cNvSpPr>
                <a:spLocks noChangeShapeType="1"/>
              </p:cNvSpPr>
              <p:nvPr/>
            </p:nvSpPr>
            <p:spPr bwMode="auto">
              <a:xfrm flipV="1">
                <a:off x="3019" y="1034"/>
                <a:ext cx="13" cy="1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17" name="Line 1776"/>
              <p:cNvSpPr>
                <a:spLocks noChangeShapeType="1"/>
              </p:cNvSpPr>
              <p:nvPr/>
            </p:nvSpPr>
            <p:spPr bwMode="auto">
              <a:xfrm flipV="1">
                <a:off x="3031" y="1034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18" name="Line 1777"/>
              <p:cNvSpPr>
                <a:spLocks noChangeShapeType="1"/>
              </p:cNvSpPr>
              <p:nvPr/>
            </p:nvSpPr>
            <p:spPr bwMode="auto">
              <a:xfrm flipV="1">
                <a:off x="3045" y="1034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19" name="Line 1778"/>
              <p:cNvSpPr>
                <a:spLocks noChangeShapeType="1"/>
              </p:cNvSpPr>
              <p:nvPr/>
            </p:nvSpPr>
            <p:spPr bwMode="auto">
              <a:xfrm flipV="1">
                <a:off x="3059" y="1034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20" name="Line 1779"/>
              <p:cNvSpPr>
                <a:spLocks noChangeShapeType="1"/>
              </p:cNvSpPr>
              <p:nvPr/>
            </p:nvSpPr>
            <p:spPr bwMode="auto">
              <a:xfrm flipV="1">
                <a:off x="3073" y="1034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21" name="Line 1780"/>
              <p:cNvSpPr>
                <a:spLocks noChangeShapeType="1"/>
              </p:cNvSpPr>
              <p:nvPr/>
            </p:nvSpPr>
            <p:spPr bwMode="auto">
              <a:xfrm flipV="1">
                <a:off x="3095" y="1034"/>
                <a:ext cx="7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22" name="Line 1781"/>
              <p:cNvSpPr>
                <a:spLocks noChangeShapeType="1"/>
              </p:cNvSpPr>
              <p:nvPr/>
            </p:nvSpPr>
            <p:spPr bwMode="auto">
              <a:xfrm flipV="1">
                <a:off x="3105" y="1034"/>
                <a:ext cx="12" cy="1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23" name="Line 1782"/>
              <p:cNvSpPr>
                <a:spLocks noChangeShapeType="1"/>
              </p:cNvSpPr>
              <p:nvPr/>
            </p:nvSpPr>
            <p:spPr bwMode="auto">
              <a:xfrm flipV="1">
                <a:off x="3115" y="1041"/>
                <a:ext cx="8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24" name="Line 1783"/>
              <p:cNvSpPr>
                <a:spLocks noChangeShapeType="1"/>
              </p:cNvSpPr>
              <p:nvPr/>
            </p:nvSpPr>
            <p:spPr bwMode="auto">
              <a:xfrm flipV="1">
                <a:off x="2605" y="1143"/>
                <a:ext cx="9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25" name="Line 1784"/>
              <p:cNvSpPr>
                <a:spLocks noChangeShapeType="1"/>
              </p:cNvSpPr>
              <p:nvPr/>
            </p:nvSpPr>
            <p:spPr bwMode="auto">
              <a:xfrm flipV="1">
                <a:off x="2605" y="1151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26" name="Line 1785"/>
              <p:cNvSpPr>
                <a:spLocks noChangeShapeType="1"/>
              </p:cNvSpPr>
              <p:nvPr/>
            </p:nvSpPr>
            <p:spPr bwMode="auto">
              <a:xfrm flipV="1">
                <a:off x="2605" y="1165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27" name="Freeform 1786"/>
              <p:cNvSpPr>
                <a:spLocks/>
              </p:cNvSpPr>
              <p:nvPr/>
            </p:nvSpPr>
            <p:spPr bwMode="auto">
              <a:xfrm>
                <a:off x="2605" y="1179"/>
                <a:ext cx="16" cy="16"/>
              </a:xfrm>
              <a:custGeom>
                <a:avLst/>
                <a:gdLst>
                  <a:gd name="T0" fmla="*/ 0 w 93"/>
                  <a:gd name="T1" fmla="*/ 95 h 95"/>
                  <a:gd name="T2" fmla="*/ 43 w 93"/>
                  <a:gd name="T3" fmla="*/ 52 h 95"/>
                  <a:gd name="T4" fmla="*/ 93 w 93"/>
                  <a:gd name="T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3" h="95">
                    <a:moveTo>
                      <a:pt x="0" y="95"/>
                    </a:moveTo>
                    <a:lnTo>
                      <a:pt x="43" y="52"/>
                    </a:lnTo>
                    <a:lnTo>
                      <a:pt x="9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28" name="Line 1787"/>
              <p:cNvSpPr>
                <a:spLocks noChangeShapeType="1"/>
              </p:cNvSpPr>
              <p:nvPr/>
            </p:nvSpPr>
            <p:spPr bwMode="auto">
              <a:xfrm flipV="1">
                <a:off x="2605" y="1193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29" name="Line 1788"/>
              <p:cNvSpPr>
                <a:spLocks noChangeShapeType="1"/>
              </p:cNvSpPr>
              <p:nvPr/>
            </p:nvSpPr>
            <p:spPr bwMode="auto">
              <a:xfrm flipV="1">
                <a:off x="2605" y="1207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30" name="Line 1789"/>
              <p:cNvSpPr>
                <a:spLocks noChangeShapeType="1"/>
              </p:cNvSpPr>
              <p:nvPr/>
            </p:nvSpPr>
            <p:spPr bwMode="auto">
              <a:xfrm flipV="1">
                <a:off x="2605" y="1221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31" name="Line 1790"/>
              <p:cNvSpPr>
                <a:spLocks noChangeShapeType="1"/>
              </p:cNvSpPr>
              <p:nvPr/>
            </p:nvSpPr>
            <p:spPr bwMode="auto">
              <a:xfrm flipV="1">
                <a:off x="2606" y="1235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32" name="Line 1791"/>
              <p:cNvSpPr>
                <a:spLocks noChangeShapeType="1"/>
              </p:cNvSpPr>
              <p:nvPr/>
            </p:nvSpPr>
            <p:spPr bwMode="auto">
              <a:xfrm flipV="1">
                <a:off x="2620" y="1235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33" name="Line 1792"/>
              <p:cNvSpPr>
                <a:spLocks noChangeShapeType="1"/>
              </p:cNvSpPr>
              <p:nvPr/>
            </p:nvSpPr>
            <p:spPr bwMode="auto">
              <a:xfrm flipV="1">
                <a:off x="2634" y="1235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34" name="Line 1793"/>
              <p:cNvSpPr>
                <a:spLocks noChangeShapeType="1"/>
              </p:cNvSpPr>
              <p:nvPr/>
            </p:nvSpPr>
            <p:spPr bwMode="auto">
              <a:xfrm flipV="1">
                <a:off x="2648" y="1235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35" name="Line 1794"/>
              <p:cNvSpPr>
                <a:spLocks noChangeShapeType="1"/>
              </p:cNvSpPr>
              <p:nvPr/>
            </p:nvSpPr>
            <p:spPr bwMode="auto">
              <a:xfrm flipV="1">
                <a:off x="2662" y="1235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36" name="Line 1795"/>
              <p:cNvSpPr>
                <a:spLocks noChangeShapeType="1"/>
              </p:cNvSpPr>
              <p:nvPr/>
            </p:nvSpPr>
            <p:spPr bwMode="auto">
              <a:xfrm flipV="1">
                <a:off x="2676" y="1235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37" name="Line 1796"/>
              <p:cNvSpPr>
                <a:spLocks noChangeShapeType="1"/>
              </p:cNvSpPr>
              <p:nvPr/>
            </p:nvSpPr>
            <p:spPr bwMode="auto">
              <a:xfrm flipV="1">
                <a:off x="2690" y="1235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38" name="Line 1797"/>
              <p:cNvSpPr>
                <a:spLocks noChangeShapeType="1"/>
              </p:cNvSpPr>
              <p:nvPr/>
            </p:nvSpPr>
            <p:spPr bwMode="auto">
              <a:xfrm flipV="1">
                <a:off x="2704" y="1235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39" name="Line 1798"/>
              <p:cNvSpPr>
                <a:spLocks noChangeShapeType="1"/>
              </p:cNvSpPr>
              <p:nvPr/>
            </p:nvSpPr>
            <p:spPr bwMode="auto">
              <a:xfrm flipV="1">
                <a:off x="2718" y="1235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40" name="Line 1799"/>
              <p:cNvSpPr>
                <a:spLocks noChangeShapeType="1"/>
              </p:cNvSpPr>
              <p:nvPr/>
            </p:nvSpPr>
            <p:spPr bwMode="auto">
              <a:xfrm flipV="1">
                <a:off x="2732" y="123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41" name="Line 1800"/>
              <p:cNvSpPr>
                <a:spLocks noChangeShapeType="1"/>
              </p:cNvSpPr>
              <p:nvPr/>
            </p:nvSpPr>
            <p:spPr bwMode="auto">
              <a:xfrm flipV="1">
                <a:off x="2746" y="123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42" name="Line 1801"/>
              <p:cNvSpPr>
                <a:spLocks noChangeShapeType="1"/>
              </p:cNvSpPr>
              <p:nvPr/>
            </p:nvSpPr>
            <p:spPr bwMode="auto">
              <a:xfrm flipV="1">
                <a:off x="2760" y="1236"/>
                <a:ext cx="14" cy="1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43" name="Line 1802"/>
              <p:cNvSpPr>
                <a:spLocks noChangeShapeType="1"/>
              </p:cNvSpPr>
              <p:nvPr/>
            </p:nvSpPr>
            <p:spPr bwMode="auto">
              <a:xfrm flipV="1">
                <a:off x="2774" y="12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44" name="Line 1803"/>
              <p:cNvSpPr>
                <a:spLocks noChangeShapeType="1"/>
              </p:cNvSpPr>
              <p:nvPr/>
            </p:nvSpPr>
            <p:spPr bwMode="auto">
              <a:xfrm flipV="1">
                <a:off x="3725" y="1404"/>
                <a:ext cx="4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45" name="Line 1804"/>
              <p:cNvSpPr>
                <a:spLocks noChangeShapeType="1"/>
              </p:cNvSpPr>
              <p:nvPr/>
            </p:nvSpPr>
            <p:spPr bwMode="auto">
              <a:xfrm flipV="1">
                <a:off x="3727" y="1404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46" name="Line 1805"/>
              <p:cNvSpPr>
                <a:spLocks noChangeShapeType="1"/>
              </p:cNvSpPr>
              <p:nvPr/>
            </p:nvSpPr>
            <p:spPr bwMode="auto">
              <a:xfrm flipV="1">
                <a:off x="3741" y="1404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47" name="Line 1806"/>
              <p:cNvSpPr>
                <a:spLocks noChangeShapeType="1"/>
              </p:cNvSpPr>
              <p:nvPr/>
            </p:nvSpPr>
            <p:spPr bwMode="auto">
              <a:xfrm flipV="1">
                <a:off x="3755" y="1404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48" name="Line 1807"/>
              <p:cNvSpPr>
                <a:spLocks noChangeShapeType="1"/>
              </p:cNvSpPr>
              <p:nvPr/>
            </p:nvSpPr>
            <p:spPr bwMode="auto">
              <a:xfrm flipV="1">
                <a:off x="3769" y="1404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49" name="Line 1808"/>
              <p:cNvSpPr>
                <a:spLocks noChangeShapeType="1"/>
              </p:cNvSpPr>
              <p:nvPr/>
            </p:nvSpPr>
            <p:spPr bwMode="auto">
              <a:xfrm flipV="1">
                <a:off x="3784" y="1404"/>
                <a:ext cx="15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50" name="Line 1809"/>
              <p:cNvSpPr>
                <a:spLocks noChangeShapeType="1"/>
              </p:cNvSpPr>
              <p:nvPr/>
            </p:nvSpPr>
            <p:spPr bwMode="auto">
              <a:xfrm flipV="1">
                <a:off x="3787" y="1414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51" name="Line 1810"/>
              <p:cNvSpPr>
                <a:spLocks noChangeShapeType="1"/>
              </p:cNvSpPr>
              <p:nvPr/>
            </p:nvSpPr>
            <p:spPr bwMode="auto">
              <a:xfrm flipV="1">
                <a:off x="3787" y="1428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52" name="Line 1811"/>
              <p:cNvSpPr>
                <a:spLocks noChangeShapeType="1"/>
              </p:cNvSpPr>
              <p:nvPr/>
            </p:nvSpPr>
            <p:spPr bwMode="auto">
              <a:xfrm flipV="1">
                <a:off x="3787" y="1442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53" name="Line 1812"/>
              <p:cNvSpPr>
                <a:spLocks noChangeShapeType="1"/>
              </p:cNvSpPr>
              <p:nvPr/>
            </p:nvSpPr>
            <p:spPr bwMode="auto">
              <a:xfrm flipV="1">
                <a:off x="3787" y="1456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grpSp>
          <p:nvGrpSpPr>
            <p:cNvPr id="17" name="Group 2014"/>
            <p:cNvGrpSpPr>
              <a:grpSpLocks/>
            </p:cNvGrpSpPr>
            <p:nvPr/>
          </p:nvGrpSpPr>
          <p:grpSpPr bwMode="auto">
            <a:xfrm>
              <a:off x="1907" y="1156"/>
              <a:ext cx="1896" cy="1167"/>
              <a:chOff x="1907" y="1156"/>
              <a:chExt cx="1896" cy="1167"/>
            </a:xfrm>
          </p:grpSpPr>
          <p:sp>
            <p:nvSpPr>
              <p:cNvPr id="2554" name="Line 1814"/>
              <p:cNvSpPr>
                <a:spLocks noChangeShapeType="1"/>
              </p:cNvSpPr>
              <p:nvPr/>
            </p:nvSpPr>
            <p:spPr bwMode="auto">
              <a:xfrm flipV="1">
                <a:off x="3787" y="1470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55" name="Line 1815"/>
              <p:cNvSpPr>
                <a:spLocks noChangeShapeType="1"/>
              </p:cNvSpPr>
              <p:nvPr/>
            </p:nvSpPr>
            <p:spPr bwMode="auto">
              <a:xfrm flipV="1">
                <a:off x="3787" y="1484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56" name="Line 1816"/>
              <p:cNvSpPr>
                <a:spLocks noChangeShapeType="1"/>
              </p:cNvSpPr>
              <p:nvPr/>
            </p:nvSpPr>
            <p:spPr bwMode="auto">
              <a:xfrm flipV="1">
                <a:off x="3787" y="1498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57" name="Line 1817"/>
              <p:cNvSpPr>
                <a:spLocks noChangeShapeType="1"/>
              </p:cNvSpPr>
              <p:nvPr/>
            </p:nvSpPr>
            <p:spPr bwMode="auto">
              <a:xfrm flipV="1">
                <a:off x="3787" y="1512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58" name="Line 1818"/>
              <p:cNvSpPr>
                <a:spLocks noChangeShapeType="1"/>
              </p:cNvSpPr>
              <p:nvPr/>
            </p:nvSpPr>
            <p:spPr bwMode="auto">
              <a:xfrm flipV="1">
                <a:off x="3787" y="1526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59" name="Line 1819"/>
              <p:cNvSpPr>
                <a:spLocks noChangeShapeType="1"/>
              </p:cNvSpPr>
              <p:nvPr/>
            </p:nvSpPr>
            <p:spPr bwMode="auto">
              <a:xfrm flipV="1">
                <a:off x="3787" y="1540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60" name="Line 1820"/>
              <p:cNvSpPr>
                <a:spLocks noChangeShapeType="1"/>
              </p:cNvSpPr>
              <p:nvPr/>
            </p:nvSpPr>
            <p:spPr bwMode="auto">
              <a:xfrm flipV="1">
                <a:off x="3787" y="155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61" name="Line 1821"/>
              <p:cNvSpPr>
                <a:spLocks noChangeShapeType="1"/>
              </p:cNvSpPr>
              <p:nvPr/>
            </p:nvSpPr>
            <p:spPr bwMode="auto">
              <a:xfrm flipV="1">
                <a:off x="3787" y="156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62" name="Line 1822"/>
              <p:cNvSpPr>
                <a:spLocks noChangeShapeType="1"/>
              </p:cNvSpPr>
              <p:nvPr/>
            </p:nvSpPr>
            <p:spPr bwMode="auto">
              <a:xfrm flipV="1">
                <a:off x="3787" y="1583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63" name="Line 1823"/>
              <p:cNvSpPr>
                <a:spLocks noChangeShapeType="1"/>
              </p:cNvSpPr>
              <p:nvPr/>
            </p:nvSpPr>
            <p:spPr bwMode="auto">
              <a:xfrm flipV="1">
                <a:off x="3787" y="1597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64" name="Line 1824"/>
              <p:cNvSpPr>
                <a:spLocks noChangeShapeType="1"/>
              </p:cNvSpPr>
              <p:nvPr/>
            </p:nvSpPr>
            <p:spPr bwMode="auto">
              <a:xfrm flipV="1">
                <a:off x="3787" y="1611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65" name="Line 1825"/>
              <p:cNvSpPr>
                <a:spLocks noChangeShapeType="1"/>
              </p:cNvSpPr>
              <p:nvPr/>
            </p:nvSpPr>
            <p:spPr bwMode="auto">
              <a:xfrm flipV="1">
                <a:off x="3787" y="162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66" name="Line 1826"/>
              <p:cNvSpPr>
                <a:spLocks noChangeShapeType="1"/>
              </p:cNvSpPr>
              <p:nvPr/>
            </p:nvSpPr>
            <p:spPr bwMode="auto">
              <a:xfrm flipV="1">
                <a:off x="3787" y="163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67" name="Line 1827"/>
              <p:cNvSpPr>
                <a:spLocks noChangeShapeType="1"/>
              </p:cNvSpPr>
              <p:nvPr/>
            </p:nvSpPr>
            <p:spPr bwMode="auto">
              <a:xfrm flipV="1">
                <a:off x="3787" y="1653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68" name="Line 1828"/>
              <p:cNvSpPr>
                <a:spLocks noChangeShapeType="1"/>
              </p:cNvSpPr>
              <p:nvPr/>
            </p:nvSpPr>
            <p:spPr bwMode="auto">
              <a:xfrm flipV="1">
                <a:off x="3787" y="1667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69" name="Line 1829"/>
              <p:cNvSpPr>
                <a:spLocks noChangeShapeType="1"/>
              </p:cNvSpPr>
              <p:nvPr/>
            </p:nvSpPr>
            <p:spPr bwMode="auto">
              <a:xfrm flipV="1">
                <a:off x="3787" y="1681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70" name="Line 1830"/>
              <p:cNvSpPr>
                <a:spLocks noChangeShapeType="1"/>
              </p:cNvSpPr>
              <p:nvPr/>
            </p:nvSpPr>
            <p:spPr bwMode="auto">
              <a:xfrm flipV="1">
                <a:off x="3787" y="1695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71" name="Line 1831"/>
              <p:cNvSpPr>
                <a:spLocks noChangeShapeType="1"/>
              </p:cNvSpPr>
              <p:nvPr/>
            </p:nvSpPr>
            <p:spPr bwMode="auto">
              <a:xfrm flipV="1">
                <a:off x="3787" y="1709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72" name="Line 1832"/>
              <p:cNvSpPr>
                <a:spLocks noChangeShapeType="1"/>
              </p:cNvSpPr>
              <p:nvPr/>
            </p:nvSpPr>
            <p:spPr bwMode="auto">
              <a:xfrm flipV="1">
                <a:off x="3787" y="1723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73" name="Line 1833"/>
              <p:cNvSpPr>
                <a:spLocks noChangeShapeType="1"/>
              </p:cNvSpPr>
              <p:nvPr/>
            </p:nvSpPr>
            <p:spPr bwMode="auto">
              <a:xfrm flipV="1">
                <a:off x="3787" y="1737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74" name="Line 1834"/>
              <p:cNvSpPr>
                <a:spLocks noChangeShapeType="1"/>
              </p:cNvSpPr>
              <p:nvPr/>
            </p:nvSpPr>
            <p:spPr bwMode="auto">
              <a:xfrm flipV="1">
                <a:off x="3787" y="1751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75" name="Line 1835"/>
              <p:cNvSpPr>
                <a:spLocks noChangeShapeType="1"/>
              </p:cNvSpPr>
              <p:nvPr/>
            </p:nvSpPr>
            <p:spPr bwMode="auto">
              <a:xfrm flipV="1">
                <a:off x="3787" y="1765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76" name="Line 1836"/>
              <p:cNvSpPr>
                <a:spLocks noChangeShapeType="1"/>
              </p:cNvSpPr>
              <p:nvPr/>
            </p:nvSpPr>
            <p:spPr bwMode="auto">
              <a:xfrm flipV="1">
                <a:off x="3787" y="1779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77" name="Line 1837"/>
              <p:cNvSpPr>
                <a:spLocks noChangeShapeType="1"/>
              </p:cNvSpPr>
              <p:nvPr/>
            </p:nvSpPr>
            <p:spPr bwMode="auto">
              <a:xfrm flipV="1">
                <a:off x="3787" y="1793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78" name="Line 1838"/>
              <p:cNvSpPr>
                <a:spLocks noChangeShapeType="1"/>
              </p:cNvSpPr>
              <p:nvPr/>
            </p:nvSpPr>
            <p:spPr bwMode="auto">
              <a:xfrm flipV="1">
                <a:off x="3787" y="1807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79" name="Line 1839"/>
              <p:cNvSpPr>
                <a:spLocks noChangeShapeType="1"/>
              </p:cNvSpPr>
              <p:nvPr/>
            </p:nvSpPr>
            <p:spPr bwMode="auto">
              <a:xfrm flipV="1">
                <a:off x="3787" y="1821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80" name="Line 1840"/>
              <p:cNvSpPr>
                <a:spLocks noChangeShapeType="1"/>
              </p:cNvSpPr>
              <p:nvPr/>
            </p:nvSpPr>
            <p:spPr bwMode="auto">
              <a:xfrm flipV="1">
                <a:off x="3787" y="1835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81" name="Line 1841"/>
              <p:cNvSpPr>
                <a:spLocks noChangeShapeType="1"/>
              </p:cNvSpPr>
              <p:nvPr/>
            </p:nvSpPr>
            <p:spPr bwMode="auto">
              <a:xfrm flipV="1">
                <a:off x="3787" y="1849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82" name="Line 1842"/>
              <p:cNvSpPr>
                <a:spLocks noChangeShapeType="1"/>
              </p:cNvSpPr>
              <p:nvPr/>
            </p:nvSpPr>
            <p:spPr bwMode="auto">
              <a:xfrm flipV="1">
                <a:off x="3787" y="1863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83" name="Line 1843"/>
              <p:cNvSpPr>
                <a:spLocks noChangeShapeType="1"/>
              </p:cNvSpPr>
              <p:nvPr/>
            </p:nvSpPr>
            <p:spPr bwMode="auto">
              <a:xfrm flipV="1">
                <a:off x="3787" y="1878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84" name="Line 1844"/>
              <p:cNvSpPr>
                <a:spLocks noChangeShapeType="1"/>
              </p:cNvSpPr>
              <p:nvPr/>
            </p:nvSpPr>
            <p:spPr bwMode="auto">
              <a:xfrm flipV="1">
                <a:off x="3787" y="1892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85" name="Line 1845"/>
              <p:cNvSpPr>
                <a:spLocks noChangeShapeType="1"/>
              </p:cNvSpPr>
              <p:nvPr/>
            </p:nvSpPr>
            <p:spPr bwMode="auto">
              <a:xfrm flipV="1">
                <a:off x="3787" y="1906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86" name="Line 1846"/>
              <p:cNvSpPr>
                <a:spLocks noChangeShapeType="1"/>
              </p:cNvSpPr>
              <p:nvPr/>
            </p:nvSpPr>
            <p:spPr bwMode="auto">
              <a:xfrm flipV="1">
                <a:off x="3787" y="1920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87" name="Line 1847"/>
              <p:cNvSpPr>
                <a:spLocks noChangeShapeType="1"/>
              </p:cNvSpPr>
              <p:nvPr/>
            </p:nvSpPr>
            <p:spPr bwMode="auto">
              <a:xfrm flipV="1">
                <a:off x="3787" y="1934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88" name="Line 1848"/>
              <p:cNvSpPr>
                <a:spLocks noChangeShapeType="1"/>
              </p:cNvSpPr>
              <p:nvPr/>
            </p:nvSpPr>
            <p:spPr bwMode="auto">
              <a:xfrm flipV="1">
                <a:off x="3787" y="1948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89" name="Line 1849"/>
              <p:cNvSpPr>
                <a:spLocks noChangeShapeType="1"/>
              </p:cNvSpPr>
              <p:nvPr/>
            </p:nvSpPr>
            <p:spPr bwMode="auto">
              <a:xfrm flipV="1">
                <a:off x="3787" y="1962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90" name="Line 1850"/>
              <p:cNvSpPr>
                <a:spLocks noChangeShapeType="1"/>
              </p:cNvSpPr>
              <p:nvPr/>
            </p:nvSpPr>
            <p:spPr bwMode="auto">
              <a:xfrm flipV="1">
                <a:off x="3787" y="1976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91" name="Line 1851"/>
              <p:cNvSpPr>
                <a:spLocks noChangeShapeType="1"/>
              </p:cNvSpPr>
              <p:nvPr/>
            </p:nvSpPr>
            <p:spPr bwMode="auto">
              <a:xfrm flipV="1">
                <a:off x="3787" y="1990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92" name="Line 1852"/>
              <p:cNvSpPr>
                <a:spLocks noChangeShapeType="1"/>
              </p:cNvSpPr>
              <p:nvPr/>
            </p:nvSpPr>
            <p:spPr bwMode="auto">
              <a:xfrm flipV="1">
                <a:off x="3787" y="2004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93" name="Line 1853"/>
              <p:cNvSpPr>
                <a:spLocks noChangeShapeType="1"/>
              </p:cNvSpPr>
              <p:nvPr/>
            </p:nvSpPr>
            <p:spPr bwMode="auto">
              <a:xfrm flipV="1">
                <a:off x="3787" y="2018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94" name="Line 1854"/>
              <p:cNvSpPr>
                <a:spLocks noChangeShapeType="1"/>
              </p:cNvSpPr>
              <p:nvPr/>
            </p:nvSpPr>
            <p:spPr bwMode="auto">
              <a:xfrm flipV="1">
                <a:off x="3787" y="2032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95" name="Line 1855"/>
              <p:cNvSpPr>
                <a:spLocks noChangeShapeType="1"/>
              </p:cNvSpPr>
              <p:nvPr/>
            </p:nvSpPr>
            <p:spPr bwMode="auto">
              <a:xfrm flipV="1">
                <a:off x="3787" y="2046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96" name="Line 1856"/>
              <p:cNvSpPr>
                <a:spLocks noChangeShapeType="1"/>
              </p:cNvSpPr>
              <p:nvPr/>
            </p:nvSpPr>
            <p:spPr bwMode="auto">
              <a:xfrm flipV="1">
                <a:off x="3787" y="2060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97" name="Line 1857"/>
              <p:cNvSpPr>
                <a:spLocks noChangeShapeType="1"/>
              </p:cNvSpPr>
              <p:nvPr/>
            </p:nvSpPr>
            <p:spPr bwMode="auto">
              <a:xfrm flipV="1">
                <a:off x="3787" y="2074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98" name="Line 1858"/>
              <p:cNvSpPr>
                <a:spLocks noChangeShapeType="1"/>
              </p:cNvSpPr>
              <p:nvPr/>
            </p:nvSpPr>
            <p:spPr bwMode="auto">
              <a:xfrm flipV="1">
                <a:off x="3787" y="2088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99" name="Line 1859"/>
              <p:cNvSpPr>
                <a:spLocks noChangeShapeType="1"/>
              </p:cNvSpPr>
              <p:nvPr/>
            </p:nvSpPr>
            <p:spPr bwMode="auto">
              <a:xfrm flipV="1">
                <a:off x="3787" y="2102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00" name="Line 1860"/>
              <p:cNvSpPr>
                <a:spLocks noChangeShapeType="1"/>
              </p:cNvSpPr>
              <p:nvPr/>
            </p:nvSpPr>
            <p:spPr bwMode="auto">
              <a:xfrm flipV="1">
                <a:off x="3787" y="2116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01" name="Line 1861"/>
              <p:cNvSpPr>
                <a:spLocks noChangeShapeType="1"/>
              </p:cNvSpPr>
              <p:nvPr/>
            </p:nvSpPr>
            <p:spPr bwMode="auto">
              <a:xfrm flipV="1">
                <a:off x="3795" y="2130"/>
                <a:ext cx="8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02" name="Line 1862"/>
              <p:cNvSpPr>
                <a:spLocks noChangeShapeType="1"/>
              </p:cNvSpPr>
              <p:nvPr/>
            </p:nvSpPr>
            <p:spPr bwMode="auto">
              <a:xfrm flipV="1">
                <a:off x="2386" y="1156"/>
                <a:ext cx="5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03" name="Line 1863"/>
              <p:cNvSpPr>
                <a:spLocks noChangeShapeType="1"/>
              </p:cNvSpPr>
              <p:nvPr/>
            </p:nvSpPr>
            <p:spPr bwMode="auto">
              <a:xfrm flipV="1">
                <a:off x="2386" y="1156"/>
                <a:ext cx="19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04" name="Line 1864"/>
              <p:cNvSpPr>
                <a:spLocks noChangeShapeType="1"/>
              </p:cNvSpPr>
              <p:nvPr/>
            </p:nvSpPr>
            <p:spPr bwMode="auto">
              <a:xfrm flipV="1">
                <a:off x="2386" y="1156"/>
                <a:ext cx="33" cy="3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05" name="Line 1865"/>
              <p:cNvSpPr>
                <a:spLocks noChangeShapeType="1"/>
              </p:cNvSpPr>
              <p:nvPr/>
            </p:nvSpPr>
            <p:spPr bwMode="auto">
              <a:xfrm flipV="1">
                <a:off x="2386" y="1156"/>
                <a:ext cx="47" cy="4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06" name="Line 1866"/>
              <p:cNvSpPr>
                <a:spLocks noChangeShapeType="1"/>
              </p:cNvSpPr>
              <p:nvPr/>
            </p:nvSpPr>
            <p:spPr bwMode="auto">
              <a:xfrm flipV="1">
                <a:off x="2386" y="1156"/>
                <a:ext cx="61" cy="6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07" name="Line 1867"/>
              <p:cNvSpPr>
                <a:spLocks noChangeShapeType="1"/>
              </p:cNvSpPr>
              <p:nvPr/>
            </p:nvSpPr>
            <p:spPr bwMode="auto">
              <a:xfrm flipV="1">
                <a:off x="2386" y="1156"/>
                <a:ext cx="75" cy="7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08" name="Line 1868"/>
              <p:cNvSpPr>
                <a:spLocks noChangeShapeType="1"/>
              </p:cNvSpPr>
              <p:nvPr/>
            </p:nvSpPr>
            <p:spPr bwMode="auto">
              <a:xfrm flipV="1">
                <a:off x="2386" y="1156"/>
                <a:ext cx="89" cy="8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09" name="Line 1869"/>
              <p:cNvSpPr>
                <a:spLocks noChangeShapeType="1"/>
              </p:cNvSpPr>
              <p:nvPr/>
            </p:nvSpPr>
            <p:spPr bwMode="auto">
              <a:xfrm flipV="1">
                <a:off x="2395" y="1156"/>
                <a:ext cx="94" cy="9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10" name="Line 1870"/>
              <p:cNvSpPr>
                <a:spLocks noChangeShapeType="1"/>
              </p:cNvSpPr>
              <p:nvPr/>
            </p:nvSpPr>
            <p:spPr bwMode="auto">
              <a:xfrm flipV="1">
                <a:off x="2409" y="1156"/>
                <a:ext cx="94" cy="9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11" name="Line 1871"/>
              <p:cNvSpPr>
                <a:spLocks noChangeShapeType="1"/>
              </p:cNvSpPr>
              <p:nvPr/>
            </p:nvSpPr>
            <p:spPr bwMode="auto">
              <a:xfrm flipV="1">
                <a:off x="2423" y="1162"/>
                <a:ext cx="88" cy="8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12" name="Line 1872"/>
              <p:cNvSpPr>
                <a:spLocks noChangeShapeType="1"/>
              </p:cNvSpPr>
              <p:nvPr/>
            </p:nvSpPr>
            <p:spPr bwMode="auto">
              <a:xfrm flipV="1">
                <a:off x="2437" y="1176"/>
                <a:ext cx="74" cy="7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13" name="Line 1873"/>
              <p:cNvSpPr>
                <a:spLocks noChangeShapeType="1"/>
              </p:cNvSpPr>
              <p:nvPr/>
            </p:nvSpPr>
            <p:spPr bwMode="auto">
              <a:xfrm flipV="1">
                <a:off x="2451" y="1190"/>
                <a:ext cx="60" cy="6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14" name="Line 1874"/>
              <p:cNvSpPr>
                <a:spLocks noChangeShapeType="1"/>
              </p:cNvSpPr>
              <p:nvPr/>
            </p:nvSpPr>
            <p:spPr bwMode="auto">
              <a:xfrm flipV="1">
                <a:off x="2465" y="1204"/>
                <a:ext cx="46" cy="4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15" name="Line 1875"/>
              <p:cNvSpPr>
                <a:spLocks noChangeShapeType="1"/>
              </p:cNvSpPr>
              <p:nvPr/>
            </p:nvSpPr>
            <p:spPr bwMode="auto">
              <a:xfrm flipV="1">
                <a:off x="2479" y="1219"/>
                <a:ext cx="32" cy="3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16" name="Line 1876"/>
              <p:cNvSpPr>
                <a:spLocks noChangeShapeType="1"/>
              </p:cNvSpPr>
              <p:nvPr/>
            </p:nvSpPr>
            <p:spPr bwMode="auto">
              <a:xfrm flipV="1">
                <a:off x="2493" y="1232"/>
                <a:ext cx="18" cy="1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17" name="Line 1877"/>
              <p:cNvSpPr>
                <a:spLocks noChangeShapeType="1"/>
              </p:cNvSpPr>
              <p:nvPr/>
            </p:nvSpPr>
            <p:spPr bwMode="auto">
              <a:xfrm flipV="1">
                <a:off x="2507" y="1246"/>
                <a:ext cx="4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18" name="Line 1878"/>
              <p:cNvSpPr>
                <a:spLocks noChangeShapeType="1"/>
              </p:cNvSpPr>
              <p:nvPr/>
            </p:nvSpPr>
            <p:spPr bwMode="auto">
              <a:xfrm flipV="1">
                <a:off x="1907" y="1235"/>
                <a:ext cx="13" cy="1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19" name="Line 1879"/>
              <p:cNvSpPr>
                <a:spLocks noChangeShapeType="1"/>
              </p:cNvSpPr>
              <p:nvPr/>
            </p:nvSpPr>
            <p:spPr bwMode="auto">
              <a:xfrm flipV="1">
                <a:off x="1907" y="1235"/>
                <a:ext cx="27" cy="2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20" name="Line 1880"/>
              <p:cNvSpPr>
                <a:spLocks noChangeShapeType="1"/>
              </p:cNvSpPr>
              <p:nvPr/>
            </p:nvSpPr>
            <p:spPr bwMode="auto">
              <a:xfrm flipV="1">
                <a:off x="1907" y="1260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21" name="Line 1881"/>
              <p:cNvSpPr>
                <a:spLocks noChangeShapeType="1"/>
              </p:cNvSpPr>
              <p:nvPr/>
            </p:nvSpPr>
            <p:spPr bwMode="auto">
              <a:xfrm flipV="1">
                <a:off x="1932" y="123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22" name="Line 1882"/>
              <p:cNvSpPr>
                <a:spLocks noChangeShapeType="1"/>
              </p:cNvSpPr>
              <p:nvPr/>
            </p:nvSpPr>
            <p:spPr bwMode="auto">
              <a:xfrm flipV="1">
                <a:off x="1907" y="1273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23" name="Line 1883"/>
              <p:cNvSpPr>
                <a:spLocks noChangeShapeType="1"/>
              </p:cNvSpPr>
              <p:nvPr/>
            </p:nvSpPr>
            <p:spPr bwMode="auto">
              <a:xfrm flipV="1">
                <a:off x="1946" y="123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24" name="Line 1884"/>
              <p:cNvSpPr>
                <a:spLocks noChangeShapeType="1"/>
              </p:cNvSpPr>
              <p:nvPr/>
            </p:nvSpPr>
            <p:spPr bwMode="auto">
              <a:xfrm flipV="1">
                <a:off x="1907" y="1288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25" name="Line 1885"/>
              <p:cNvSpPr>
                <a:spLocks noChangeShapeType="1"/>
              </p:cNvSpPr>
              <p:nvPr/>
            </p:nvSpPr>
            <p:spPr bwMode="auto">
              <a:xfrm flipV="1">
                <a:off x="2032" y="1167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26" name="Line 1886"/>
              <p:cNvSpPr>
                <a:spLocks noChangeShapeType="1"/>
              </p:cNvSpPr>
              <p:nvPr/>
            </p:nvSpPr>
            <p:spPr bwMode="auto">
              <a:xfrm flipV="1">
                <a:off x="1960" y="123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27" name="Line 1887"/>
              <p:cNvSpPr>
                <a:spLocks noChangeShapeType="1"/>
              </p:cNvSpPr>
              <p:nvPr/>
            </p:nvSpPr>
            <p:spPr bwMode="auto">
              <a:xfrm flipV="1">
                <a:off x="1907" y="1302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28" name="Line 1888"/>
              <p:cNvSpPr>
                <a:spLocks noChangeShapeType="1"/>
              </p:cNvSpPr>
              <p:nvPr/>
            </p:nvSpPr>
            <p:spPr bwMode="auto">
              <a:xfrm flipV="1">
                <a:off x="2032" y="1177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29" name="Line 1889"/>
              <p:cNvSpPr>
                <a:spLocks noChangeShapeType="1"/>
              </p:cNvSpPr>
              <p:nvPr/>
            </p:nvSpPr>
            <p:spPr bwMode="auto">
              <a:xfrm flipV="1">
                <a:off x="1974" y="123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30" name="Line 1890"/>
              <p:cNvSpPr>
                <a:spLocks noChangeShapeType="1"/>
              </p:cNvSpPr>
              <p:nvPr/>
            </p:nvSpPr>
            <p:spPr bwMode="auto">
              <a:xfrm flipV="1">
                <a:off x="1907" y="1316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31" name="Line 1891"/>
              <p:cNvSpPr>
                <a:spLocks noChangeShapeType="1"/>
              </p:cNvSpPr>
              <p:nvPr/>
            </p:nvSpPr>
            <p:spPr bwMode="auto">
              <a:xfrm flipV="1">
                <a:off x="2032" y="1191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32" name="Line 1892"/>
              <p:cNvSpPr>
                <a:spLocks noChangeShapeType="1"/>
              </p:cNvSpPr>
              <p:nvPr/>
            </p:nvSpPr>
            <p:spPr bwMode="auto">
              <a:xfrm flipV="1">
                <a:off x="1988" y="123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33" name="Line 1893"/>
              <p:cNvSpPr>
                <a:spLocks noChangeShapeType="1"/>
              </p:cNvSpPr>
              <p:nvPr/>
            </p:nvSpPr>
            <p:spPr bwMode="auto">
              <a:xfrm flipV="1">
                <a:off x="1907" y="1330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34" name="Line 1894"/>
              <p:cNvSpPr>
                <a:spLocks noChangeShapeType="1"/>
              </p:cNvSpPr>
              <p:nvPr/>
            </p:nvSpPr>
            <p:spPr bwMode="auto">
              <a:xfrm flipV="1">
                <a:off x="2032" y="120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35" name="Line 1895"/>
              <p:cNvSpPr>
                <a:spLocks noChangeShapeType="1"/>
              </p:cNvSpPr>
              <p:nvPr/>
            </p:nvSpPr>
            <p:spPr bwMode="auto">
              <a:xfrm flipV="1">
                <a:off x="2002" y="123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36" name="Line 1896"/>
              <p:cNvSpPr>
                <a:spLocks noChangeShapeType="1"/>
              </p:cNvSpPr>
              <p:nvPr/>
            </p:nvSpPr>
            <p:spPr bwMode="auto">
              <a:xfrm flipV="1">
                <a:off x="1907" y="1344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37" name="Line 1897"/>
              <p:cNvSpPr>
                <a:spLocks noChangeShapeType="1"/>
              </p:cNvSpPr>
              <p:nvPr/>
            </p:nvSpPr>
            <p:spPr bwMode="auto">
              <a:xfrm flipV="1">
                <a:off x="2016" y="1235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38" name="Line 1898"/>
              <p:cNvSpPr>
                <a:spLocks noChangeShapeType="1"/>
              </p:cNvSpPr>
              <p:nvPr/>
            </p:nvSpPr>
            <p:spPr bwMode="auto">
              <a:xfrm flipV="1">
                <a:off x="2032" y="1219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39" name="Line 1899"/>
              <p:cNvSpPr>
                <a:spLocks noChangeShapeType="1"/>
              </p:cNvSpPr>
              <p:nvPr/>
            </p:nvSpPr>
            <p:spPr bwMode="auto">
              <a:xfrm flipV="1">
                <a:off x="1907" y="1358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40" name="Line 1900"/>
              <p:cNvSpPr>
                <a:spLocks noChangeShapeType="1"/>
              </p:cNvSpPr>
              <p:nvPr/>
            </p:nvSpPr>
            <p:spPr bwMode="auto">
              <a:xfrm flipV="1">
                <a:off x="2030" y="1233"/>
                <a:ext cx="18" cy="1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41" name="Line 1901"/>
              <p:cNvSpPr>
                <a:spLocks noChangeShapeType="1"/>
              </p:cNvSpPr>
              <p:nvPr/>
            </p:nvSpPr>
            <p:spPr bwMode="auto">
              <a:xfrm flipV="1">
                <a:off x="1907" y="1372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42" name="Line 1902"/>
              <p:cNvSpPr>
                <a:spLocks noChangeShapeType="1"/>
              </p:cNvSpPr>
              <p:nvPr/>
            </p:nvSpPr>
            <p:spPr bwMode="auto">
              <a:xfrm flipV="1">
                <a:off x="2044" y="1247"/>
                <a:ext cx="4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43" name="Line 1903"/>
              <p:cNvSpPr>
                <a:spLocks noChangeShapeType="1"/>
              </p:cNvSpPr>
              <p:nvPr/>
            </p:nvSpPr>
            <p:spPr bwMode="auto">
              <a:xfrm flipV="1">
                <a:off x="1907" y="1386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44" name="Line 1904"/>
              <p:cNvSpPr>
                <a:spLocks noChangeShapeType="1"/>
              </p:cNvSpPr>
              <p:nvPr/>
            </p:nvSpPr>
            <p:spPr bwMode="auto">
              <a:xfrm flipV="1">
                <a:off x="1907" y="1400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45" name="Line 1905"/>
              <p:cNvSpPr>
                <a:spLocks noChangeShapeType="1"/>
              </p:cNvSpPr>
              <p:nvPr/>
            </p:nvSpPr>
            <p:spPr bwMode="auto">
              <a:xfrm flipV="1">
                <a:off x="1907" y="1414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46" name="Line 1906"/>
              <p:cNvSpPr>
                <a:spLocks noChangeShapeType="1"/>
              </p:cNvSpPr>
              <p:nvPr/>
            </p:nvSpPr>
            <p:spPr bwMode="auto">
              <a:xfrm flipV="1">
                <a:off x="1907" y="1428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47" name="Line 1907"/>
              <p:cNvSpPr>
                <a:spLocks noChangeShapeType="1"/>
              </p:cNvSpPr>
              <p:nvPr/>
            </p:nvSpPr>
            <p:spPr bwMode="auto">
              <a:xfrm flipV="1">
                <a:off x="1907" y="1442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48" name="Line 1908"/>
              <p:cNvSpPr>
                <a:spLocks noChangeShapeType="1"/>
              </p:cNvSpPr>
              <p:nvPr/>
            </p:nvSpPr>
            <p:spPr bwMode="auto">
              <a:xfrm flipV="1">
                <a:off x="1907" y="1456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49" name="Line 1909"/>
              <p:cNvSpPr>
                <a:spLocks noChangeShapeType="1"/>
              </p:cNvSpPr>
              <p:nvPr/>
            </p:nvSpPr>
            <p:spPr bwMode="auto">
              <a:xfrm flipV="1">
                <a:off x="1907" y="1470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50" name="Line 1910"/>
              <p:cNvSpPr>
                <a:spLocks noChangeShapeType="1"/>
              </p:cNvSpPr>
              <p:nvPr/>
            </p:nvSpPr>
            <p:spPr bwMode="auto">
              <a:xfrm flipV="1">
                <a:off x="1907" y="1484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51" name="Line 1911"/>
              <p:cNvSpPr>
                <a:spLocks noChangeShapeType="1"/>
              </p:cNvSpPr>
              <p:nvPr/>
            </p:nvSpPr>
            <p:spPr bwMode="auto">
              <a:xfrm flipV="1">
                <a:off x="1907" y="1498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52" name="Line 1912"/>
              <p:cNvSpPr>
                <a:spLocks noChangeShapeType="1"/>
              </p:cNvSpPr>
              <p:nvPr/>
            </p:nvSpPr>
            <p:spPr bwMode="auto">
              <a:xfrm flipV="1">
                <a:off x="1907" y="1512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53" name="Line 1913"/>
              <p:cNvSpPr>
                <a:spLocks noChangeShapeType="1"/>
              </p:cNvSpPr>
              <p:nvPr/>
            </p:nvSpPr>
            <p:spPr bwMode="auto">
              <a:xfrm flipV="1">
                <a:off x="1907" y="1526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54" name="Line 1914"/>
              <p:cNvSpPr>
                <a:spLocks noChangeShapeType="1"/>
              </p:cNvSpPr>
              <p:nvPr/>
            </p:nvSpPr>
            <p:spPr bwMode="auto">
              <a:xfrm flipV="1">
                <a:off x="1907" y="1540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55" name="Line 1915"/>
              <p:cNvSpPr>
                <a:spLocks noChangeShapeType="1"/>
              </p:cNvSpPr>
              <p:nvPr/>
            </p:nvSpPr>
            <p:spPr bwMode="auto">
              <a:xfrm flipV="1">
                <a:off x="1907" y="1554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56" name="Line 1916"/>
              <p:cNvSpPr>
                <a:spLocks noChangeShapeType="1"/>
              </p:cNvSpPr>
              <p:nvPr/>
            </p:nvSpPr>
            <p:spPr bwMode="auto">
              <a:xfrm flipV="1">
                <a:off x="1907" y="1568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57" name="Line 1917"/>
              <p:cNvSpPr>
                <a:spLocks noChangeShapeType="1"/>
              </p:cNvSpPr>
              <p:nvPr/>
            </p:nvSpPr>
            <p:spPr bwMode="auto">
              <a:xfrm flipV="1">
                <a:off x="1907" y="1582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58" name="Line 1918"/>
              <p:cNvSpPr>
                <a:spLocks noChangeShapeType="1"/>
              </p:cNvSpPr>
              <p:nvPr/>
            </p:nvSpPr>
            <p:spPr bwMode="auto">
              <a:xfrm flipV="1">
                <a:off x="1907" y="1596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59" name="Line 1919"/>
              <p:cNvSpPr>
                <a:spLocks noChangeShapeType="1"/>
              </p:cNvSpPr>
              <p:nvPr/>
            </p:nvSpPr>
            <p:spPr bwMode="auto">
              <a:xfrm flipV="1">
                <a:off x="1907" y="1610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60" name="Line 1920"/>
              <p:cNvSpPr>
                <a:spLocks noChangeShapeType="1"/>
              </p:cNvSpPr>
              <p:nvPr/>
            </p:nvSpPr>
            <p:spPr bwMode="auto">
              <a:xfrm flipV="1">
                <a:off x="1907" y="1624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61" name="Line 1921"/>
              <p:cNvSpPr>
                <a:spLocks noChangeShapeType="1"/>
              </p:cNvSpPr>
              <p:nvPr/>
            </p:nvSpPr>
            <p:spPr bwMode="auto">
              <a:xfrm flipV="1">
                <a:off x="1907" y="1638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62" name="Line 1922"/>
              <p:cNvSpPr>
                <a:spLocks noChangeShapeType="1"/>
              </p:cNvSpPr>
              <p:nvPr/>
            </p:nvSpPr>
            <p:spPr bwMode="auto">
              <a:xfrm flipV="1">
                <a:off x="1907" y="1652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63" name="Line 1923"/>
              <p:cNvSpPr>
                <a:spLocks noChangeShapeType="1"/>
              </p:cNvSpPr>
              <p:nvPr/>
            </p:nvSpPr>
            <p:spPr bwMode="auto">
              <a:xfrm flipV="1">
                <a:off x="1907" y="1667"/>
                <a:ext cx="16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64" name="Line 1924"/>
              <p:cNvSpPr>
                <a:spLocks noChangeShapeType="1"/>
              </p:cNvSpPr>
              <p:nvPr/>
            </p:nvSpPr>
            <p:spPr bwMode="auto">
              <a:xfrm flipV="1">
                <a:off x="1907" y="1680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65" name="Line 1925"/>
              <p:cNvSpPr>
                <a:spLocks noChangeShapeType="1"/>
              </p:cNvSpPr>
              <p:nvPr/>
            </p:nvSpPr>
            <p:spPr bwMode="auto">
              <a:xfrm flipV="1">
                <a:off x="1907" y="1694"/>
                <a:ext cx="16" cy="1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66" name="Line 1926"/>
              <p:cNvSpPr>
                <a:spLocks noChangeShapeType="1"/>
              </p:cNvSpPr>
              <p:nvPr/>
            </p:nvSpPr>
            <p:spPr bwMode="auto">
              <a:xfrm flipV="1">
                <a:off x="1907" y="1709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67" name="Line 1927"/>
              <p:cNvSpPr>
                <a:spLocks noChangeShapeType="1"/>
              </p:cNvSpPr>
              <p:nvPr/>
            </p:nvSpPr>
            <p:spPr bwMode="auto">
              <a:xfrm flipV="1">
                <a:off x="1907" y="1723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68" name="Line 1928"/>
              <p:cNvSpPr>
                <a:spLocks noChangeShapeType="1"/>
              </p:cNvSpPr>
              <p:nvPr/>
            </p:nvSpPr>
            <p:spPr bwMode="auto">
              <a:xfrm flipV="1">
                <a:off x="1907" y="1737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69" name="Line 1929"/>
              <p:cNvSpPr>
                <a:spLocks noChangeShapeType="1"/>
              </p:cNvSpPr>
              <p:nvPr/>
            </p:nvSpPr>
            <p:spPr bwMode="auto">
              <a:xfrm flipV="1">
                <a:off x="1907" y="1751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70" name="Line 1930"/>
              <p:cNvSpPr>
                <a:spLocks noChangeShapeType="1"/>
              </p:cNvSpPr>
              <p:nvPr/>
            </p:nvSpPr>
            <p:spPr bwMode="auto">
              <a:xfrm flipV="1">
                <a:off x="1907" y="1765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71" name="Line 1931"/>
              <p:cNvSpPr>
                <a:spLocks noChangeShapeType="1"/>
              </p:cNvSpPr>
              <p:nvPr/>
            </p:nvSpPr>
            <p:spPr bwMode="auto">
              <a:xfrm flipV="1">
                <a:off x="1907" y="1779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72" name="Line 1932"/>
              <p:cNvSpPr>
                <a:spLocks noChangeShapeType="1"/>
              </p:cNvSpPr>
              <p:nvPr/>
            </p:nvSpPr>
            <p:spPr bwMode="auto">
              <a:xfrm flipV="1">
                <a:off x="1907" y="1793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73" name="Line 1933"/>
              <p:cNvSpPr>
                <a:spLocks noChangeShapeType="1"/>
              </p:cNvSpPr>
              <p:nvPr/>
            </p:nvSpPr>
            <p:spPr bwMode="auto">
              <a:xfrm flipV="1">
                <a:off x="1907" y="1807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74" name="Line 1934"/>
              <p:cNvSpPr>
                <a:spLocks noChangeShapeType="1"/>
              </p:cNvSpPr>
              <p:nvPr/>
            </p:nvSpPr>
            <p:spPr bwMode="auto">
              <a:xfrm flipV="1">
                <a:off x="1907" y="1821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75" name="Line 1935"/>
              <p:cNvSpPr>
                <a:spLocks noChangeShapeType="1"/>
              </p:cNvSpPr>
              <p:nvPr/>
            </p:nvSpPr>
            <p:spPr bwMode="auto">
              <a:xfrm flipV="1">
                <a:off x="1907" y="1835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76" name="Line 1936"/>
              <p:cNvSpPr>
                <a:spLocks noChangeShapeType="1"/>
              </p:cNvSpPr>
              <p:nvPr/>
            </p:nvSpPr>
            <p:spPr bwMode="auto">
              <a:xfrm flipV="1">
                <a:off x="1907" y="1849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77" name="Line 1937"/>
              <p:cNvSpPr>
                <a:spLocks noChangeShapeType="1"/>
              </p:cNvSpPr>
              <p:nvPr/>
            </p:nvSpPr>
            <p:spPr bwMode="auto">
              <a:xfrm flipV="1">
                <a:off x="1907" y="1863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78" name="Line 1938"/>
              <p:cNvSpPr>
                <a:spLocks noChangeShapeType="1"/>
              </p:cNvSpPr>
              <p:nvPr/>
            </p:nvSpPr>
            <p:spPr bwMode="auto">
              <a:xfrm flipV="1">
                <a:off x="1907" y="1877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79" name="Line 1939"/>
              <p:cNvSpPr>
                <a:spLocks noChangeShapeType="1"/>
              </p:cNvSpPr>
              <p:nvPr/>
            </p:nvSpPr>
            <p:spPr bwMode="auto">
              <a:xfrm flipV="1">
                <a:off x="1907" y="1891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80" name="Line 1940"/>
              <p:cNvSpPr>
                <a:spLocks noChangeShapeType="1"/>
              </p:cNvSpPr>
              <p:nvPr/>
            </p:nvSpPr>
            <p:spPr bwMode="auto">
              <a:xfrm flipV="1">
                <a:off x="1907" y="1905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81" name="Line 1941"/>
              <p:cNvSpPr>
                <a:spLocks noChangeShapeType="1"/>
              </p:cNvSpPr>
              <p:nvPr/>
            </p:nvSpPr>
            <p:spPr bwMode="auto">
              <a:xfrm flipV="1">
                <a:off x="1907" y="1919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82" name="Line 1942"/>
              <p:cNvSpPr>
                <a:spLocks noChangeShapeType="1"/>
              </p:cNvSpPr>
              <p:nvPr/>
            </p:nvSpPr>
            <p:spPr bwMode="auto">
              <a:xfrm flipV="1">
                <a:off x="1907" y="1933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83" name="Line 1943"/>
              <p:cNvSpPr>
                <a:spLocks noChangeShapeType="1"/>
              </p:cNvSpPr>
              <p:nvPr/>
            </p:nvSpPr>
            <p:spPr bwMode="auto">
              <a:xfrm flipV="1">
                <a:off x="1907" y="1947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84" name="Line 1944"/>
              <p:cNvSpPr>
                <a:spLocks noChangeShapeType="1"/>
              </p:cNvSpPr>
              <p:nvPr/>
            </p:nvSpPr>
            <p:spPr bwMode="auto">
              <a:xfrm flipV="1">
                <a:off x="1907" y="1961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85" name="Line 1945"/>
              <p:cNvSpPr>
                <a:spLocks noChangeShapeType="1"/>
              </p:cNvSpPr>
              <p:nvPr/>
            </p:nvSpPr>
            <p:spPr bwMode="auto">
              <a:xfrm flipV="1">
                <a:off x="1907" y="1975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86" name="Line 1946"/>
              <p:cNvSpPr>
                <a:spLocks noChangeShapeType="1"/>
              </p:cNvSpPr>
              <p:nvPr/>
            </p:nvSpPr>
            <p:spPr bwMode="auto">
              <a:xfrm flipV="1">
                <a:off x="1907" y="1989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87" name="Line 1947"/>
              <p:cNvSpPr>
                <a:spLocks noChangeShapeType="1"/>
              </p:cNvSpPr>
              <p:nvPr/>
            </p:nvSpPr>
            <p:spPr bwMode="auto">
              <a:xfrm flipV="1">
                <a:off x="1907" y="2003"/>
                <a:ext cx="16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88" name="Line 1948"/>
              <p:cNvSpPr>
                <a:spLocks noChangeShapeType="1"/>
              </p:cNvSpPr>
              <p:nvPr/>
            </p:nvSpPr>
            <p:spPr bwMode="auto">
              <a:xfrm flipV="1">
                <a:off x="1907" y="2017"/>
                <a:ext cx="16" cy="1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89" name="Line 1949"/>
              <p:cNvSpPr>
                <a:spLocks noChangeShapeType="1"/>
              </p:cNvSpPr>
              <p:nvPr/>
            </p:nvSpPr>
            <p:spPr bwMode="auto">
              <a:xfrm flipV="1">
                <a:off x="1907" y="2031"/>
                <a:ext cx="16" cy="1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90" name="Line 1950"/>
              <p:cNvSpPr>
                <a:spLocks noChangeShapeType="1"/>
              </p:cNvSpPr>
              <p:nvPr/>
            </p:nvSpPr>
            <p:spPr bwMode="auto">
              <a:xfrm flipV="1">
                <a:off x="1907" y="2045"/>
                <a:ext cx="16" cy="1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91" name="Line 1951"/>
              <p:cNvSpPr>
                <a:spLocks noChangeShapeType="1"/>
              </p:cNvSpPr>
              <p:nvPr/>
            </p:nvSpPr>
            <p:spPr bwMode="auto">
              <a:xfrm flipV="1">
                <a:off x="1907" y="2059"/>
                <a:ext cx="16" cy="1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92" name="Line 1952"/>
              <p:cNvSpPr>
                <a:spLocks noChangeShapeType="1"/>
              </p:cNvSpPr>
              <p:nvPr/>
            </p:nvSpPr>
            <p:spPr bwMode="auto">
              <a:xfrm flipV="1">
                <a:off x="1907" y="2073"/>
                <a:ext cx="16" cy="1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93" name="Line 1953"/>
              <p:cNvSpPr>
                <a:spLocks noChangeShapeType="1"/>
              </p:cNvSpPr>
              <p:nvPr/>
            </p:nvSpPr>
            <p:spPr bwMode="auto">
              <a:xfrm flipV="1">
                <a:off x="1907" y="2087"/>
                <a:ext cx="16" cy="1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94" name="Line 1954"/>
              <p:cNvSpPr>
                <a:spLocks noChangeShapeType="1"/>
              </p:cNvSpPr>
              <p:nvPr/>
            </p:nvSpPr>
            <p:spPr bwMode="auto">
              <a:xfrm flipV="1">
                <a:off x="1907" y="2101"/>
                <a:ext cx="16" cy="1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95" name="Line 1955"/>
              <p:cNvSpPr>
                <a:spLocks noChangeShapeType="1"/>
              </p:cNvSpPr>
              <p:nvPr/>
            </p:nvSpPr>
            <p:spPr bwMode="auto">
              <a:xfrm flipV="1">
                <a:off x="1907" y="2115"/>
                <a:ext cx="16" cy="1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96" name="Line 1956"/>
              <p:cNvSpPr>
                <a:spLocks noChangeShapeType="1"/>
              </p:cNvSpPr>
              <p:nvPr/>
            </p:nvSpPr>
            <p:spPr bwMode="auto">
              <a:xfrm flipV="1">
                <a:off x="1907" y="2130"/>
                <a:ext cx="17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97" name="Line 1957"/>
              <p:cNvSpPr>
                <a:spLocks noChangeShapeType="1"/>
              </p:cNvSpPr>
              <p:nvPr/>
            </p:nvSpPr>
            <p:spPr bwMode="auto">
              <a:xfrm flipV="1">
                <a:off x="1907" y="2144"/>
                <a:ext cx="17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98" name="Line 1958"/>
              <p:cNvSpPr>
                <a:spLocks noChangeShapeType="1"/>
              </p:cNvSpPr>
              <p:nvPr/>
            </p:nvSpPr>
            <p:spPr bwMode="auto">
              <a:xfrm flipV="1">
                <a:off x="1907" y="2157"/>
                <a:ext cx="17" cy="1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99" name="Line 1959"/>
              <p:cNvSpPr>
                <a:spLocks noChangeShapeType="1"/>
              </p:cNvSpPr>
              <p:nvPr/>
            </p:nvSpPr>
            <p:spPr bwMode="auto">
              <a:xfrm flipV="1">
                <a:off x="1907" y="2172"/>
                <a:ext cx="17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00" name="Line 1960"/>
              <p:cNvSpPr>
                <a:spLocks noChangeShapeType="1"/>
              </p:cNvSpPr>
              <p:nvPr/>
            </p:nvSpPr>
            <p:spPr bwMode="auto">
              <a:xfrm flipV="1">
                <a:off x="1907" y="2186"/>
                <a:ext cx="17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01" name="Line 1961"/>
              <p:cNvSpPr>
                <a:spLocks noChangeShapeType="1"/>
              </p:cNvSpPr>
              <p:nvPr/>
            </p:nvSpPr>
            <p:spPr bwMode="auto">
              <a:xfrm flipV="1">
                <a:off x="1907" y="2200"/>
                <a:ext cx="17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02" name="Line 1962"/>
              <p:cNvSpPr>
                <a:spLocks noChangeShapeType="1"/>
              </p:cNvSpPr>
              <p:nvPr/>
            </p:nvSpPr>
            <p:spPr bwMode="auto">
              <a:xfrm flipV="1">
                <a:off x="1907" y="2214"/>
                <a:ext cx="17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03" name="Line 1963"/>
              <p:cNvSpPr>
                <a:spLocks noChangeShapeType="1"/>
              </p:cNvSpPr>
              <p:nvPr/>
            </p:nvSpPr>
            <p:spPr bwMode="auto">
              <a:xfrm flipV="1">
                <a:off x="1907" y="2228"/>
                <a:ext cx="17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04" name="Line 1964"/>
              <p:cNvSpPr>
                <a:spLocks noChangeShapeType="1"/>
              </p:cNvSpPr>
              <p:nvPr/>
            </p:nvSpPr>
            <p:spPr bwMode="auto">
              <a:xfrm flipV="1">
                <a:off x="1907" y="2242"/>
                <a:ext cx="17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05" name="Line 1965"/>
              <p:cNvSpPr>
                <a:spLocks noChangeShapeType="1"/>
              </p:cNvSpPr>
              <p:nvPr/>
            </p:nvSpPr>
            <p:spPr bwMode="auto">
              <a:xfrm flipV="1">
                <a:off x="1907" y="2256"/>
                <a:ext cx="17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06" name="Line 1966"/>
              <p:cNvSpPr>
                <a:spLocks noChangeShapeType="1"/>
              </p:cNvSpPr>
              <p:nvPr/>
            </p:nvSpPr>
            <p:spPr bwMode="auto">
              <a:xfrm flipV="1">
                <a:off x="1907" y="2270"/>
                <a:ext cx="17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07" name="Line 1967"/>
              <p:cNvSpPr>
                <a:spLocks noChangeShapeType="1"/>
              </p:cNvSpPr>
              <p:nvPr/>
            </p:nvSpPr>
            <p:spPr bwMode="auto">
              <a:xfrm flipV="1">
                <a:off x="1907" y="2284"/>
                <a:ext cx="17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08" name="Line 1968"/>
              <p:cNvSpPr>
                <a:spLocks noChangeShapeType="1"/>
              </p:cNvSpPr>
              <p:nvPr/>
            </p:nvSpPr>
            <p:spPr bwMode="auto">
              <a:xfrm flipV="1">
                <a:off x="1907" y="2298"/>
                <a:ext cx="17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09" name="Line 1969"/>
              <p:cNvSpPr>
                <a:spLocks noChangeShapeType="1"/>
              </p:cNvSpPr>
              <p:nvPr/>
            </p:nvSpPr>
            <p:spPr bwMode="auto">
              <a:xfrm flipV="1">
                <a:off x="1912" y="2312"/>
                <a:ext cx="12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10" name="Line 1970"/>
              <p:cNvSpPr>
                <a:spLocks noChangeShapeType="1"/>
              </p:cNvSpPr>
              <p:nvPr/>
            </p:nvSpPr>
            <p:spPr bwMode="auto">
              <a:xfrm flipV="1">
                <a:off x="2665" y="1250"/>
                <a:ext cx="0" cy="34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11" name="Line 1971"/>
              <p:cNvSpPr>
                <a:spLocks noChangeShapeType="1"/>
              </p:cNvSpPr>
              <p:nvPr/>
            </p:nvSpPr>
            <p:spPr bwMode="auto">
              <a:xfrm flipH="1">
                <a:off x="3177" y="1586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12" name="Line 1972"/>
              <p:cNvSpPr>
                <a:spLocks noChangeShapeType="1"/>
              </p:cNvSpPr>
              <p:nvPr/>
            </p:nvSpPr>
            <p:spPr bwMode="auto">
              <a:xfrm>
                <a:off x="3177" y="1586"/>
                <a:ext cx="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13" name="Line 1973"/>
              <p:cNvSpPr>
                <a:spLocks noChangeShapeType="1"/>
              </p:cNvSpPr>
              <p:nvPr/>
            </p:nvSpPr>
            <p:spPr bwMode="auto">
              <a:xfrm>
                <a:off x="3177" y="1597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14" name="Line 1974"/>
              <p:cNvSpPr>
                <a:spLocks noChangeShapeType="1"/>
              </p:cNvSpPr>
              <p:nvPr/>
            </p:nvSpPr>
            <p:spPr bwMode="auto">
              <a:xfrm>
                <a:off x="3087" y="1586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15" name="Line 1975"/>
              <p:cNvSpPr>
                <a:spLocks noChangeShapeType="1"/>
              </p:cNvSpPr>
              <p:nvPr/>
            </p:nvSpPr>
            <p:spPr bwMode="auto">
              <a:xfrm>
                <a:off x="3090" y="1586"/>
                <a:ext cx="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16" name="Line 1976"/>
              <p:cNvSpPr>
                <a:spLocks noChangeShapeType="1"/>
              </p:cNvSpPr>
              <p:nvPr/>
            </p:nvSpPr>
            <p:spPr bwMode="auto">
              <a:xfrm flipH="1">
                <a:off x="3087" y="1597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17" name="Line 1977"/>
              <p:cNvSpPr>
                <a:spLocks noChangeShapeType="1"/>
              </p:cNvSpPr>
              <p:nvPr/>
            </p:nvSpPr>
            <p:spPr bwMode="auto">
              <a:xfrm flipV="1">
                <a:off x="3177" y="1499"/>
                <a:ext cx="0" cy="8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18" name="Line 1978"/>
              <p:cNvSpPr>
                <a:spLocks noChangeShapeType="1"/>
              </p:cNvSpPr>
              <p:nvPr/>
            </p:nvSpPr>
            <p:spPr bwMode="auto">
              <a:xfrm>
                <a:off x="3174" y="1499"/>
                <a:ext cx="0" cy="8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19" name="Line 1979"/>
              <p:cNvSpPr>
                <a:spLocks noChangeShapeType="1"/>
              </p:cNvSpPr>
              <p:nvPr/>
            </p:nvSpPr>
            <p:spPr bwMode="auto">
              <a:xfrm>
                <a:off x="3174" y="1586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20" name="Freeform 1980"/>
              <p:cNvSpPr>
                <a:spLocks/>
              </p:cNvSpPr>
              <p:nvPr/>
            </p:nvSpPr>
            <p:spPr bwMode="auto">
              <a:xfrm>
                <a:off x="3090" y="1499"/>
                <a:ext cx="87" cy="87"/>
              </a:xfrm>
              <a:custGeom>
                <a:avLst/>
                <a:gdLst>
                  <a:gd name="T0" fmla="*/ 525 w 525"/>
                  <a:gd name="T1" fmla="*/ 0 h 526"/>
                  <a:gd name="T2" fmla="*/ 463 w 525"/>
                  <a:gd name="T3" fmla="*/ 4 h 526"/>
                  <a:gd name="T4" fmla="*/ 400 w 525"/>
                  <a:gd name="T5" fmla="*/ 16 h 526"/>
                  <a:gd name="T6" fmla="*/ 340 w 525"/>
                  <a:gd name="T7" fmla="*/ 35 h 526"/>
                  <a:gd name="T8" fmla="*/ 282 w 525"/>
                  <a:gd name="T9" fmla="*/ 61 h 526"/>
                  <a:gd name="T10" fmla="*/ 228 w 525"/>
                  <a:gd name="T11" fmla="*/ 94 h 526"/>
                  <a:gd name="T12" fmla="*/ 177 w 525"/>
                  <a:gd name="T13" fmla="*/ 133 h 526"/>
                  <a:gd name="T14" fmla="*/ 132 w 525"/>
                  <a:gd name="T15" fmla="*/ 177 h 526"/>
                  <a:gd name="T16" fmla="*/ 93 w 525"/>
                  <a:gd name="T17" fmla="*/ 227 h 526"/>
                  <a:gd name="T18" fmla="*/ 60 w 525"/>
                  <a:gd name="T19" fmla="*/ 281 h 526"/>
                  <a:gd name="T20" fmla="*/ 34 w 525"/>
                  <a:gd name="T21" fmla="*/ 339 h 526"/>
                  <a:gd name="T22" fmla="*/ 15 w 525"/>
                  <a:gd name="T23" fmla="*/ 400 h 526"/>
                  <a:gd name="T24" fmla="*/ 5 w 525"/>
                  <a:gd name="T25" fmla="*/ 463 h 526"/>
                  <a:gd name="T26" fmla="*/ 0 w 525"/>
                  <a:gd name="T27" fmla="*/ 526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26">
                    <a:moveTo>
                      <a:pt x="525" y="0"/>
                    </a:moveTo>
                    <a:lnTo>
                      <a:pt x="463" y="4"/>
                    </a:lnTo>
                    <a:lnTo>
                      <a:pt x="400" y="16"/>
                    </a:lnTo>
                    <a:lnTo>
                      <a:pt x="340" y="35"/>
                    </a:lnTo>
                    <a:lnTo>
                      <a:pt x="282" y="61"/>
                    </a:lnTo>
                    <a:lnTo>
                      <a:pt x="228" y="94"/>
                    </a:lnTo>
                    <a:lnTo>
                      <a:pt x="177" y="133"/>
                    </a:lnTo>
                    <a:lnTo>
                      <a:pt x="132" y="177"/>
                    </a:lnTo>
                    <a:lnTo>
                      <a:pt x="93" y="227"/>
                    </a:lnTo>
                    <a:lnTo>
                      <a:pt x="60" y="281"/>
                    </a:lnTo>
                    <a:lnTo>
                      <a:pt x="34" y="339"/>
                    </a:lnTo>
                    <a:lnTo>
                      <a:pt x="15" y="400"/>
                    </a:lnTo>
                    <a:lnTo>
                      <a:pt x="5" y="463"/>
                    </a:lnTo>
                    <a:lnTo>
                      <a:pt x="0" y="526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21" name="Line 1981"/>
              <p:cNvSpPr>
                <a:spLocks noChangeShapeType="1"/>
              </p:cNvSpPr>
              <p:nvPr/>
            </p:nvSpPr>
            <p:spPr bwMode="auto">
              <a:xfrm flipH="1">
                <a:off x="2828" y="1451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22" name="Line 1982"/>
              <p:cNvSpPr>
                <a:spLocks noChangeShapeType="1"/>
              </p:cNvSpPr>
              <p:nvPr/>
            </p:nvSpPr>
            <p:spPr bwMode="auto">
              <a:xfrm>
                <a:off x="2828" y="1451"/>
                <a:ext cx="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23" name="Line 1983"/>
              <p:cNvSpPr>
                <a:spLocks noChangeShapeType="1"/>
              </p:cNvSpPr>
              <p:nvPr/>
            </p:nvSpPr>
            <p:spPr bwMode="auto">
              <a:xfrm>
                <a:off x="2828" y="1461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24" name="Line 1984"/>
              <p:cNvSpPr>
                <a:spLocks noChangeShapeType="1"/>
              </p:cNvSpPr>
              <p:nvPr/>
            </p:nvSpPr>
            <p:spPr bwMode="auto">
              <a:xfrm>
                <a:off x="2748" y="1451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25" name="Line 1985"/>
              <p:cNvSpPr>
                <a:spLocks noChangeShapeType="1"/>
              </p:cNvSpPr>
              <p:nvPr/>
            </p:nvSpPr>
            <p:spPr bwMode="auto">
              <a:xfrm>
                <a:off x="2751" y="1451"/>
                <a:ext cx="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26" name="Line 1986"/>
              <p:cNvSpPr>
                <a:spLocks noChangeShapeType="1"/>
              </p:cNvSpPr>
              <p:nvPr/>
            </p:nvSpPr>
            <p:spPr bwMode="auto">
              <a:xfrm flipH="1">
                <a:off x="2748" y="1461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27" name="Line 1987"/>
              <p:cNvSpPr>
                <a:spLocks noChangeShapeType="1"/>
              </p:cNvSpPr>
              <p:nvPr/>
            </p:nvSpPr>
            <p:spPr bwMode="auto">
              <a:xfrm flipV="1">
                <a:off x="2828" y="1374"/>
                <a:ext cx="0" cy="7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28" name="Line 1988"/>
              <p:cNvSpPr>
                <a:spLocks noChangeShapeType="1"/>
              </p:cNvSpPr>
              <p:nvPr/>
            </p:nvSpPr>
            <p:spPr bwMode="auto">
              <a:xfrm>
                <a:off x="2825" y="1374"/>
                <a:ext cx="0" cy="7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29" name="Line 1989"/>
              <p:cNvSpPr>
                <a:spLocks noChangeShapeType="1"/>
              </p:cNvSpPr>
              <p:nvPr/>
            </p:nvSpPr>
            <p:spPr bwMode="auto">
              <a:xfrm>
                <a:off x="2825" y="1451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30" name="Freeform 1990"/>
              <p:cNvSpPr>
                <a:spLocks/>
              </p:cNvSpPr>
              <p:nvPr/>
            </p:nvSpPr>
            <p:spPr bwMode="auto">
              <a:xfrm>
                <a:off x="2751" y="1374"/>
                <a:ext cx="77" cy="77"/>
              </a:xfrm>
              <a:custGeom>
                <a:avLst/>
                <a:gdLst>
                  <a:gd name="T0" fmla="*/ 463 w 463"/>
                  <a:gd name="T1" fmla="*/ 0 h 462"/>
                  <a:gd name="T2" fmla="*/ 402 w 463"/>
                  <a:gd name="T3" fmla="*/ 4 h 462"/>
                  <a:gd name="T4" fmla="*/ 343 w 463"/>
                  <a:gd name="T5" fmla="*/ 16 h 462"/>
                  <a:gd name="T6" fmla="*/ 286 w 463"/>
                  <a:gd name="T7" fmla="*/ 35 h 462"/>
                  <a:gd name="T8" fmla="*/ 231 w 463"/>
                  <a:gd name="T9" fmla="*/ 62 h 462"/>
                  <a:gd name="T10" fmla="*/ 181 w 463"/>
                  <a:gd name="T11" fmla="*/ 95 h 462"/>
                  <a:gd name="T12" fmla="*/ 136 w 463"/>
                  <a:gd name="T13" fmla="*/ 135 h 462"/>
                  <a:gd name="T14" fmla="*/ 96 w 463"/>
                  <a:gd name="T15" fmla="*/ 181 h 462"/>
                  <a:gd name="T16" fmla="*/ 63 w 463"/>
                  <a:gd name="T17" fmla="*/ 231 h 462"/>
                  <a:gd name="T18" fmla="*/ 35 w 463"/>
                  <a:gd name="T19" fmla="*/ 285 h 462"/>
                  <a:gd name="T20" fmla="*/ 15 w 463"/>
                  <a:gd name="T21" fmla="*/ 343 h 462"/>
                  <a:gd name="T22" fmla="*/ 4 w 463"/>
                  <a:gd name="T23" fmla="*/ 402 h 462"/>
                  <a:gd name="T24" fmla="*/ 0 w 463"/>
                  <a:gd name="T25" fmla="*/ 462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3" h="462">
                    <a:moveTo>
                      <a:pt x="463" y="0"/>
                    </a:moveTo>
                    <a:lnTo>
                      <a:pt x="402" y="4"/>
                    </a:lnTo>
                    <a:lnTo>
                      <a:pt x="343" y="16"/>
                    </a:lnTo>
                    <a:lnTo>
                      <a:pt x="286" y="35"/>
                    </a:lnTo>
                    <a:lnTo>
                      <a:pt x="231" y="62"/>
                    </a:lnTo>
                    <a:lnTo>
                      <a:pt x="181" y="95"/>
                    </a:lnTo>
                    <a:lnTo>
                      <a:pt x="136" y="135"/>
                    </a:lnTo>
                    <a:lnTo>
                      <a:pt x="96" y="181"/>
                    </a:lnTo>
                    <a:lnTo>
                      <a:pt x="63" y="231"/>
                    </a:lnTo>
                    <a:lnTo>
                      <a:pt x="35" y="285"/>
                    </a:lnTo>
                    <a:lnTo>
                      <a:pt x="15" y="343"/>
                    </a:lnTo>
                    <a:lnTo>
                      <a:pt x="4" y="402"/>
                    </a:lnTo>
                    <a:lnTo>
                      <a:pt x="0" y="462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31" name="Line 1991"/>
              <p:cNvSpPr>
                <a:spLocks noChangeShapeType="1"/>
              </p:cNvSpPr>
              <p:nvPr/>
            </p:nvSpPr>
            <p:spPr bwMode="auto">
              <a:xfrm>
                <a:off x="2675" y="1250"/>
                <a:ext cx="31" cy="8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32" name="Line 1992"/>
              <p:cNvSpPr>
                <a:spLocks noChangeShapeType="1"/>
              </p:cNvSpPr>
              <p:nvPr/>
            </p:nvSpPr>
            <p:spPr bwMode="auto">
              <a:xfrm flipV="1">
                <a:off x="2675" y="1250"/>
                <a:ext cx="31" cy="8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33" name="Line 1993"/>
              <p:cNvSpPr>
                <a:spLocks noChangeShapeType="1"/>
              </p:cNvSpPr>
              <p:nvPr/>
            </p:nvSpPr>
            <p:spPr bwMode="auto">
              <a:xfrm>
                <a:off x="3334" y="1250"/>
                <a:ext cx="31" cy="8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34" name="Line 1994"/>
              <p:cNvSpPr>
                <a:spLocks noChangeShapeType="1"/>
              </p:cNvSpPr>
              <p:nvPr/>
            </p:nvSpPr>
            <p:spPr bwMode="auto">
              <a:xfrm flipV="1">
                <a:off x="3334" y="1250"/>
                <a:ext cx="31" cy="8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35" name="Line 1995"/>
              <p:cNvSpPr>
                <a:spLocks noChangeShapeType="1"/>
              </p:cNvSpPr>
              <p:nvPr/>
            </p:nvSpPr>
            <p:spPr bwMode="auto">
              <a:xfrm>
                <a:off x="3725" y="1419"/>
                <a:ext cx="0" cy="16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36" name="Line 1996"/>
              <p:cNvSpPr>
                <a:spLocks noChangeShapeType="1"/>
              </p:cNvSpPr>
              <p:nvPr/>
            </p:nvSpPr>
            <p:spPr bwMode="auto">
              <a:xfrm>
                <a:off x="3323" y="1553"/>
                <a:ext cx="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37" name="Line 1997"/>
              <p:cNvSpPr>
                <a:spLocks noChangeShapeType="1"/>
              </p:cNvSpPr>
              <p:nvPr/>
            </p:nvSpPr>
            <p:spPr bwMode="auto">
              <a:xfrm>
                <a:off x="3323" y="1563"/>
                <a:ext cx="4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38" name="Line 1998"/>
              <p:cNvSpPr>
                <a:spLocks noChangeShapeType="1"/>
              </p:cNvSpPr>
              <p:nvPr/>
            </p:nvSpPr>
            <p:spPr bwMode="auto">
              <a:xfrm flipH="1">
                <a:off x="3323" y="1484"/>
                <a:ext cx="4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39" name="Line 1999"/>
              <p:cNvSpPr>
                <a:spLocks noChangeShapeType="1"/>
              </p:cNvSpPr>
              <p:nvPr/>
            </p:nvSpPr>
            <p:spPr bwMode="auto">
              <a:xfrm>
                <a:off x="3323" y="1484"/>
                <a:ext cx="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40" name="Freeform 2000"/>
              <p:cNvSpPr>
                <a:spLocks/>
              </p:cNvSpPr>
              <p:nvPr/>
            </p:nvSpPr>
            <p:spPr bwMode="auto">
              <a:xfrm>
                <a:off x="3308" y="1550"/>
                <a:ext cx="3" cy="3"/>
              </a:xfrm>
              <a:custGeom>
                <a:avLst/>
                <a:gdLst>
                  <a:gd name="T0" fmla="*/ 0 w 19"/>
                  <a:gd name="T1" fmla="*/ 0 h 19"/>
                  <a:gd name="T2" fmla="*/ 3 w 19"/>
                  <a:gd name="T3" fmla="*/ 10 h 19"/>
                  <a:gd name="T4" fmla="*/ 10 w 19"/>
                  <a:gd name="T5" fmla="*/ 17 h 19"/>
                  <a:gd name="T6" fmla="*/ 19 w 19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9">
                    <a:moveTo>
                      <a:pt x="0" y="0"/>
                    </a:moveTo>
                    <a:lnTo>
                      <a:pt x="3" y="10"/>
                    </a:lnTo>
                    <a:lnTo>
                      <a:pt x="10" y="17"/>
                    </a:lnTo>
                    <a:lnTo>
                      <a:pt x="19" y="1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41" name="Line 2001"/>
              <p:cNvSpPr>
                <a:spLocks noChangeShapeType="1"/>
              </p:cNvSpPr>
              <p:nvPr/>
            </p:nvSpPr>
            <p:spPr bwMode="auto">
              <a:xfrm flipV="1">
                <a:off x="3345" y="1524"/>
                <a:ext cx="0" cy="2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42" name="Line 2002"/>
              <p:cNvSpPr>
                <a:spLocks noChangeShapeType="1"/>
              </p:cNvSpPr>
              <p:nvPr/>
            </p:nvSpPr>
            <p:spPr bwMode="auto">
              <a:xfrm>
                <a:off x="3313" y="1550"/>
                <a:ext cx="3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43" name="Line 2003"/>
              <p:cNvSpPr>
                <a:spLocks noChangeShapeType="1"/>
              </p:cNvSpPr>
              <p:nvPr/>
            </p:nvSpPr>
            <p:spPr bwMode="auto">
              <a:xfrm flipH="1">
                <a:off x="3313" y="1498"/>
                <a:ext cx="3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44" name="Line 2004"/>
              <p:cNvSpPr>
                <a:spLocks noChangeShapeType="1"/>
              </p:cNvSpPr>
              <p:nvPr/>
            </p:nvSpPr>
            <p:spPr bwMode="auto">
              <a:xfrm flipV="1">
                <a:off x="3345" y="149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45" name="Line 2005"/>
              <p:cNvSpPr>
                <a:spLocks noChangeShapeType="1"/>
              </p:cNvSpPr>
              <p:nvPr/>
            </p:nvSpPr>
            <p:spPr bwMode="auto">
              <a:xfrm flipH="1">
                <a:off x="3311" y="1495"/>
                <a:ext cx="4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46" name="Freeform 2006"/>
              <p:cNvSpPr>
                <a:spLocks/>
              </p:cNvSpPr>
              <p:nvPr/>
            </p:nvSpPr>
            <p:spPr bwMode="auto">
              <a:xfrm>
                <a:off x="3353" y="1495"/>
                <a:ext cx="3" cy="3"/>
              </a:xfrm>
              <a:custGeom>
                <a:avLst/>
                <a:gdLst>
                  <a:gd name="T0" fmla="*/ 18 w 18"/>
                  <a:gd name="T1" fmla="*/ 18 h 18"/>
                  <a:gd name="T2" fmla="*/ 16 w 18"/>
                  <a:gd name="T3" fmla="*/ 9 h 18"/>
                  <a:gd name="T4" fmla="*/ 9 w 18"/>
                  <a:gd name="T5" fmla="*/ 2 h 18"/>
                  <a:gd name="T6" fmla="*/ 0 w 18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16" y="9"/>
                    </a:lnTo>
                    <a:lnTo>
                      <a:pt x="9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47" name="Line 2007"/>
              <p:cNvSpPr>
                <a:spLocks noChangeShapeType="1"/>
              </p:cNvSpPr>
              <p:nvPr/>
            </p:nvSpPr>
            <p:spPr bwMode="auto">
              <a:xfrm flipV="1">
                <a:off x="3356" y="1498"/>
                <a:ext cx="0" cy="5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48" name="Freeform 2008"/>
              <p:cNvSpPr>
                <a:spLocks/>
              </p:cNvSpPr>
              <p:nvPr/>
            </p:nvSpPr>
            <p:spPr bwMode="auto">
              <a:xfrm>
                <a:off x="3353" y="1550"/>
                <a:ext cx="3" cy="3"/>
              </a:xfrm>
              <a:custGeom>
                <a:avLst/>
                <a:gdLst>
                  <a:gd name="T0" fmla="*/ 0 w 18"/>
                  <a:gd name="T1" fmla="*/ 19 h 19"/>
                  <a:gd name="T2" fmla="*/ 9 w 18"/>
                  <a:gd name="T3" fmla="*/ 17 h 19"/>
                  <a:gd name="T4" fmla="*/ 16 w 18"/>
                  <a:gd name="T5" fmla="*/ 10 h 19"/>
                  <a:gd name="T6" fmla="*/ 18 w 18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9">
                    <a:moveTo>
                      <a:pt x="0" y="19"/>
                    </a:moveTo>
                    <a:lnTo>
                      <a:pt x="9" y="17"/>
                    </a:lnTo>
                    <a:lnTo>
                      <a:pt x="16" y="10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49" name="Line 2009"/>
              <p:cNvSpPr>
                <a:spLocks noChangeShapeType="1"/>
              </p:cNvSpPr>
              <p:nvPr/>
            </p:nvSpPr>
            <p:spPr bwMode="auto">
              <a:xfrm>
                <a:off x="3311" y="1553"/>
                <a:ext cx="4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50" name="Freeform 2010"/>
              <p:cNvSpPr>
                <a:spLocks/>
              </p:cNvSpPr>
              <p:nvPr/>
            </p:nvSpPr>
            <p:spPr bwMode="auto">
              <a:xfrm>
                <a:off x="3348" y="1521"/>
                <a:ext cx="4" cy="4"/>
              </a:xfrm>
              <a:custGeom>
                <a:avLst/>
                <a:gdLst>
                  <a:gd name="T0" fmla="*/ 0 w 27"/>
                  <a:gd name="T1" fmla="*/ 19 h 27"/>
                  <a:gd name="T2" fmla="*/ 7 w 27"/>
                  <a:gd name="T3" fmla="*/ 27 h 27"/>
                  <a:gd name="T4" fmla="*/ 19 w 27"/>
                  <a:gd name="T5" fmla="*/ 27 h 27"/>
                  <a:gd name="T6" fmla="*/ 27 w 27"/>
                  <a:gd name="T7" fmla="*/ 19 h 27"/>
                  <a:gd name="T8" fmla="*/ 27 w 27"/>
                  <a:gd name="T9" fmla="*/ 8 h 27"/>
                  <a:gd name="T10" fmla="*/ 19 w 27"/>
                  <a:gd name="T11" fmla="*/ 0 h 27"/>
                  <a:gd name="T12" fmla="*/ 7 w 27"/>
                  <a:gd name="T13" fmla="*/ 0 h 27"/>
                  <a:gd name="T14" fmla="*/ 0 w 27"/>
                  <a:gd name="T15" fmla="*/ 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7">
                    <a:moveTo>
                      <a:pt x="0" y="19"/>
                    </a:moveTo>
                    <a:lnTo>
                      <a:pt x="7" y="27"/>
                    </a:lnTo>
                    <a:lnTo>
                      <a:pt x="19" y="27"/>
                    </a:lnTo>
                    <a:lnTo>
                      <a:pt x="27" y="19"/>
                    </a:lnTo>
                    <a:lnTo>
                      <a:pt x="27" y="8"/>
                    </a:lnTo>
                    <a:lnTo>
                      <a:pt x="19" y="0"/>
                    </a:lnTo>
                    <a:lnTo>
                      <a:pt x="7" y="0"/>
                    </a:lnTo>
                    <a:lnTo>
                      <a:pt x="0" y="8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51" name="Line 2011"/>
              <p:cNvSpPr>
                <a:spLocks noChangeShapeType="1"/>
              </p:cNvSpPr>
              <p:nvPr/>
            </p:nvSpPr>
            <p:spPr bwMode="auto">
              <a:xfrm>
                <a:off x="3337" y="1522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52" name="Line 2012"/>
              <p:cNvSpPr>
                <a:spLocks noChangeShapeType="1"/>
              </p:cNvSpPr>
              <p:nvPr/>
            </p:nvSpPr>
            <p:spPr bwMode="auto">
              <a:xfrm>
                <a:off x="3337" y="1524"/>
                <a:ext cx="1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53" name="Line 2013"/>
              <p:cNvSpPr>
                <a:spLocks noChangeShapeType="1"/>
              </p:cNvSpPr>
              <p:nvPr/>
            </p:nvSpPr>
            <p:spPr bwMode="auto">
              <a:xfrm flipH="1">
                <a:off x="3337" y="1522"/>
                <a:ext cx="1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grpSp>
          <p:nvGrpSpPr>
            <p:cNvPr id="18" name="Group 2215"/>
            <p:cNvGrpSpPr>
              <a:grpSpLocks/>
            </p:cNvGrpSpPr>
            <p:nvPr/>
          </p:nvGrpSpPr>
          <p:grpSpPr bwMode="auto">
            <a:xfrm>
              <a:off x="2032" y="1042"/>
              <a:ext cx="1693" cy="1159"/>
              <a:chOff x="2032" y="1042"/>
              <a:chExt cx="1693" cy="1159"/>
            </a:xfrm>
          </p:grpSpPr>
          <p:sp>
            <p:nvSpPr>
              <p:cNvPr id="2354" name="Line 2015"/>
              <p:cNvSpPr>
                <a:spLocks noChangeShapeType="1"/>
              </p:cNvSpPr>
              <p:nvPr/>
            </p:nvSpPr>
            <p:spPr bwMode="auto">
              <a:xfrm flipV="1">
                <a:off x="3308" y="1498"/>
                <a:ext cx="0" cy="5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55" name="Line 2016"/>
              <p:cNvSpPr>
                <a:spLocks noChangeShapeType="1"/>
              </p:cNvSpPr>
              <p:nvPr/>
            </p:nvSpPr>
            <p:spPr bwMode="auto">
              <a:xfrm flipV="1">
                <a:off x="3313" y="1498"/>
                <a:ext cx="0" cy="5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56" name="Freeform 2017"/>
              <p:cNvSpPr>
                <a:spLocks/>
              </p:cNvSpPr>
              <p:nvPr/>
            </p:nvSpPr>
            <p:spPr bwMode="auto">
              <a:xfrm>
                <a:off x="3308" y="1495"/>
                <a:ext cx="3" cy="3"/>
              </a:xfrm>
              <a:custGeom>
                <a:avLst/>
                <a:gdLst>
                  <a:gd name="T0" fmla="*/ 19 w 19"/>
                  <a:gd name="T1" fmla="*/ 0 h 18"/>
                  <a:gd name="T2" fmla="*/ 10 w 19"/>
                  <a:gd name="T3" fmla="*/ 2 h 18"/>
                  <a:gd name="T4" fmla="*/ 3 w 19"/>
                  <a:gd name="T5" fmla="*/ 9 h 18"/>
                  <a:gd name="T6" fmla="*/ 0 w 19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8">
                    <a:moveTo>
                      <a:pt x="19" y="0"/>
                    </a:moveTo>
                    <a:lnTo>
                      <a:pt x="10" y="2"/>
                    </a:lnTo>
                    <a:lnTo>
                      <a:pt x="3" y="9"/>
                    </a:lnTo>
                    <a:lnTo>
                      <a:pt x="0" y="18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57" name="Line 2018"/>
              <p:cNvSpPr>
                <a:spLocks noChangeShapeType="1"/>
              </p:cNvSpPr>
              <p:nvPr/>
            </p:nvSpPr>
            <p:spPr bwMode="auto">
              <a:xfrm>
                <a:off x="3201" y="1602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58" name="Line 2019"/>
              <p:cNvSpPr>
                <a:spLocks noChangeShapeType="1"/>
              </p:cNvSpPr>
              <p:nvPr/>
            </p:nvSpPr>
            <p:spPr bwMode="auto">
              <a:xfrm flipH="1">
                <a:off x="3191" y="1605"/>
                <a:ext cx="1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59" name="Line 2020"/>
              <p:cNvSpPr>
                <a:spLocks noChangeShapeType="1"/>
              </p:cNvSpPr>
              <p:nvPr/>
            </p:nvSpPr>
            <p:spPr bwMode="auto">
              <a:xfrm flipV="1">
                <a:off x="3191" y="1602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60" name="Line 2021"/>
              <p:cNvSpPr>
                <a:spLocks noChangeShapeType="1"/>
              </p:cNvSpPr>
              <p:nvPr/>
            </p:nvSpPr>
            <p:spPr bwMode="auto">
              <a:xfrm flipV="1">
                <a:off x="3201" y="1693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61" name="Line 2022"/>
              <p:cNvSpPr>
                <a:spLocks noChangeShapeType="1"/>
              </p:cNvSpPr>
              <p:nvPr/>
            </p:nvSpPr>
            <p:spPr bwMode="auto">
              <a:xfrm flipH="1">
                <a:off x="3191" y="1693"/>
                <a:ext cx="1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62" name="Line 2023"/>
              <p:cNvSpPr>
                <a:spLocks noChangeShapeType="1"/>
              </p:cNvSpPr>
              <p:nvPr/>
            </p:nvSpPr>
            <p:spPr bwMode="auto">
              <a:xfrm>
                <a:off x="3201" y="1605"/>
                <a:ext cx="8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63" name="Line 2024"/>
              <p:cNvSpPr>
                <a:spLocks noChangeShapeType="1"/>
              </p:cNvSpPr>
              <p:nvPr/>
            </p:nvSpPr>
            <p:spPr bwMode="auto">
              <a:xfrm>
                <a:off x="3289" y="1605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64" name="Line 2025"/>
              <p:cNvSpPr>
                <a:spLocks noChangeShapeType="1"/>
              </p:cNvSpPr>
              <p:nvPr/>
            </p:nvSpPr>
            <p:spPr bwMode="auto">
              <a:xfrm flipH="1">
                <a:off x="3201" y="1608"/>
                <a:ext cx="8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65" name="Line 2026"/>
              <p:cNvSpPr>
                <a:spLocks noChangeShapeType="1"/>
              </p:cNvSpPr>
              <p:nvPr/>
            </p:nvSpPr>
            <p:spPr bwMode="auto">
              <a:xfrm flipV="1">
                <a:off x="3201" y="1605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66" name="Freeform 2027"/>
              <p:cNvSpPr>
                <a:spLocks/>
              </p:cNvSpPr>
              <p:nvPr/>
            </p:nvSpPr>
            <p:spPr bwMode="auto">
              <a:xfrm>
                <a:off x="3201" y="1605"/>
                <a:ext cx="88" cy="88"/>
              </a:xfrm>
              <a:custGeom>
                <a:avLst/>
                <a:gdLst>
                  <a:gd name="T0" fmla="*/ 0 w 525"/>
                  <a:gd name="T1" fmla="*/ 525 h 525"/>
                  <a:gd name="T2" fmla="*/ 64 w 525"/>
                  <a:gd name="T3" fmla="*/ 521 h 525"/>
                  <a:gd name="T4" fmla="*/ 126 w 525"/>
                  <a:gd name="T5" fmla="*/ 510 h 525"/>
                  <a:gd name="T6" fmla="*/ 186 w 525"/>
                  <a:gd name="T7" fmla="*/ 491 h 525"/>
                  <a:gd name="T8" fmla="*/ 244 w 525"/>
                  <a:gd name="T9" fmla="*/ 465 h 525"/>
                  <a:gd name="T10" fmla="*/ 299 w 525"/>
                  <a:gd name="T11" fmla="*/ 432 h 525"/>
                  <a:gd name="T12" fmla="*/ 348 w 525"/>
                  <a:gd name="T13" fmla="*/ 393 h 525"/>
                  <a:gd name="T14" fmla="*/ 393 w 525"/>
                  <a:gd name="T15" fmla="*/ 348 h 525"/>
                  <a:gd name="T16" fmla="*/ 432 w 525"/>
                  <a:gd name="T17" fmla="*/ 298 h 525"/>
                  <a:gd name="T18" fmla="*/ 465 w 525"/>
                  <a:gd name="T19" fmla="*/ 244 h 525"/>
                  <a:gd name="T20" fmla="*/ 491 w 525"/>
                  <a:gd name="T21" fmla="*/ 186 h 525"/>
                  <a:gd name="T22" fmla="*/ 510 w 525"/>
                  <a:gd name="T23" fmla="*/ 125 h 525"/>
                  <a:gd name="T24" fmla="*/ 522 w 525"/>
                  <a:gd name="T25" fmla="*/ 62 h 525"/>
                  <a:gd name="T26" fmla="*/ 525 w 525"/>
                  <a:gd name="T27" fmla="*/ 0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25">
                    <a:moveTo>
                      <a:pt x="0" y="525"/>
                    </a:moveTo>
                    <a:lnTo>
                      <a:pt x="64" y="521"/>
                    </a:lnTo>
                    <a:lnTo>
                      <a:pt x="126" y="510"/>
                    </a:lnTo>
                    <a:lnTo>
                      <a:pt x="186" y="491"/>
                    </a:lnTo>
                    <a:lnTo>
                      <a:pt x="244" y="465"/>
                    </a:lnTo>
                    <a:lnTo>
                      <a:pt x="299" y="432"/>
                    </a:lnTo>
                    <a:lnTo>
                      <a:pt x="348" y="393"/>
                    </a:lnTo>
                    <a:lnTo>
                      <a:pt x="393" y="348"/>
                    </a:lnTo>
                    <a:lnTo>
                      <a:pt x="432" y="298"/>
                    </a:lnTo>
                    <a:lnTo>
                      <a:pt x="465" y="244"/>
                    </a:lnTo>
                    <a:lnTo>
                      <a:pt x="491" y="186"/>
                    </a:lnTo>
                    <a:lnTo>
                      <a:pt x="510" y="125"/>
                    </a:lnTo>
                    <a:lnTo>
                      <a:pt x="522" y="62"/>
                    </a:lnTo>
                    <a:lnTo>
                      <a:pt x="52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67" name="Line 2028"/>
              <p:cNvSpPr>
                <a:spLocks noChangeShapeType="1"/>
              </p:cNvSpPr>
              <p:nvPr/>
            </p:nvSpPr>
            <p:spPr bwMode="auto">
              <a:xfrm flipH="1">
                <a:off x="3068" y="1711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68" name="Line 2029"/>
              <p:cNvSpPr>
                <a:spLocks noChangeShapeType="1"/>
              </p:cNvSpPr>
              <p:nvPr/>
            </p:nvSpPr>
            <p:spPr bwMode="auto">
              <a:xfrm flipV="1">
                <a:off x="3068" y="1701"/>
                <a:ext cx="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69" name="Line 2030"/>
              <p:cNvSpPr>
                <a:spLocks noChangeShapeType="1"/>
              </p:cNvSpPr>
              <p:nvPr/>
            </p:nvSpPr>
            <p:spPr bwMode="auto">
              <a:xfrm>
                <a:off x="3068" y="1701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70" name="Line 2031"/>
              <p:cNvSpPr>
                <a:spLocks noChangeShapeType="1"/>
              </p:cNvSpPr>
              <p:nvPr/>
            </p:nvSpPr>
            <p:spPr bwMode="auto">
              <a:xfrm>
                <a:off x="2977" y="1711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71" name="Line 2032"/>
              <p:cNvSpPr>
                <a:spLocks noChangeShapeType="1"/>
              </p:cNvSpPr>
              <p:nvPr/>
            </p:nvSpPr>
            <p:spPr bwMode="auto">
              <a:xfrm flipV="1">
                <a:off x="2980" y="1701"/>
                <a:ext cx="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72" name="Line 2033"/>
              <p:cNvSpPr>
                <a:spLocks noChangeShapeType="1"/>
              </p:cNvSpPr>
              <p:nvPr/>
            </p:nvSpPr>
            <p:spPr bwMode="auto">
              <a:xfrm flipH="1">
                <a:off x="2977" y="1701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73" name="Line 2034"/>
              <p:cNvSpPr>
                <a:spLocks noChangeShapeType="1"/>
              </p:cNvSpPr>
              <p:nvPr/>
            </p:nvSpPr>
            <p:spPr bwMode="auto">
              <a:xfrm>
                <a:off x="3068" y="1711"/>
                <a:ext cx="0" cy="8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74" name="Line 2035"/>
              <p:cNvSpPr>
                <a:spLocks noChangeShapeType="1"/>
              </p:cNvSpPr>
              <p:nvPr/>
            </p:nvSpPr>
            <p:spPr bwMode="auto">
              <a:xfrm flipH="1">
                <a:off x="3065" y="1799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75" name="Line 2036"/>
              <p:cNvSpPr>
                <a:spLocks noChangeShapeType="1"/>
              </p:cNvSpPr>
              <p:nvPr/>
            </p:nvSpPr>
            <p:spPr bwMode="auto">
              <a:xfrm flipV="1">
                <a:off x="3065" y="1711"/>
                <a:ext cx="0" cy="8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76" name="Line 2037"/>
              <p:cNvSpPr>
                <a:spLocks noChangeShapeType="1"/>
              </p:cNvSpPr>
              <p:nvPr/>
            </p:nvSpPr>
            <p:spPr bwMode="auto">
              <a:xfrm>
                <a:off x="3065" y="1711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77" name="Freeform 2038"/>
              <p:cNvSpPr>
                <a:spLocks/>
              </p:cNvSpPr>
              <p:nvPr/>
            </p:nvSpPr>
            <p:spPr bwMode="auto">
              <a:xfrm>
                <a:off x="2975" y="1711"/>
                <a:ext cx="88" cy="88"/>
              </a:xfrm>
              <a:custGeom>
                <a:avLst/>
                <a:gdLst>
                  <a:gd name="T0" fmla="*/ 0 w 525"/>
                  <a:gd name="T1" fmla="*/ 0 h 527"/>
                  <a:gd name="T2" fmla="*/ 4 w 525"/>
                  <a:gd name="T3" fmla="*/ 64 h 527"/>
                  <a:gd name="T4" fmla="*/ 15 w 525"/>
                  <a:gd name="T5" fmla="*/ 126 h 527"/>
                  <a:gd name="T6" fmla="*/ 34 w 525"/>
                  <a:gd name="T7" fmla="*/ 187 h 527"/>
                  <a:gd name="T8" fmla="*/ 60 w 525"/>
                  <a:gd name="T9" fmla="*/ 244 h 527"/>
                  <a:gd name="T10" fmla="*/ 93 w 525"/>
                  <a:gd name="T11" fmla="*/ 299 h 527"/>
                  <a:gd name="T12" fmla="*/ 132 w 525"/>
                  <a:gd name="T13" fmla="*/ 350 h 527"/>
                  <a:gd name="T14" fmla="*/ 177 w 525"/>
                  <a:gd name="T15" fmla="*/ 394 h 527"/>
                  <a:gd name="T16" fmla="*/ 227 w 525"/>
                  <a:gd name="T17" fmla="*/ 433 h 527"/>
                  <a:gd name="T18" fmla="*/ 281 w 525"/>
                  <a:gd name="T19" fmla="*/ 466 h 527"/>
                  <a:gd name="T20" fmla="*/ 339 w 525"/>
                  <a:gd name="T21" fmla="*/ 492 h 527"/>
                  <a:gd name="T22" fmla="*/ 399 w 525"/>
                  <a:gd name="T23" fmla="*/ 511 h 527"/>
                  <a:gd name="T24" fmla="*/ 462 w 525"/>
                  <a:gd name="T25" fmla="*/ 522 h 527"/>
                  <a:gd name="T26" fmla="*/ 525 w 525"/>
                  <a:gd name="T27" fmla="*/ 527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27">
                    <a:moveTo>
                      <a:pt x="0" y="0"/>
                    </a:moveTo>
                    <a:lnTo>
                      <a:pt x="4" y="64"/>
                    </a:lnTo>
                    <a:lnTo>
                      <a:pt x="15" y="126"/>
                    </a:lnTo>
                    <a:lnTo>
                      <a:pt x="34" y="187"/>
                    </a:lnTo>
                    <a:lnTo>
                      <a:pt x="60" y="244"/>
                    </a:lnTo>
                    <a:lnTo>
                      <a:pt x="93" y="299"/>
                    </a:lnTo>
                    <a:lnTo>
                      <a:pt x="132" y="350"/>
                    </a:lnTo>
                    <a:lnTo>
                      <a:pt x="177" y="394"/>
                    </a:lnTo>
                    <a:lnTo>
                      <a:pt x="227" y="433"/>
                    </a:lnTo>
                    <a:lnTo>
                      <a:pt x="281" y="466"/>
                    </a:lnTo>
                    <a:lnTo>
                      <a:pt x="339" y="492"/>
                    </a:lnTo>
                    <a:lnTo>
                      <a:pt x="399" y="511"/>
                    </a:lnTo>
                    <a:lnTo>
                      <a:pt x="462" y="522"/>
                    </a:lnTo>
                    <a:lnTo>
                      <a:pt x="525" y="527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78" name="Line 2039"/>
              <p:cNvSpPr>
                <a:spLocks noChangeShapeType="1"/>
              </p:cNvSpPr>
              <p:nvPr/>
            </p:nvSpPr>
            <p:spPr bwMode="auto">
              <a:xfrm>
                <a:off x="2514" y="1222"/>
                <a:ext cx="8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79" name="Line 2040"/>
              <p:cNvSpPr>
                <a:spLocks noChangeShapeType="1"/>
              </p:cNvSpPr>
              <p:nvPr/>
            </p:nvSpPr>
            <p:spPr bwMode="auto">
              <a:xfrm flipH="1">
                <a:off x="2514" y="1152"/>
                <a:ext cx="8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80" name="Line 2041"/>
              <p:cNvSpPr>
                <a:spLocks noChangeShapeType="1"/>
              </p:cNvSpPr>
              <p:nvPr/>
            </p:nvSpPr>
            <p:spPr bwMode="auto">
              <a:xfrm>
                <a:off x="2514" y="1151"/>
                <a:ext cx="0" cy="7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81" name="Freeform 2042"/>
              <p:cNvSpPr>
                <a:spLocks/>
              </p:cNvSpPr>
              <p:nvPr/>
            </p:nvSpPr>
            <p:spPr bwMode="auto">
              <a:xfrm>
                <a:off x="2514" y="1149"/>
                <a:ext cx="1" cy="2"/>
              </a:xfrm>
              <a:custGeom>
                <a:avLst/>
                <a:gdLst>
                  <a:gd name="T0" fmla="*/ 10 w 10"/>
                  <a:gd name="T1" fmla="*/ 0 h 9"/>
                  <a:gd name="T2" fmla="*/ 4 w 10"/>
                  <a:gd name="T3" fmla="*/ 2 h 9"/>
                  <a:gd name="T4" fmla="*/ 0 w 10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10" y="0"/>
                    </a:moveTo>
                    <a:lnTo>
                      <a:pt x="4" y="2"/>
                    </a:lnTo>
                    <a:lnTo>
                      <a:pt x="0" y="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82" name="Line 2043"/>
              <p:cNvSpPr>
                <a:spLocks noChangeShapeType="1"/>
              </p:cNvSpPr>
              <p:nvPr/>
            </p:nvSpPr>
            <p:spPr bwMode="auto">
              <a:xfrm>
                <a:off x="2515" y="1149"/>
                <a:ext cx="8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83" name="Line 2044"/>
              <p:cNvSpPr>
                <a:spLocks noChangeShapeType="1"/>
              </p:cNvSpPr>
              <p:nvPr/>
            </p:nvSpPr>
            <p:spPr bwMode="auto">
              <a:xfrm>
                <a:off x="2514" y="1156"/>
                <a:ext cx="8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84" name="Line 2045"/>
              <p:cNvSpPr>
                <a:spLocks noChangeShapeType="1"/>
              </p:cNvSpPr>
              <p:nvPr/>
            </p:nvSpPr>
            <p:spPr bwMode="auto">
              <a:xfrm>
                <a:off x="2514" y="1157"/>
                <a:ext cx="8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85" name="Freeform 2046"/>
              <p:cNvSpPr>
                <a:spLocks/>
              </p:cNvSpPr>
              <p:nvPr/>
            </p:nvSpPr>
            <p:spPr bwMode="auto">
              <a:xfrm>
                <a:off x="2601" y="1149"/>
                <a:ext cx="1" cy="2"/>
              </a:xfrm>
              <a:custGeom>
                <a:avLst/>
                <a:gdLst>
                  <a:gd name="T0" fmla="*/ 10 w 10"/>
                  <a:gd name="T1" fmla="*/ 9 h 9"/>
                  <a:gd name="T2" fmla="*/ 6 w 10"/>
                  <a:gd name="T3" fmla="*/ 2 h 9"/>
                  <a:gd name="T4" fmla="*/ 0 w 10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10" y="9"/>
                    </a:moveTo>
                    <a:lnTo>
                      <a:pt x="6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86" name="Line 2047"/>
              <p:cNvSpPr>
                <a:spLocks noChangeShapeType="1"/>
              </p:cNvSpPr>
              <p:nvPr/>
            </p:nvSpPr>
            <p:spPr bwMode="auto">
              <a:xfrm>
                <a:off x="2602" y="1151"/>
                <a:ext cx="0" cy="7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87" name="Line 2048"/>
              <p:cNvSpPr>
                <a:spLocks noChangeShapeType="1"/>
              </p:cNvSpPr>
              <p:nvPr/>
            </p:nvSpPr>
            <p:spPr bwMode="auto">
              <a:xfrm flipV="1">
                <a:off x="2551" y="1147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88" name="Line 2049"/>
              <p:cNvSpPr>
                <a:spLocks noChangeShapeType="1"/>
              </p:cNvSpPr>
              <p:nvPr/>
            </p:nvSpPr>
            <p:spPr bwMode="auto">
              <a:xfrm>
                <a:off x="2556" y="1147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89" name="Line 2050"/>
              <p:cNvSpPr>
                <a:spLocks noChangeShapeType="1"/>
              </p:cNvSpPr>
              <p:nvPr/>
            </p:nvSpPr>
            <p:spPr bwMode="auto">
              <a:xfrm>
                <a:off x="2551" y="1147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90" name="Line 2051"/>
              <p:cNvSpPr>
                <a:spLocks noChangeShapeType="1"/>
              </p:cNvSpPr>
              <p:nvPr/>
            </p:nvSpPr>
            <p:spPr bwMode="auto">
              <a:xfrm>
                <a:off x="2561" y="1149"/>
                <a:ext cx="0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91" name="Line 2052"/>
              <p:cNvSpPr>
                <a:spLocks noChangeShapeType="1"/>
              </p:cNvSpPr>
              <p:nvPr/>
            </p:nvSpPr>
            <p:spPr bwMode="auto">
              <a:xfrm flipV="1">
                <a:off x="2570" y="1147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92" name="Line 2053"/>
              <p:cNvSpPr>
                <a:spLocks noChangeShapeType="1"/>
              </p:cNvSpPr>
              <p:nvPr/>
            </p:nvSpPr>
            <p:spPr bwMode="auto">
              <a:xfrm>
                <a:off x="2565" y="1147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93" name="Line 2054"/>
              <p:cNvSpPr>
                <a:spLocks noChangeShapeType="1"/>
              </p:cNvSpPr>
              <p:nvPr/>
            </p:nvSpPr>
            <p:spPr bwMode="auto">
              <a:xfrm flipH="1">
                <a:off x="2565" y="1147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94" name="Freeform 2055"/>
              <p:cNvSpPr>
                <a:spLocks/>
              </p:cNvSpPr>
              <p:nvPr/>
            </p:nvSpPr>
            <p:spPr bwMode="auto">
              <a:xfrm>
                <a:off x="2909" y="1337"/>
                <a:ext cx="88" cy="155"/>
              </a:xfrm>
              <a:custGeom>
                <a:avLst/>
                <a:gdLst>
                  <a:gd name="T0" fmla="*/ 530 w 530"/>
                  <a:gd name="T1" fmla="*/ 0 h 929"/>
                  <a:gd name="T2" fmla="*/ 422 w 530"/>
                  <a:gd name="T3" fmla="*/ 144 h 929"/>
                  <a:gd name="T4" fmla="*/ 321 w 530"/>
                  <a:gd name="T5" fmla="*/ 292 h 929"/>
                  <a:gd name="T6" fmla="*/ 229 w 530"/>
                  <a:gd name="T7" fmla="*/ 445 h 929"/>
                  <a:gd name="T8" fmla="*/ 144 w 530"/>
                  <a:gd name="T9" fmla="*/ 602 h 929"/>
                  <a:gd name="T10" fmla="*/ 68 w 530"/>
                  <a:gd name="T11" fmla="*/ 764 h 929"/>
                  <a:gd name="T12" fmla="*/ 0 w 530"/>
                  <a:gd name="T13" fmla="*/ 929 h 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0" h="929">
                    <a:moveTo>
                      <a:pt x="530" y="0"/>
                    </a:moveTo>
                    <a:lnTo>
                      <a:pt x="422" y="144"/>
                    </a:lnTo>
                    <a:lnTo>
                      <a:pt x="321" y="292"/>
                    </a:lnTo>
                    <a:lnTo>
                      <a:pt x="229" y="445"/>
                    </a:lnTo>
                    <a:lnTo>
                      <a:pt x="144" y="602"/>
                    </a:lnTo>
                    <a:lnTo>
                      <a:pt x="68" y="764"/>
                    </a:lnTo>
                    <a:lnTo>
                      <a:pt x="0" y="92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95" name="Freeform 2056"/>
              <p:cNvSpPr>
                <a:spLocks/>
              </p:cNvSpPr>
              <p:nvPr/>
            </p:nvSpPr>
            <p:spPr bwMode="auto">
              <a:xfrm>
                <a:off x="2897" y="1334"/>
                <a:ext cx="42" cy="157"/>
              </a:xfrm>
              <a:custGeom>
                <a:avLst/>
                <a:gdLst>
                  <a:gd name="T0" fmla="*/ 250 w 250"/>
                  <a:gd name="T1" fmla="*/ 0 h 944"/>
                  <a:gd name="T2" fmla="*/ 189 w 250"/>
                  <a:gd name="T3" fmla="*/ 151 h 944"/>
                  <a:gd name="T4" fmla="*/ 136 w 250"/>
                  <a:gd name="T5" fmla="*/ 306 h 944"/>
                  <a:gd name="T6" fmla="*/ 89 w 250"/>
                  <a:gd name="T7" fmla="*/ 463 h 944"/>
                  <a:gd name="T8" fmla="*/ 52 w 250"/>
                  <a:gd name="T9" fmla="*/ 622 h 944"/>
                  <a:gd name="T10" fmla="*/ 21 w 250"/>
                  <a:gd name="T11" fmla="*/ 783 h 944"/>
                  <a:gd name="T12" fmla="*/ 0 w 250"/>
                  <a:gd name="T13" fmla="*/ 944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0" h="944">
                    <a:moveTo>
                      <a:pt x="250" y="0"/>
                    </a:moveTo>
                    <a:lnTo>
                      <a:pt x="189" y="151"/>
                    </a:lnTo>
                    <a:lnTo>
                      <a:pt x="136" y="306"/>
                    </a:lnTo>
                    <a:lnTo>
                      <a:pt x="89" y="463"/>
                    </a:lnTo>
                    <a:lnTo>
                      <a:pt x="52" y="622"/>
                    </a:lnTo>
                    <a:lnTo>
                      <a:pt x="21" y="783"/>
                    </a:lnTo>
                    <a:lnTo>
                      <a:pt x="0" y="944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96" name="Line 2057"/>
              <p:cNvSpPr>
                <a:spLocks noChangeShapeType="1"/>
              </p:cNvSpPr>
              <p:nvPr/>
            </p:nvSpPr>
            <p:spPr bwMode="auto">
              <a:xfrm>
                <a:off x="2909" y="1490"/>
                <a:ext cx="14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97" name="Freeform 2058"/>
              <p:cNvSpPr>
                <a:spLocks/>
              </p:cNvSpPr>
              <p:nvPr/>
            </p:nvSpPr>
            <p:spPr bwMode="auto">
              <a:xfrm>
                <a:off x="3059" y="1341"/>
                <a:ext cx="5" cy="142"/>
              </a:xfrm>
              <a:custGeom>
                <a:avLst/>
                <a:gdLst>
                  <a:gd name="T0" fmla="*/ 0 w 32"/>
                  <a:gd name="T1" fmla="*/ 850 h 850"/>
                  <a:gd name="T2" fmla="*/ 18 w 32"/>
                  <a:gd name="T3" fmla="*/ 708 h 850"/>
                  <a:gd name="T4" fmla="*/ 29 w 32"/>
                  <a:gd name="T5" fmla="*/ 567 h 850"/>
                  <a:gd name="T6" fmla="*/ 32 w 32"/>
                  <a:gd name="T7" fmla="*/ 425 h 850"/>
                  <a:gd name="T8" fmla="*/ 29 w 32"/>
                  <a:gd name="T9" fmla="*/ 282 h 850"/>
                  <a:gd name="T10" fmla="*/ 18 w 32"/>
                  <a:gd name="T11" fmla="*/ 141 h 850"/>
                  <a:gd name="T12" fmla="*/ 0 w 32"/>
                  <a:gd name="T13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850">
                    <a:moveTo>
                      <a:pt x="0" y="850"/>
                    </a:moveTo>
                    <a:lnTo>
                      <a:pt x="18" y="708"/>
                    </a:lnTo>
                    <a:lnTo>
                      <a:pt x="29" y="567"/>
                    </a:lnTo>
                    <a:lnTo>
                      <a:pt x="32" y="425"/>
                    </a:lnTo>
                    <a:lnTo>
                      <a:pt x="29" y="282"/>
                    </a:lnTo>
                    <a:lnTo>
                      <a:pt x="18" y="14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98" name="Line 2059"/>
              <p:cNvSpPr>
                <a:spLocks noChangeShapeType="1"/>
              </p:cNvSpPr>
              <p:nvPr/>
            </p:nvSpPr>
            <p:spPr bwMode="auto">
              <a:xfrm flipV="1">
                <a:off x="2969" y="1375"/>
                <a:ext cx="0" cy="1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99" name="Line 2060"/>
              <p:cNvSpPr>
                <a:spLocks noChangeShapeType="1"/>
              </p:cNvSpPr>
              <p:nvPr/>
            </p:nvSpPr>
            <p:spPr bwMode="auto">
              <a:xfrm flipV="1">
                <a:off x="2967" y="1378"/>
                <a:ext cx="0" cy="11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00" name="Line 2061"/>
              <p:cNvSpPr>
                <a:spLocks noChangeShapeType="1"/>
              </p:cNvSpPr>
              <p:nvPr/>
            </p:nvSpPr>
            <p:spPr bwMode="auto">
              <a:xfrm flipV="1">
                <a:off x="2963" y="1385"/>
                <a:ext cx="0" cy="10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01" name="Line 2062"/>
              <p:cNvSpPr>
                <a:spLocks noChangeShapeType="1"/>
              </p:cNvSpPr>
              <p:nvPr/>
            </p:nvSpPr>
            <p:spPr bwMode="auto">
              <a:xfrm flipV="1">
                <a:off x="2961" y="1388"/>
                <a:ext cx="0" cy="10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02" name="Line 2063"/>
              <p:cNvSpPr>
                <a:spLocks noChangeShapeType="1"/>
              </p:cNvSpPr>
              <p:nvPr/>
            </p:nvSpPr>
            <p:spPr bwMode="auto">
              <a:xfrm flipV="1">
                <a:off x="2957" y="1395"/>
                <a:ext cx="0" cy="9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03" name="Line 2064"/>
              <p:cNvSpPr>
                <a:spLocks noChangeShapeType="1"/>
              </p:cNvSpPr>
              <p:nvPr/>
            </p:nvSpPr>
            <p:spPr bwMode="auto">
              <a:xfrm flipV="1">
                <a:off x="2955" y="1398"/>
                <a:ext cx="0" cy="9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04" name="Line 2065"/>
              <p:cNvSpPr>
                <a:spLocks noChangeShapeType="1"/>
              </p:cNvSpPr>
              <p:nvPr/>
            </p:nvSpPr>
            <p:spPr bwMode="auto">
              <a:xfrm>
                <a:off x="2919" y="1467"/>
                <a:ext cx="14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05" name="Line 2066"/>
              <p:cNvSpPr>
                <a:spLocks noChangeShapeType="1"/>
              </p:cNvSpPr>
              <p:nvPr/>
            </p:nvSpPr>
            <p:spPr bwMode="auto">
              <a:xfrm>
                <a:off x="2920" y="1465"/>
                <a:ext cx="14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06" name="Line 2067"/>
              <p:cNvSpPr>
                <a:spLocks noChangeShapeType="1"/>
              </p:cNvSpPr>
              <p:nvPr/>
            </p:nvSpPr>
            <p:spPr bwMode="auto">
              <a:xfrm>
                <a:off x="2917" y="1472"/>
                <a:ext cx="14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07" name="Line 2068"/>
              <p:cNvSpPr>
                <a:spLocks noChangeShapeType="1"/>
              </p:cNvSpPr>
              <p:nvPr/>
            </p:nvSpPr>
            <p:spPr bwMode="auto">
              <a:xfrm>
                <a:off x="2916" y="1474"/>
                <a:ext cx="14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08" name="Line 2069"/>
              <p:cNvSpPr>
                <a:spLocks noChangeShapeType="1"/>
              </p:cNvSpPr>
              <p:nvPr/>
            </p:nvSpPr>
            <p:spPr bwMode="auto">
              <a:xfrm>
                <a:off x="2914" y="1478"/>
                <a:ext cx="14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09" name="Line 2070"/>
              <p:cNvSpPr>
                <a:spLocks noChangeShapeType="1"/>
              </p:cNvSpPr>
              <p:nvPr/>
            </p:nvSpPr>
            <p:spPr bwMode="auto">
              <a:xfrm>
                <a:off x="2914" y="1480"/>
                <a:ext cx="14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10" name="Freeform 2071"/>
              <p:cNvSpPr>
                <a:spLocks/>
              </p:cNvSpPr>
              <p:nvPr/>
            </p:nvSpPr>
            <p:spPr bwMode="auto">
              <a:xfrm>
                <a:off x="3050" y="1483"/>
                <a:ext cx="9" cy="7"/>
              </a:xfrm>
              <a:custGeom>
                <a:avLst/>
                <a:gdLst>
                  <a:gd name="T0" fmla="*/ 0 w 49"/>
                  <a:gd name="T1" fmla="*/ 44 h 44"/>
                  <a:gd name="T2" fmla="*/ 17 w 49"/>
                  <a:gd name="T3" fmla="*/ 40 h 44"/>
                  <a:gd name="T4" fmla="*/ 33 w 49"/>
                  <a:gd name="T5" fmla="*/ 31 h 44"/>
                  <a:gd name="T6" fmla="*/ 43 w 49"/>
                  <a:gd name="T7" fmla="*/ 16 h 44"/>
                  <a:gd name="T8" fmla="*/ 49 w 49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4">
                    <a:moveTo>
                      <a:pt x="0" y="44"/>
                    </a:moveTo>
                    <a:lnTo>
                      <a:pt x="17" y="40"/>
                    </a:lnTo>
                    <a:lnTo>
                      <a:pt x="33" y="31"/>
                    </a:lnTo>
                    <a:lnTo>
                      <a:pt x="43" y="16"/>
                    </a:lnTo>
                    <a:lnTo>
                      <a:pt x="4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11" name="Line 2072"/>
              <p:cNvSpPr>
                <a:spLocks noChangeShapeType="1"/>
              </p:cNvSpPr>
              <p:nvPr/>
            </p:nvSpPr>
            <p:spPr bwMode="auto">
              <a:xfrm flipH="1">
                <a:off x="2998" y="1334"/>
                <a:ext cx="5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12" name="Freeform 2073"/>
              <p:cNvSpPr>
                <a:spLocks/>
              </p:cNvSpPr>
              <p:nvPr/>
            </p:nvSpPr>
            <p:spPr bwMode="auto">
              <a:xfrm>
                <a:off x="3050" y="1334"/>
                <a:ext cx="9" cy="7"/>
              </a:xfrm>
              <a:custGeom>
                <a:avLst/>
                <a:gdLst>
                  <a:gd name="T0" fmla="*/ 49 w 49"/>
                  <a:gd name="T1" fmla="*/ 45 h 45"/>
                  <a:gd name="T2" fmla="*/ 43 w 49"/>
                  <a:gd name="T3" fmla="*/ 27 h 45"/>
                  <a:gd name="T4" fmla="*/ 33 w 49"/>
                  <a:gd name="T5" fmla="*/ 13 h 45"/>
                  <a:gd name="T6" fmla="*/ 17 w 49"/>
                  <a:gd name="T7" fmla="*/ 4 h 45"/>
                  <a:gd name="T8" fmla="*/ 0 w 49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5">
                    <a:moveTo>
                      <a:pt x="49" y="45"/>
                    </a:moveTo>
                    <a:lnTo>
                      <a:pt x="43" y="27"/>
                    </a:lnTo>
                    <a:lnTo>
                      <a:pt x="33" y="13"/>
                    </a:lnTo>
                    <a:lnTo>
                      <a:pt x="17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13" name="Freeform 2074"/>
              <p:cNvSpPr>
                <a:spLocks/>
              </p:cNvSpPr>
              <p:nvPr/>
            </p:nvSpPr>
            <p:spPr bwMode="auto">
              <a:xfrm>
                <a:off x="2939" y="1331"/>
                <a:ext cx="4" cy="3"/>
              </a:xfrm>
              <a:custGeom>
                <a:avLst/>
                <a:gdLst>
                  <a:gd name="T0" fmla="*/ 24 w 24"/>
                  <a:gd name="T1" fmla="*/ 0 h 18"/>
                  <a:gd name="T2" fmla="*/ 8 w 24"/>
                  <a:gd name="T3" fmla="*/ 5 h 18"/>
                  <a:gd name="T4" fmla="*/ 0 w 24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18">
                    <a:moveTo>
                      <a:pt x="24" y="0"/>
                    </a:moveTo>
                    <a:lnTo>
                      <a:pt x="8" y="5"/>
                    </a:lnTo>
                    <a:lnTo>
                      <a:pt x="0" y="18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14" name="Freeform 2075"/>
              <p:cNvSpPr>
                <a:spLocks/>
              </p:cNvSpPr>
              <p:nvPr/>
            </p:nvSpPr>
            <p:spPr bwMode="auto">
              <a:xfrm>
                <a:off x="2994" y="1331"/>
                <a:ext cx="4" cy="6"/>
              </a:xfrm>
              <a:custGeom>
                <a:avLst/>
                <a:gdLst>
                  <a:gd name="T0" fmla="*/ 21 w 25"/>
                  <a:gd name="T1" fmla="*/ 38 h 38"/>
                  <a:gd name="T2" fmla="*/ 25 w 25"/>
                  <a:gd name="T3" fmla="*/ 26 h 38"/>
                  <a:gd name="T4" fmla="*/ 21 w 25"/>
                  <a:gd name="T5" fmla="*/ 13 h 38"/>
                  <a:gd name="T6" fmla="*/ 12 w 25"/>
                  <a:gd name="T7" fmla="*/ 4 h 38"/>
                  <a:gd name="T8" fmla="*/ 0 w 25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8">
                    <a:moveTo>
                      <a:pt x="21" y="38"/>
                    </a:moveTo>
                    <a:lnTo>
                      <a:pt x="25" y="26"/>
                    </a:lnTo>
                    <a:lnTo>
                      <a:pt x="21" y="13"/>
                    </a:lnTo>
                    <a:lnTo>
                      <a:pt x="12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15" name="Line 2076"/>
              <p:cNvSpPr>
                <a:spLocks noChangeShapeType="1"/>
              </p:cNvSpPr>
              <p:nvPr/>
            </p:nvSpPr>
            <p:spPr bwMode="auto">
              <a:xfrm flipH="1">
                <a:off x="2943" y="1331"/>
                <a:ext cx="5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16" name="Freeform 2077"/>
              <p:cNvSpPr>
                <a:spLocks/>
              </p:cNvSpPr>
              <p:nvPr/>
            </p:nvSpPr>
            <p:spPr bwMode="auto">
              <a:xfrm>
                <a:off x="2863" y="1398"/>
                <a:ext cx="5" cy="6"/>
              </a:xfrm>
              <a:custGeom>
                <a:avLst/>
                <a:gdLst>
                  <a:gd name="T0" fmla="*/ 0 w 31"/>
                  <a:gd name="T1" fmla="*/ 0 h 31"/>
                  <a:gd name="T2" fmla="*/ 4 w 31"/>
                  <a:gd name="T3" fmla="*/ 16 h 31"/>
                  <a:gd name="T4" fmla="*/ 15 w 31"/>
                  <a:gd name="T5" fmla="*/ 28 h 31"/>
                  <a:gd name="T6" fmla="*/ 31 w 31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31">
                    <a:moveTo>
                      <a:pt x="0" y="0"/>
                    </a:moveTo>
                    <a:lnTo>
                      <a:pt x="4" y="16"/>
                    </a:lnTo>
                    <a:lnTo>
                      <a:pt x="15" y="28"/>
                    </a:lnTo>
                    <a:lnTo>
                      <a:pt x="31" y="31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17" name="Line 2078"/>
              <p:cNvSpPr>
                <a:spLocks noChangeShapeType="1"/>
              </p:cNvSpPr>
              <p:nvPr/>
            </p:nvSpPr>
            <p:spPr bwMode="auto">
              <a:xfrm>
                <a:off x="2897" y="1334"/>
                <a:ext cx="0" cy="15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18" name="Line 2079"/>
              <p:cNvSpPr>
                <a:spLocks noChangeShapeType="1"/>
              </p:cNvSpPr>
              <p:nvPr/>
            </p:nvSpPr>
            <p:spPr bwMode="auto">
              <a:xfrm>
                <a:off x="2899" y="1493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19" name="Freeform 2080"/>
              <p:cNvSpPr>
                <a:spLocks/>
              </p:cNvSpPr>
              <p:nvPr/>
            </p:nvSpPr>
            <p:spPr bwMode="auto">
              <a:xfrm>
                <a:off x="2897" y="1491"/>
                <a:ext cx="2" cy="2"/>
              </a:xfrm>
              <a:custGeom>
                <a:avLst/>
                <a:gdLst>
                  <a:gd name="T0" fmla="*/ 0 w 12"/>
                  <a:gd name="T1" fmla="*/ 0 h 14"/>
                  <a:gd name="T2" fmla="*/ 3 w 12"/>
                  <a:gd name="T3" fmla="*/ 11 h 14"/>
                  <a:gd name="T4" fmla="*/ 12 w 12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4">
                    <a:moveTo>
                      <a:pt x="0" y="0"/>
                    </a:moveTo>
                    <a:lnTo>
                      <a:pt x="3" y="11"/>
                    </a:lnTo>
                    <a:lnTo>
                      <a:pt x="12" y="14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20" name="Freeform 2081"/>
              <p:cNvSpPr>
                <a:spLocks/>
              </p:cNvSpPr>
              <p:nvPr/>
            </p:nvSpPr>
            <p:spPr bwMode="auto">
              <a:xfrm>
                <a:off x="2907" y="1492"/>
                <a:ext cx="2" cy="1"/>
              </a:xfrm>
              <a:custGeom>
                <a:avLst/>
                <a:gdLst>
                  <a:gd name="T0" fmla="*/ 0 w 13"/>
                  <a:gd name="T1" fmla="*/ 9 h 9"/>
                  <a:gd name="T2" fmla="*/ 9 w 13"/>
                  <a:gd name="T3" fmla="*/ 7 h 9"/>
                  <a:gd name="T4" fmla="*/ 13 w 13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9">
                    <a:moveTo>
                      <a:pt x="0" y="9"/>
                    </a:moveTo>
                    <a:lnTo>
                      <a:pt x="9" y="7"/>
                    </a:lnTo>
                    <a:lnTo>
                      <a:pt x="1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21" name="Line 2082"/>
              <p:cNvSpPr>
                <a:spLocks noChangeShapeType="1"/>
              </p:cNvSpPr>
              <p:nvPr/>
            </p:nvSpPr>
            <p:spPr bwMode="auto">
              <a:xfrm>
                <a:off x="2852" y="1490"/>
                <a:ext cx="4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22" name="Freeform 2083"/>
              <p:cNvSpPr>
                <a:spLocks/>
              </p:cNvSpPr>
              <p:nvPr/>
            </p:nvSpPr>
            <p:spPr bwMode="auto">
              <a:xfrm>
                <a:off x="2863" y="1479"/>
                <a:ext cx="5" cy="5"/>
              </a:xfrm>
              <a:custGeom>
                <a:avLst/>
                <a:gdLst>
                  <a:gd name="T0" fmla="*/ 0 w 31"/>
                  <a:gd name="T1" fmla="*/ 0 h 32"/>
                  <a:gd name="T2" fmla="*/ 4 w 31"/>
                  <a:gd name="T3" fmla="*/ 15 h 32"/>
                  <a:gd name="T4" fmla="*/ 15 w 31"/>
                  <a:gd name="T5" fmla="*/ 27 h 32"/>
                  <a:gd name="T6" fmla="*/ 31 w 31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32">
                    <a:moveTo>
                      <a:pt x="0" y="0"/>
                    </a:moveTo>
                    <a:lnTo>
                      <a:pt x="4" y="15"/>
                    </a:lnTo>
                    <a:lnTo>
                      <a:pt x="15" y="27"/>
                    </a:lnTo>
                    <a:lnTo>
                      <a:pt x="31" y="32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23" name="Line 2084"/>
              <p:cNvSpPr>
                <a:spLocks noChangeShapeType="1"/>
              </p:cNvSpPr>
              <p:nvPr/>
            </p:nvSpPr>
            <p:spPr bwMode="auto">
              <a:xfrm>
                <a:off x="2868" y="1484"/>
                <a:ext cx="2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24" name="Freeform 2085"/>
              <p:cNvSpPr>
                <a:spLocks/>
              </p:cNvSpPr>
              <p:nvPr/>
            </p:nvSpPr>
            <p:spPr bwMode="auto">
              <a:xfrm>
                <a:off x="2863" y="1422"/>
                <a:ext cx="5" cy="5"/>
              </a:xfrm>
              <a:custGeom>
                <a:avLst/>
                <a:gdLst>
                  <a:gd name="T0" fmla="*/ 31 w 31"/>
                  <a:gd name="T1" fmla="*/ 0 h 30"/>
                  <a:gd name="T2" fmla="*/ 15 w 31"/>
                  <a:gd name="T3" fmla="*/ 3 h 30"/>
                  <a:gd name="T4" fmla="*/ 4 w 31"/>
                  <a:gd name="T5" fmla="*/ 15 h 30"/>
                  <a:gd name="T6" fmla="*/ 0 w 31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30">
                    <a:moveTo>
                      <a:pt x="31" y="0"/>
                    </a:moveTo>
                    <a:lnTo>
                      <a:pt x="15" y="3"/>
                    </a:lnTo>
                    <a:lnTo>
                      <a:pt x="4" y="15"/>
                    </a:lnTo>
                    <a:lnTo>
                      <a:pt x="0" y="3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25" name="Line 2086"/>
              <p:cNvSpPr>
                <a:spLocks noChangeShapeType="1"/>
              </p:cNvSpPr>
              <p:nvPr/>
            </p:nvSpPr>
            <p:spPr bwMode="auto">
              <a:xfrm>
                <a:off x="2868" y="1422"/>
                <a:ext cx="2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26" name="Line 2087"/>
              <p:cNvSpPr>
                <a:spLocks noChangeShapeType="1"/>
              </p:cNvSpPr>
              <p:nvPr/>
            </p:nvSpPr>
            <p:spPr bwMode="auto">
              <a:xfrm flipV="1">
                <a:off x="2863" y="1427"/>
                <a:ext cx="0" cy="5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27" name="Line 2088"/>
              <p:cNvSpPr>
                <a:spLocks noChangeShapeType="1"/>
              </p:cNvSpPr>
              <p:nvPr/>
            </p:nvSpPr>
            <p:spPr bwMode="auto">
              <a:xfrm>
                <a:off x="2868" y="1404"/>
                <a:ext cx="2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28" name="Freeform 2089"/>
              <p:cNvSpPr>
                <a:spLocks/>
              </p:cNvSpPr>
              <p:nvPr/>
            </p:nvSpPr>
            <p:spPr bwMode="auto">
              <a:xfrm>
                <a:off x="2863" y="1341"/>
                <a:ext cx="5" cy="5"/>
              </a:xfrm>
              <a:custGeom>
                <a:avLst/>
                <a:gdLst>
                  <a:gd name="T0" fmla="*/ 31 w 31"/>
                  <a:gd name="T1" fmla="*/ 0 h 32"/>
                  <a:gd name="T2" fmla="*/ 15 w 31"/>
                  <a:gd name="T3" fmla="*/ 5 h 32"/>
                  <a:gd name="T4" fmla="*/ 4 w 31"/>
                  <a:gd name="T5" fmla="*/ 15 h 32"/>
                  <a:gd name="T6" fmla="*/ 0 w 31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32">
                    <a:moveTo>
                      <a:pt x="31" y="0"/>
                    </a:moveTo>
                    <a:lnTo>
                      <a:pt x="15" y="5"/>
                    </a:lnTo>
                    <a:lnTo>
                      <a:pt x="4" y="15"/>
                    </a:lnTo>
                    <a:lnTo>
                      <a:pt x="0" y="32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29" name="Line 2090"/>
              <p:cNvSpPr>
                <a:spLocks noChangeShapeType="1"/>
              </p:cNvSpPr>
              <p:nvPr/>
            </p:nvSpPr>
            <p:spPr bwMode="auto">
              <a:xfrm>
                <a:off x="2868" y="1341"/>
                <a:ext cx="2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30" name="Line 2091"/>
              <p:cNvSpPr>
                <a:spLocks noChangeShapeType="1"/>
              </p:cNvSpPr>
              <p:nvPr/>
            </p:nvSpPr>
            <p:spPr bwMode="auto">
              <a:xfrm>
                <a:off x="2863" y="134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31" name="Line 2092"/>
              <p:cNvSpPr>
                <a:spLocks noChangeShapeType="1"/>
              </p:cNvSpPr>
              <p:nvPr/>
            </p:nvSpPr>
            <p:spPr bwMode="auto">
              <a:xfrm flipV="1">
                <a:off x="2847" y="1250"/>
                <a:ext cx="0" cy="33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32" name="Line 2093"/>
              <p:cNvSpPr>
                <a:spLocks noChangeShapeType="1"/>
              </p:cNvSpPr>
              <p:nvPr/>
            </p:nvSpPr>
            <p:spPr bwMode="auto">
              <a:xfrm>
                <a:off x="2847" y="1250"/>
                <a:ext cx="4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33" name="Line 2094"/>
              <p:cNvSpPr>
                <a:spLocks noChangeShapeType="1"/>
              </p:cNvSpPr>
              <p:nvPr/>
            </p:nvSpPr>
            <p:spPr bwMode="auto">
              <a:xfrm flipH="1">
                <a:off x="3342" y="1432"/>
                <a:ext cx="1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34" name="Freeform 2095"/>
              <p:cNvSpPr>
                <a:spLocks/>
              </p:cNvSpPr>
              <p:nvPr/>
            </p:nvSpPr>
            <p:spPr bwMode="auto">
              <a:xfrm>
                <a:off x="3361" y="1429"/>
                <a:ext cx="3" cy="3"/>
              </a:xfrm>
              <a:custGeom>
                <a:avLst/>
                <a:gdLst>
                  <a:gd name="T0" fmla="*/ 0 w 19"/>
                  <a:gd name="T1" fmla="*/ 19 h 19"/>
                  <a:gd name="T2" fmla="*/ 10 w 19"/>
                  <a:gd name="T3" fmla="*/ 17 h 19"/>
                  <a:gd name="T4" fmla="*/ 17 w 19"/>
                  <a:gd name="T5" fmla="*/ 9 h 19"/>
                  <a:gd name="T6" fmla="*/ 19 w 19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9">
                    <a:moveTo>
                      <a:pt x="0" y="19"/>
                    </a:moveTo>
                    <a:lnTo>
                      <a:pt x="10" y="17"/>
                    </a:lnTo>
                    <a:lnTo>
                      <a:pt x="17" y="9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35" name="Line 2096"/>
              <p:cNvSpPr>
                <a:spLocks noChangeShapeType="1"/>
              </p:cNvSpPr>
              <p:nvPr/>
            </p:nvSpPr>
            <p:spPr bwMode="auto">
              <a:xfrm>
                <a:off x="3364" y="1387"/>
                <a:ext cx="0" cy="4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36" name="Freeform 2097"/>
              <p:cNvSpPr>
                <a:spLocks/>
              </p:cNvSpPr>
              <p:nvPr/>
            </p:nvSpPr>
            <p:spPr bwMode="auto">
              <a:xfrm>
                <a:off x="3361" y="1384"/>
                <a:ext cx="3" cy="3"/>
              </a:xfrm>
              <a:custGeom>
                <a:avLst/>
                <a:gdLst>
                  <a:gd name="T0" fmla="*/ 19 w 19"/>
                  <a:gd name="T1" fmla="*/ 19 h 19"/>
                  <a:gd name="T2" fmla="*/ 17 w 19"/>
                  <a:gd name="T3" fmla="*/ 9 h 19"/>
                  <a:gd name="T4" fmla="*/ 10 w 19"/>
                  <a:gd name="T5" fmla="*/ 2 h 19"/>
                  <a:gd name="T6" fmla="*/ 0 w 19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9">
                    <a:moveTo>
                      <a:pt x="19" y="19"/>
                    </a:moveTo>
                    <a:lnTo>
                      <a:pt x="17" y="9"/>
                    </a:lnTo>
                    <a:lnTo>
                      <a:pt x="10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37" name="Line 2098"/>
              <p:cNvSpPr>
                <a:spLocks noChangeShapeType="1"/>
              </p:cNvSpPr>
              <p:nvPr/>
            </p:nvSpPr>
            <p:spPr bwMode="auto">
              <a:xfrm>
                <a:off x="3342" y="1384"/>
                <a:ext cx="1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38" name="Line 2099"/>
              <p:cNvSpPr>
                <a:spLocks noChangeShapeType="1"/>
              </p:cNvSpPr>
              <p:nvPr/>
            </p:nvSpPr>
            <p:spPr bwMode="auto">
              <a:xfrm flipH="1">
                <a:off x="3304" y="1384"/>
                <a:ext cx="2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39" name="Line 2100"/>
              <p:cNvSpPr>
                <a:spLocks noChangeShapeType="1"/>
              </p:cNvSpPr>
              <p:nvPr/>
            </p:nvSpPr>
            <p:spPr bwMode="auto">
              <a:xfrm flipH="1">
                <a:off x="3297" y="1386"/>
                <a:ext cx="7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40" name="Line 2101"/>
              <p:cNvSpPr>
                <a:spLocks noChangeShapeType="1"/>
              </p:cNvSpPr>
              <p:nvPr/>
            </p:nvSpPr>
            <p:spPr bwMode="auto">
              <a:xfrm flipH="1">
                <a:off x="3293" y="1387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41" name="Line 2102"/>
              <p:cNvSpPr>
                <a:spLocks noChangeShapeType="1"/>
              </p:cNvSpPr>
              <p:nvPr/>
            </p:nvSpPr>
            <p:spPr bwMode="auto">
              <a:xfrm>
                <a:off x="3293" y="1428"/>
                <a:ext cx="4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42" name="Line 2103"/>
              <p:cNvSpPr>
                <a:spLocks noChangeShapeType="1"/>
              </p:cNvSpPr>
              <p:nvPr/>
            </p:nvSpPr>
            <p:spPr bwMode="auto">
              <a:xfrm flipV="1">
                <a:off x="3289" y="1392"/>
                <a:ext cx="0" cy="3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43" name="Freeform 2104"/>
              <p:cNvSpPr>
                <a:spLocks/>
              </p:cNvSpPr>
              <p:nvPr/>
            </p:nvSpPr>
            <p:spPr bwMode="auto">
              <a:xfrm>
                <a:off x="3289" y="1387"/>
                <a:ext cx="4" cy="5"/>
              </a:xfrm>
              <a:custGeom>
                <a:avLst/>
                <a:gdLst>
                  <a:gd name="T0" fmla="*/ 27 w 27"/>
                  <a:gd name="T1" fmla="*/ 0 h 31"/>
                  <a:gd name="T2" fmla="*/ 13 w 27"/>
                  <a:gd name="T3" fmla="*/ 5 h 31"/>
                  <a:gd name="T4" fmla="*/ 4 w 27"/>
                  <a:gd name="T5" fmla="*/ 17 h 31"/>
                  <a:gd name="T6" fmla="*/ 0 w 27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31">
                    <a:moveTo>
                      <a:pt x="27" y="0"/>
                    </a:moveTo>
                    <a:lnTo>
                      <a:pt x="13" y="5"/>
                    </a:lnTo>
                    <a:lnTo>
                      <a:pt x="4" y="17"/>
                    </a:lnTo>
                    <a:lnTo>
                      <a:pt x="0" y="31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44" name="Freeform 2105"/>
              <p:cNvSpPr>
                <a:spLocks/>
              </p:cNvSpPr>
              <p:nvPr/>
            </p:nvSpPr>
            <p:spPr bwMode="auto">
              <a:xfrm>
                <a:off x="3289" y="1423"/>
                <a:ext cx="4" cy="5"/>
              </a:xfrm>
              <a:custGeom>
                <a:avLst/>
                <a:gdLst>
                  <a:gd name="T0" fmla="*/ 0 w 27"/>
                  <a:gd name="T1" fmla="*/ 0 h 31"/>
                  <a:gd name="T2" fmla="*/ 4 w 27"/>
                  <a:gd name="T3" fmla="*/ 14 h 31"/>
                  <a:gd name="T4" fmla="*/ 13 w 27"/>
                  <a:gd name="T5" fmla="*/ 25 h 31"/>
                  <a:gd name="T6" fmla="*/ 27 w 27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31">
                    <a:moveTo>
                      <a:pt x="0" y="0"/>
                    </a:moveTo>
                    <a:lnTo>
                      <a:pt x="4" y="14"/>
                    </a:lnTo>
                    <a:lnTo>
                      <a:pt x="13" y="25"/>
                    </a:lnTo>
                    <a:lnTo>
                      <a:pt x="27" y="31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45" name="Line 2106"/>
              <p:cNvSpPr>
                <a:spLocks noChangeShapeType="1"/>
              </p:cNvSpPr>
              <p:nvPr/>
            </p:nvSpPr>
            <p:spPr bwMode="auto">
              <a:xfrm>
                <a:off x="3324" y="1431"/>
                <a:ext cx="19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46" name="Line 2107"/>
              <p:cNvSpPr>
                <a:spLocks noChangeShapeType="1"/>
              </p:cNvSpPr>
              <p:nvPr/>
            </p:nvSpPr>
            <p:spPr bwMode="auto">
              <a:xfrm>
                <a:off x="3304" y="1429"/>
                <a:ext cx="2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47" name="Line 2108"/>
              <p:cNvSpPr>
                <a:spLocks noChangeShapeType="1"/>
              </p:cNvSpPr>
              <p:nvPr/>
            </p:nvSpPr>
            <p:spPr bwMode="auto">
              <a:xfrm>
                <a:off x="3297" y="1429"/>
                <a:ext cx="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48" name="Line 2109"/>
              <p:cNvSpPr>
                <a:spLocks noChangeShapeType="1"/>
              </p:cNvSpPr>
              <p:nvPr/>
            </p:nvSpPr>
            <p:spPr bwMode="auto">
              <a:xfrm flipH="1">
                <a:off x="3324" y="1384"/>
                <a:ext cx="1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49" name="Line 2110"/>
              <p:cNvSpPr>
                <a:spLocks noChangeShapeType="1"/>
              </p:cNvSpPr>
              <p:nvPr/>
            </p:nvSpPr>
            <p:spPr bwMode="auto">
              <a:xfrm flipV="1">
                <a:off x="3364" y="1390"/>
                <a:ext cx="0" cy="3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50" name="Freeform 2111"/>
              <p:cNvSpPr>
                <a:spLocks/>
              </p:cNvSpPr>
              <p:nvPr/>
            </p:nvSpPr>
            <p:spPr bwMode="auto">
              <a:xfrm>
                <a:off x="3361" y="1387"/>
                <a:ext cx="3" cy="3"/>
              </a:xfrm>
              <a:custGeom>
                <a:avLst/>
                <a:gdLst>
                  <a:gd name="T0" fmla="*/ 19 w 19"/>
                  <a:gd name="T1" fmla="*/ 19 h 19"/>
                  <a:gd name="T2" fmla="*/ 17 w 19"/>
                  <a:gd name="T3" fmla="*/ 9 h 19"/>
                  <a:gd name="T4" fmla="*/ 10 w 19"/>
                  <a:gd name="T5" fmla="*/ 2 h 19"/>
                  <a:gd name="T6" fmla="*/ 0 w 19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9">
                    <a:moveTo>
                      <a:pt x="19" y="19"/>
                    </a:moveTo>
                    <a:lnTo>
                      <a:pt x="17" y="9"/>
                    </a:lnTo>
                    <a:lnTo>
                      <a:pt x="10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51" name="Line 2112"/>
              <p:cNvSpPr>
                <a:spLocks noChangeShapeType="1"/>
              </p:cNvSpPr>
              <p:nvPr/>
            </p:nvSpPr>
            <p:spPr bwMode="auto">
              <a:xfrm flipH="1">
                <a:off x="3346" y="1387"/>
                <a:ext cx="1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52" name="Freeform 2113"/>
              <p:cNvSpPr>
                <a:spLocks/>
              </p:cNvSpPr>
              <p:nvPr/>
            </p:nvSpPr>
            <p:spPr bwMode="auto">
              <a:xfrm>
                <a:off x="3343" y="1387"/>
                <a:ext cx="3" cy="3"/>
              </a:xfrm>
              <a:custGeom>
                <a:avLst/>
                <a:gdLst>
                  <a:gd name="T0" fmla="*/ 19 w 19"/>
                  <a:gd name="T1" fmla="*/ 0 h 19"/>
                  <a:gd name="T2" fmla="*/ 9 w 19"/>
                  <a:gd name="T3" fmla="*/ 2 h 19"/>
                  <a:gd name="T4" fmla="*/ 2 w 19"/>
                  <a:gd name="T5" fmla="*/ 9 h 19"/>
                  <a:gd name="T6" fmla="*/ 0 w 19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9">
                    <a:moveTo>
                      <a:pt x="19" y="0"/>
                    </a:moveTo>
                    <a:lnTo>
                      <a:pt x="9" y="2"/>
                    </a:lnTo>
                    <a:lnTo>
                      <a:pt x="2" y="9"/>
                    </a:ln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53" name="Line 2114"/>
              <p:cNvSpPr>
                <a:spLocks noChangeShapeType="1"/>
              </p:cNvSpPr>
              <p:nvPr/>
            </p:nvSpPr>
            <p:spPr bwMode="auto">
              <a:xfrm>
                <a:off x="3343" y="1390"/>
                <a:ext cx="0" cy="3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54" name="Freeform 2115"/>
              <p:cNvSpPr>
                <a:spLocks/>
              </p:cNvSpPr>
              <p:nvPr/>
            </p:nvSpPr>
            <p:spPr bwMode="auto">
              <a:xfrm>
                <a:off x="3343" y="1425"/>
                <a:ext cx="3" cy="4"/>
              </a:xfrm>
              <a:custGeom>
                <a:avLst/>
                <a:gdLst>
                  <a:gd name="T0" fmla="*/ 0 w 19"/>
                  <a:gd name="T1" fmla="*/ 0 h 19"/>
                  <a:gd name="T2" fmla="*/ 2 w 19"/>
                  <a:gd name="T3" fmla="*/ 10 h 19"/>
                  <a:gd name="T4" fmla="*/ 9 w 19"/>
                  <a:gd name="T5" fmla="*/ 17 h 19"/>
                  <a:gd name="T6" fmla="*/ 19 w 19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9">
                    <a:moveTo>
                      <a:pt x="0" y="0"/>
                    </a:moveTo>
                    <a:lnTo>
                      <a:pt x="2" y="10"/>
                    </a:lnTo>
                    <a:lnTo>
                      <a:pt x="9" y="17"/>
                    </a:lnTo>
                    <a:lnTo>
                      <a:pt x="19" y="1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55" name="Line 2116"/>
              <p:cNvSpPr>
                <a:spLocks noChangeShapeType="1"/>
              </p:cNvSpPr>
              <p:nvPr/>
            </p:nvSpPr>
            <p:spPr bwMode="auto">
              <a:xfrm>
                <a:off x="3346" y="1429"/>
                <a:ext cx="1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56" name="Freeform 2117"/>
              <p:cNvSpPr>
                <a:spLocks/>
              </p:cNvSpPr>
              <p:nvPr/>
            </p:nvSpPr>
            <p:spPr bwMode="auto">
              <a:xfrm>
                <a:off x="3361" y="1425"/>
                <a:ext cx="3" cy="4"/>
              </a:xfrm>
              <a:custGeom>
                <a:avLst/>
                <a:gdLst>
                  <a:gd name="T0" fmla="*/ 0 w 19"/>
                  <a:gd name="T1" fmla="*/ 19 h 19"/>
                  <a:gd name="T2" fmla="*/ 10 w 19"/>
                  <a:gd name="T3" fmla="*/ 17 h 19"/>
                  <a:gd name="T4" fmla="*/ 17 w 19"/>
                  <a:gd name="T5" fmla="*/ 10 h 19"/>
                  <a:gd name="T6" fmla="*/ 19 w 19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9">
                    <a:moveTo>
                      <a:pt x="0" y="19"/>
                    </a:moveTo>
                    <a:lnTo>
                      <a:pt x="10" y="17"/>
                    </a:lnTo>
                    <a:lnTo>
                      <a:pt x="17" y="10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57" name="Line 2118"/>
              <p:cNvSpPr>
                <a:spLocks noChangeShapeType="1"/>
              </p:cNvSpPr>
              <p:nvPr/>
            </p:nvSpPr>
            <p:spPr bwMode="auto">
              <a:xfrm flipV="1">
                <a:off x="3294" y="1395"/>
                <a:ext cx="0" cy="2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58" name="Line 2119"/>
              <p:cNvSpPr>
                <a:spLocks noChangeShapeType="1"/>
              </p:cNvSpPr>
              <p:nvPr/>
            </p:nvSpPr>
            <p:spPr bwMode="auto">
              <a:xfrm flipH="1">
                <a:off x="3297" y="1392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59" name="Line 2120"/>
              <p:cNvSpPr>
                <a:spLocks noChangeShapeType="1"/>
              </p:cNvSpPr>
              <p:nvPr/>
            </p:nvSpPr>
            <p:spPr bwMode="auto">
              <a:xfrm>
                <a:off x="3297" y="1423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60" name="Freeform 2121"/>
              <p:cNvSpPr>
                <a:spLocks/>
              </p:cNvSpPr>
              <p:nvPr/>
            </p:nvSpPr>
            <p:spPr bwMode="auto">
              <a:xfrm>
                <a:off x="3294" y="1420"/>
                <a:ext cx="3" cy="3"/>
              </a:xfrm>
              <a:custGeom>
                <a:avLst/>
                <a:gdLst>
                  <a:gd name="T0" fmla="*/ 0 w 16"/>
                  <a:gd name="T1" fmla="*/ 0 h 19"/>
                  <a:gd name="T2" fmla="*/ 2 w 16"/>
                  <a:gd name="T3" fmla="*/ 9 h 19"/>
                  <a:gd name="T4" fmla="*/ 8 w 16"/>
                  <a:gd name="T5" fmla="*/ 16 h 19"/>
                  <a:gd name="T6" fmla="*/ 16 w 16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9">
                    <a:moveTo>
                      <a:pt x="0" y="0"/>
                    </a:moveTo>
                    <a:lnTo>
                      <a:pt x="2" y="9"/>
                    </a:lnTo>
                    <a:lnTo>
                      <a:pt x="8" y="16"/>
                    </a:lnTo>
                    <a:lnTo>
                      <a:pt x="16" y="1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61" name="Freeform 2122"/>
              <p:cNvSpPr>
                <a:spLocks/>
              </p:cNvSpPr>
              <p:nvPr/>
            </p:nvSpPr>
            <p:spPr bwMode="auto">
              <a:xfrm>
                <a:off x="3294" y="1392"/>
                <a:ext cx="3" cy="3"/>
              </a:xfrm>
              <a:custGeom>
                <a:avLst/>
                <a:gdLst>
                  <a:gd name="T0" fmla="*/ 16 w 16"/>
                  <a:gd name="T1" fmla="*/ 0 h 19"/>
                  <a:gd name="T2" fmla="*/ 8 w 16"/>
                  <a:gd name="T3" fmla="*/ 4 h 19"/>
                  <a:gd name="T4" fmla="*/ 2 w 16"/>
                  <a:gd name="T5" fmla="*/ 11 h 19"/>
                  <a:gd name="T6" fmla="*/ 0 w 16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9">
                    <a:moveTo>
                      <a:pt x="16" y="0"/>
                    </a:moveTo>
                    <a:lnTo>
                      <a:pt x="8" y="4"/>
                    </a:lnTo>
                    <a:lnTo>
                      <a:pt x="2" y="11"/>
                    </a:ln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62" name="Line 2123"/>
              <p:cNvSpPr>
                <a:spLocks noChangeShapeType="1"/>
              </p:cNvSpPr>
              <p:nvPr/>
            </p:nvSpPr>
            <p:spPr bwMode="auto">
              <a:xfrm>
                <a:off x="3297" y="1423"/>
                <a:ext cx="8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63" name="Line 2124"/>
              <p:cNvSpPr>
                <a:spLocks noChangeShapeType="1"/>
              </p:cNvSpPr>
              <p:nvPr/>
            </p:nvSpPr>
            <p:spPr bwMode="auto">
              <a:xfrm>
                <a:off x="3305" y="1424"/>
                <a:ext cx="19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64" name="Line 2125"/>
              <p:cNvSpPr>
                <a:spLocks noChangeShapeType="1"/>
              </p:cNvSpPr>
              <p:nvPr/>
            </p:nvSpPr>
            <p:spPr bwMode="auto">
              <a:xfrm>
                <a:off x="3324" y="1426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65" name="Line 2126"/>
              <p:cNvSpPr>
                <a:spLocks noChangeShapeType="1"/>
              </p:cNvSpPr>
              <p:nvPr/>
            </p:nvSpPr>
            <p:spPr bwMode="auto">
              <a:xfrm flipV="1">
                <a:off x="3330" y="1389"/>
                <a:ext cx="0" cy="3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66" name="Line 2127"/>
              <p:cNvSpPr>
                <a:spLocks noChangeShapeType="1"/>
              </p:cNvSpPr>
              <p:nvPr/>
            </p:nvSpPr>
            <p:spPr bwMode="auto">
              <a:xfrm flipH="1">
                <a:off x="3324" y="1389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67" name="Line 2128"/>
              <p:cNvSpPr>
                <a:spLocks noChangeShapeType="1"/>
              </p:cNvSpPr>
              <p:nvPr/>
            </p:nvSpPr>
            <p:spPr bwMode="auto">
              <a:xfrm flipH="1">
                <a:off x="3305" y="1389"/>
                <a:ext cx="19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68" name="Line 2129"/>
              <p:cNvSpPr>
                <a:spLocks noChangeShapeType="1"/>
              </p:cNvSpPr>
              <p:nvPr/>
            </p:nvSpPr>
            <p:spPr bwMode="auto">
              <a:xfrm flipH="1">
                <a:off x="3297" y="1391"/>
                <a:ext cx="8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69" name="Line 2130"/>
              <p:cNvSpPr>
                <a:spLocks noChangeShapeType="1"/>
              </p:cNvSpPr>
              <p:nvPr/>
            </p:nvSpPr>
            <p:spPr bwMode="auto">
              <a:xfrm flipV="1">
                <a:off x="3376" y="1420"/>
                <a:ext cx="0" cy="16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70" name="Line 2131"/>
              <p:cNvSpPr>
                <a:spLocks noChangeShapeType="1"/>
              </p:cNvSpPr>
              <p:nvPr/>
            </p:nvSpPr>
            <p:spPr bwMode="auto">
              <a:xfrm>
                <a:off x="3376" y="1420"/>
                <a:ext cx="7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71" name="Line 2132"/>
              <p:cNvSpPr>
                <a:spLocks noChangeShapeType="1"/>
              </p:cNvSpPr>
              <p:nvPr/>
            </p:nvSpPr>
            <p:spPr bwMode="auto">
              <a:xfrm>
                <a:off x="3451" y="1420"/>
                <a:ext cx="0" cy="16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72" name="Line 2133"/>
              <p:cNvSpPr>
                <a:spLocks noChangeShapeType="1"/>
              </p:cNvSpPr>
              <p:nvPr/>
            </p:nvSpPr>
            <p:spPr bwMode="auto">
              <a:xfrm flipH="1">
                <a:off x="3376" y="1586"/>
                <a:ext cx="7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73" name="Freeform 2134"/>
              <p:cNvSpPr>
                <a:spLocks/>
              </p:cNvSpPr>
              <p:nvPr/>
            </p:nvSpPr>
            <p:spPr bwMode="auto">
              <a:xfrm>
                <a:off x="3385" y="1558"/>
                <a:ext cx="8" cy="8"/>
              </a:xfrm>
              <a:custGeom>
                <a:avLst/>
                <a:gdLst>
                  <a:gd name="T0" fmla="*/ 0 w 44"/>
                  <a:gd name="T1" fmla="*/ 0 h 44"/>
                  <a:gd name="T2" fmla="*/ 4 w 44"/>
                  <a:gd name="T3" fmla="*/ 16 h 44"/>
                  <a:gd name="T4" fmla="*/ 13 w 44"/>
                  <a:gd name="T5" fmla="*/ 31 h 44"/>
                  <a:gd name="T6" fmla="*/ 28 w 44"/>
                  <a:gd name="T7" fmla="*/ 40 h 44"/>
                  <a:gd name="T8" fmla="*/ 44 w 44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4">
                    <a:moveTo>
                      <a:pt x="0" y="0"/>
                    </a:moveTo>
                    <a:lnTo>
                      <a:pt x="4" y="16"/>
                    </a:lnTo>
                    <a:lnTo>
                      <a:pt x="13" y="31"/>
                    </a:lnTo>
                    <a:lnTo>
                      <a:pt x="28" y="40"/>
                    </a:lnTo>
                    <a:lnTo>
                      <a:pt x="44" y="44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74" name="Line 2135"/>
              <p:cNvSpPr>
                <a:spLocks noChangeShapeType="1"/>
              </p:cNvSpPr>
              <p:nvPr/>
            </p:nvSpPr>
            <p:spPr bwMode="auto">
              <a:xfrm flipH="1">
                <a:off x="3393" y="1566"/>
                <a:ext cx="4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75" name="Freeform 2136"/>
              <p:cNvSpPr>
                <a:spLocks/>
              </p:cNvSpPr>
              <p:nvPr/>
            </p:nvSpPr>
            <p:spPr bwMode="auto">
              <a:xfrm>
                <a:off x="3434" y="1558"/>
                <a:ext cx="7" cy="8"/>
              </a:xfrm>
              <a:custGeom>
                <a:avLst/>
                <a:gdLst>
                  <a:gd name="T0" fmla="*/ 0 w 44"/>
                  <a:gd name="T1" fmla="*/ 44 h 44"/>
                  <a:gd name="T2" fmla="*/ 17 w 44"/>
                  <a:gd name="T3" fmla="*/ 40 h 44"/>
                  <a:gd name="T4" fmla="*/ 31 w 44"/>
                  <a:gd name="T5" fmla="*/ 31 h 44"/>
                  <a:gd name="T6" fmla="*/ 40 w 44"/>
                  <a:gd name="T7" fmla="*/ 16 h 44"/>
                  <a:gd name="T8" fmla="*/ 44 w 44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4">
                    <a:moveTo>
                      <a:pt x="0" y="44"/>
                    </a:moveTo>
                    <a:lnTo>
                      <a:pt x="17" y="40"/>
                    </a:lnTo>
                    <a:lnTo>
                      <a:pt x="31" y="31"/>
                    </a:lnTo>
                    <a:lnTo>
                      <a:pt x="40" y="16"/>
                    </a:lnTo>
                    <a:lnTo>
                      <a:pt x="44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76" name="Freeform 2137"/>
              <p:cNvSpPr>
                <a:spLocks/>
              </p:cNvSpPr>
              <p:nvPr/>
            </p:nvSpPr>
            <p:spPr bwMode="auto">
              <a:xfrm>
                <a:off x="3385" y="1432"/>
                <a:ext cx="8" cy="7"/>
              </a:xfrm>
              <a:custGeom>
                <a:avLst/>
                <a:gdLst>
                  <a:gd name="T0" fmla="*/ 44 w 44"/>
                  <a:gd name="T1" fmla="*/ 0 h 44"/>
                  <a:gd name="T2" fmla="*/ 28 w 44"/>
                  <a:gd name="T3" fmla="*/ 4 h 44"/>
                  <a:gd name="T4" fmla="*/ 13 w 44"/>
                  <a:gd name="T5" fmla="*/ 13 h 44"/>
                  <a:gd name="T6" fmla="*/ 4 w 44"/>
                  <a:gd name="T7" fmla="*/ 27 h 44"/>
                  <a:gd name="T8" fmla="*/ 0 w 44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4">
                    <a:moveTo>
                      <a:pt x="44" y="0"/>
                    </a:moveTo>
                    <a:lnTo>
                      <a:pt x="28" y="4"/>
                    </a:lnTo>
                    <a:lnTo>
                      <a:pt x="13" y="13"/>
                    </a:lnTo>
                    <a:lnTo>
                      <a:pt x="4" y="27"/>
                    </a:lnTo>
                    <a:lnTo>
                      <a:pt x="0" y="44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77" name="Freeform 2138"/>
              <p:cNvSpPr>
                <a:spLocks/>
              </p:cNvSpPr>
              <p:nvPr/>
            </p:nvSpPr>
            <p:spPr bwMode="auto">
              <a:xfrm>
                <a:off x="3434" y="1432"/>
                <a:ext cx="7" cy="7"/>
              </a:xfrm>
              <a:custGeom>
                <a:avLst/>
                <a:gdLst>
                  <a:gd name="T0" fmla="*/ 44 w 44"/>
                  <a:gd name="T1" fmla="*/ 44 h 44"/>
                  <a:gd name="T2" fmla="*/ 40 w 44"/>
                  <a:gd name="T3" fmla="*/ 27 h 44"/>
                  <a:gd name="T4" fmla="*/ 31 w 44"/>
                  <a:gd name="T5" fmla="*/ 13 h 44"/>
                  <a:gd name="T6" fmla="*/ 17 w 44"/>
                  <a:gd name="T7" fmla="*/ 4 h 44"/>
                  <a:gd name="T8" fmla="*/ 0 w 44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4">
                    <a:moveTo>
                      <a:pt x="44" y="44"/>
                    </a:moveTo>
                    <a:lnTo>
                      <a:pt x="40" y="27"/>
                    </a:lnTo>
                    <a:lnTo>
                      <a:pt x="31" y="13"/>
                    </a:lnTo>
                    <a:lnTo>
                      <a:pt x="17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78" name="Line 2139"/>
              <p:cNvSpPr>
                <a:spLocks noChangeShapeType="1"/>
              </p:cNvSpPr>
              <p:nvPr/>
            </p:nvSpPr>
            <p:spPr bwMode="auto">
              <a:xfrm>
                <a:off x="3393" y="1432"/>
                <a:ext cx="4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79" name="Line 2140"/>
              <p:cNvSpPr>
                <a:spLocks noChangeShapeType="1"/>
              </p:cNvSpPr>
              <p:nvPr/>
            </p:nvSpPr>
            <p:spPr bwMode="auto">
              <a:xfrm flipV="1">
                <a:off x="3385" y="1439"/>
                <a:ext cx="0" cy="1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80" name="Line 2141"/>
              <p:cNvSpPr>
                <a:spLocks noChangeShapeType="1"/>
              </p:cNvSpPr>
              <p:nvPr/>
            </p:nvSpPr>
            <p:spPr bwMode="auto">
              <a:xfrm>
                <a:off x="3441" y="1439"/>
                <a:ext cx="0" cy="1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81" name="Line 2142"/>
              <p:cNvSpPr>
                <a:spLocks noChangeShapeType="1"/>
              </p:cNvSpPr>
              <p:nvPr/>
            </p:nvSpPr>
            <p:spPr bwMode="auto">
              <a:xfrm>
                <a:off x="3201" y="1235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82" name="Line 2143"/>
              <p:cNvSpPr>
                <a:spLocks noChangeShapeType="1"/>
              </p:cNvSpPr>
              <p:nvPr/>
            </p:nvSpPr>
            <p:spPr bwMode="auto">
              <a:xfrm>
                <a:off x="3204" y="1235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83" name="Line 2144"/>
              <p:cNvSpPr>
                <a:spLocks noChangeShapeType="1"/>
              </p:cNvSpPr>
              <p:nvPr/>
            </p:nvSpPr>
            <p:spPr bwMode="auto">
              <a:xfrm flipH="1">
                <a:off x="3201" y="1250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84" name="Line 2145"/>
              <p:cNvSpPr>
                <a:spLocks noChangeShapeType="1"/>
              </p:cNvSpPr>
              <p:nvPr/>
            </p:nvSpPr>
            <p:spPr bwMode="auto">
              <a:xfrm flipH="1">
                <a:off x="3261" y="1235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85" name="Line 2146"/>
              <p:cNvSpPr>
                <a:spLocks noChangeShapeType="1"/>
              </p:cNvSpPr>
              <p:nvPr/>
            </p:nvSpPr>
            <p:spPr bwMode="auto">
              <a:xfrm>
                <a:off x="3261" y="1235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86" name="Line 2147"/>
              <p:cNvSpPr>
                <a:spLocks noChangeShapeType="1"/>
              </p:cNvSpPr>
              <p:nvPr/>
            </p:nvSpPr>
            <p:spPr bwMode="auto">
              <a:xfrm>
                <a:off x="3261" y="1250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87" name="Line 2148"/>
              <p:cNvSpPr>
                <a:spLocks noChangeShapeType="1"/>
              </p:cNvSpPr>
              <p:nvPr/>
            </p:nvSpPr>
            <p:spPr bwMode="auto">
              <a:xfrm flipV="1">
                <a:off x="3204" y="1195"/>
                <a:ext cx="40" cy="4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88" name="Line 2149"/>
              <p:cNvSpPr>
                <a:spLocks noChangeShapeType="1"/>
              </p:cNvSpPr>
              <p:nvPr/>
            </p:nvSpPr>
            <p:spPr bwMode="auto">
              <a:xfrm>
                <a:off x="3244" y="1195"/>
                <a:ext cx="2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89" name="Line 2150"/>
              <p:cNvSpPr>
                <a:spLocks noChangeShapeType="1"/>
              </p:cNvSpPr>
              <p:nvPr/>
            </p:nvSpPr>
            <p:spPr bwMode="auto">
              <a:xfrm flipH="1">
                <a:off x="3207" y="1197"/>
                <a:ext cx="39" cy="4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90" name="Line 2151"/>
              <p:cNvSpPr>
                <a:spLocks noChangeShapeType="1"/>
              </p:cNvSpPr>
              <p:nvPr/>
            </p:nvSpPr>
            <p:spPr bwMode="auto">
              <a:xfrm flipH="1" flipV="1">
                <a:off x="3204" y="1235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91" name="Freeform 2152"/>
              <p:cNvSpPr>
                <a:spLocks/>
              </p:cNvSpPr>
              <p:nvPr/>
            </p:nvSpPr>
            <p:spPr bwMode="auto">
              <a:xfrm>
                <a:off x="3244" y="1195"/>
                <a:ext cx="17" cy="40"/>
              </a:xfrm>
              <a:custGeom>
                <a:avLst/>
                <a:gdLst>
                  <a:gd name="T0" fmla="*/ 99 w 99"/>
                  <a:gd name="T1" fmla="*/ 239 h 239"/>
                  <a:gd name="T2" fmla="*/ 95 w 99"/>
                  <a:gd name="T3" fmla="*/ 186 h 239"/>
                  <a:gd name="T4" fmla="*/ 83 w 99"/>
                  <a:gd name="T5" fmla="*/ 134 h 239"/>
                  <a:gd name="T6" fmla="*/ 63 w 99"/>
                  <a:gd name="T7" fmla="*/ 86 h 239"/>
                  <a:gd name="T8" fmla="*/ 34 w 99"/>
                  <a:gd name="T9" fmla="*/ 40 h 239"/>
                  <a:gd name="T10" fmla="*/ 0 w 99"/>
                  <a:gd name="T11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" h="239">
                    <a:moveTo>
                      <a:pt x="99" y="239"/>
                    </a:moveTo>
                    <a:lnTo>
                      <a:pt x="95" y="186"/>
                    </a:lnTo>
                    <a:lnTo>
                      <a:pt x="83" y="134"/>
                    </a:lnTo>
                    <a:lnTo>
                      <a:pt x="63" y="86"/>
                    </a:lnTo>
                    <a:lnTo>
                      <a:pt x="34" y="4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92" name="Line 2153"/>
              <p:cNvSpPr>
                <a:spLocks noChangeShapeType="1"/>
              </p:cNvSpPr>
              <p:nvPr/>
            </p:nvSpPr>
            <p:spPr bwMode="auto">
              <a:xfrm>
                <a:off x="2048" y="1042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93" name="Line 2154"/>
              <p:cNvSpPr>
                <a:spLocks noChangeShapeType="1"/>
              </p:cNvSpPr>
              <p:nvPr/>
            </p:nvSpPr>
            <p:spPr bwMode="auto">
              <a:xfrm flipH="1">
                <a:off x="2032" y="1045"/>
                <a:ext cx="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94" name="Line 2155"/>
              <p:cNvSpPr>
                <a:spLocks noChangeShapeType="1"/>
              </p:cNvSpPr>
              <p:nvPr/>
            </p:nvSpPr>
            <p:spPr bwMode="auto">
              <a:xfrm flipV="1">
                <a:off x="2032" y="1042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95" name="Line 2156"/>
              <p:cNvSpPr>
                <a:spLocks noChangeShapeType="1"/>
              </p:cNvSpPr>
              <p:nvPr/>
            </p:nvSpPr>
            <p:spPr bwMode="auto">
              <a:xfrm flipV="1">
                <a:off x="2048" y="1164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96" name="Line 2157"/>
              <p:cNvSpPr>
                <a:spLocks noChangeShapeType="1"/>
              </p:cNvSpPr>
              <p:nvPr/>
            </p:nvSpPr>
            <p:spPr bwMode="auto">
              <a:xfrm flipH="1">
                <a:off x="2032" y="1164"/>
                <a:ext cx="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97" name="Line 2158"/>
              <p:cNvSpPr>
                <a:spLocks noChangeShapeType="1"/>
              </p:cNvSpPr>
              <p:nvPr/>
            </p:nvSpPr>
            <p:spPr bwMode="auto">
              <a:xfrm>
                <a:off x="2032" y="1164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98" name="Line 2159"/>
              <p:cNvSpPr>
                <a:spLocks noChangeShapeType="1"/>
              </p:cNvSpPr>
              <p:nvPr/>
            </p:nvSpPr>
            <p:spPr bwMode="auto">
              <a:xfrm>
                <a:off x="2048" y="1045"/>
                <a:ext cx="11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99" name="Line 2160"/>
              <p:cNvSpPr>
                <a:spLocks noChangeShapeType="1"/>
              </p:cNvSpPr>
              <p:nvPr/>
            </p:nvSpPr>
            <p:spPr bwMode="auto">
              <a:xfrm>
                <a:off x="2166" y="1045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00" name="Line 2161"/>
              <p:cNvSpPr>
                <a:spLocks noChangeShapeType="1"/>
              </p:cNvSpPr>
              <p:nvPr/>
            </p:nvSpPr>
            <p:spPr bwMode="auto">
              <a:xfrm flipH="1">
                <a:off x="2048" y="1048"/>
                <a:ext cx="11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01" name="Line 2162"/>
              <p:cNvSpPr>
                <a:spLocks noChangeShapeType="1"/>
              </p:cNvSpPr>
              <p:nvPr/>
            </p:nvSpPr>
            <p:spPr bwMode="auto">
              <a:xfrm flipV="1">
                <a:off x="2048" y="1045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02" name="Freeform 2163"/>
              <p:cNvSpPr>
                <a:spLocks/>
              </p:cNvSpPr>
              <p:nvPr/>
            </p:nvSpPr>
            <p:spPr bwMode="auto">
              <a:xfrm>
                <a:off x="2048" y="1045"/>
                <a:ext cx="118" cy="119"/>
              </a:xfrm>
              <a:custGeom>
                <a:avLst/>
                <a:gdLst>
                  <a:gd name="T0" fmla="*/ 0 w 712"/>
                  <a:gd name="T1" fmla="*/ 713 h 713"/>
                  <a:gd name="T2" fmla="*/ 74 w 712"/>
                  <a:gd name="T3" fmla="*/ 710 h 713"/>
                  <a:gd name="T4" fmla="*/ 148 w 712"/>
                  <a:gd name="T5" fmla="*/ 698 h 713"/>
                  <a:gd name="T6" fmla="*/ 220 w 712"/>
                  <a:gd name="T7" fmla="*/ 679 h 713"/>
                  <a:gd name="T8" fmla="*/ 290 w 712"/>
                  <a:gd name="T9" fmla="*/ 652 h 713"/>
                  <a:gd name="T10" fmla="*/ 356 w 712"/>
                  <a:gd name="T11" fmla="*/ 618 h 713"/>
                  <a:gd name="T12" fmla="*/ 419 w 712"/>
                  <a:gd name="T13" fmla="*/ 578 h 713"/>
                  <a:gd name="T14" fmla="*/ 476 w 712"/>
                  <a:gd name="T15" fmla="*/ 530 h 713"/>
                  <a:gd name="T16" fmla="*/ 530 w 712"/>
                  <a:gd name="T17" fmla="*/ 477 h 713"/>
                  <a:gd name="T18" fmla="*/ 577 w 712"/>
                  <a:gd name="T19" fmla="*/ 419 h 713"/>
                  <a:gd name="T20" fmla="*/ 617 w 712"/>
                  <a:gd name="T21" fmla="*/ 357 h 713"/>
                  <a:gd name="T22" fmla="*/ 651 w 712"/>
                  <a:gd name="T23" fmla="*/ 291 h 713"/>
                  <a:gd name="T24" fmla="*/ 678 w 712"/>
                  <a:gd name="T25" fmla="*/ 221 h 713"/>
                  <a:gd name="T26" fmla="*/ 697 w 712"/>
                  <a:gd name="T27" fmla="*/ 149 h 713"/>
                  <a:gd name="T28" fmla="*/ 709 w 712"/>
                  <a:gd name="T29" fmla="*/ 75 h 713"/>
                  <a:gd name="T30" fmla="*/ 712 w 712"/>
                  <a:gd name="T31" fmla="*/ 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2" h="713">
                    <a:moveTo>
                      <a:pt x="0" y="713"/>
                    </a:moveTo>
                    <a:lnTo>
                      <a:pt x="74" y="710"/>
                    </a:lnTo>
                    <a:lnTo>
                      <a:pt x="148" y="698"/>
                    </a:lnTo>
                    <a:lnTo>
                      <a:pt x="220" y="679"/>
                    </a:lnTo>
                    <a:lnTo>
                      <a:pt x="290" y="652"/>
                    </a:lnTo>
                    <a:lnTo>
                      <a:pt x="356" y="618"/>
                    </a:lnTo>
                    <a:lnTo>
                      <a:pt x="419" y="578"/>
                    </a:lnTo>
                    <a:lnTo>
                      <a:pt x="476" y="530"/>
                    </a:lnTo>
                    <a:lnTo>
                      <a:pt x="530" y="477"/>
                    </a:lnTo>
                    <a:lnTo>
                      <a:pt x="577" y="419"/>
                    </a:lnTo>
                    <a:lnTo>
                      <a:pt x="617" y="357"/>
                    </a:lnTo>
                    <a:lnTo>
                      <a:pt x="651" y="291"/>
                    </a:lnTo>
                    <a:lnTo>
                      <a:pt x="678" y="221"/>
                    </a:lnTo>
                    <a:lnTo>
                      <a:pt x="697" y="149"/>
                    </a:lnTo>
                    <a:lnTo>
                      <a:pt x="709" y="75"/>
                    </a:lnTo>
                    <a:lnTo>
                      <a:pt x="712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03" name="Line 2164"/>
              <p:cNvSpPr>
                <a:spLocks noChangeShapeType="1"/>
              </p:cNvSpPr>
              <p:nvPr/>
            </p:nvSpPr>
            <p:spPr bwMode="auto">
              <a:xfrm>
                <a:off x="2621" y="1049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04" name="Line 2165"/>
              <p:cNvSpPr>
                <a:spLocks noChangeShapeType="1"/>
              </p:cNvSpPr>
              <p:nvPr/>
            </p:nvSpPr>
            <p:spPr bwMode="auto">
              <a:xfrm flipH="1">
                <a:off x="2605" y="1053"/>
                <a:ext cx="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05" name="Line 2166"/>
              <p:cNvSpPr>
                <a:spLocks noChangeShapeType="1"/>
              </p:cNvSpPr>
              <p:nvPr/>
            </p:nvSpPr>
            <p:spPr bwMode="auto">
              <a:xfrm flipV="1">
                <a:off x="2605" y="1049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06" name="Line 2167"/>
              <p:cNvSpPr>
                <a:spLocks noChangeShapeType="1"/>
              </p:cNvSpPr>
              <p:nvPr/>
            </p:nvSpPr>
            <p:spPr bwMode="auto">
              <a:xfrm flipV="1">
                <a:off x="2621" y="1140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07" name="Line 2168"/>
              <p:cNvSpPr>
                <a:spLocks noChangeShapeType="1"/>
              </p:cNvSpPr>
              <p:nvPr/>
            </p:nvSpPr>
            <p:spPr bwMode="auto">
              <a:xfrm flipH="1">
                <a:off x="2605" y="1140"/>
                <a:ext cx="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08" name="Line 2169"/>
              <p:cNvSpPr>
                <a:spLocks noChangeShapeType="1"/>
              </p:cNvSpPr>
              <p:nvPr/>
            </p:nvSpPr>
            <p:spPr bwMode="auto">
              <a:xfrm>
                <a:off x="2605" y="1140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09" name="Line 2170"/>
              <p:cNvSpPr>
                <a:spLocks noChangeShapeType="1"/>
              </p:cNvSpPr>
              <p:nvPr/>
            </p:nvSpPr>
            <p:spPr bwMode="auto">
              <a:xfrm>
                <a:off x="2621" y="1053"/>
                <a:ext cx="8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10" name="Line 2171"/>
              <p:cNvSpPr>
                <a:spLocks noChangeShapeType="1"/>
              </p:cNvSpPr>
              <p:nvPr/>
            </p:nvSpPr>
            <p:spPr bwMode="auto">
              <a:xfrm>
                <a:off x="2708" y="1053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11" name="Line 2172"/>
              <p:cNvSpPr>
                <a:spLocks noChangeShapeType="1"/>
              </p:cNvSpPr>
              <p:nvPr/>
            </p:nvSpPr>
            <p:spPr bwMode="auto">
              <a:xfrm flipH="1">
                <a:off x="2621" y="1056"/>
                <a:ext cx="8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12" name="Line 2173"/>
              <p:cNvSpPr>
                <a:spLocks noChangeShapeType="1"/>
              </p:cNvSpPr>
              <p:nvPr/>
            </p:nvSpPr>
            <p:spPr bwMode="auto">
              <a:xfrm flipV="1">
                <a:off x="2621" y="1053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13" name="Freeform 2174"/>
              <p:cNvSpPr>
                <a:spLocks/>
              </p:cNvSpPr>
              <p:nvPr/>
            </p:nvSpPr>
            <p:spPr bwMode="auto">
              <a:xfrm>
                <a:off x="2621" y="1053"/>
                <a:ext cx="87" cy="87"/>
              </a:xfrm>
              <a:custGeom>
                <a:avLst/>
                <a:gdLst>
                  <a:gd name="T0" fmla="*/ 0 w 525"/>
                  <a:gd name="T1" fmla="*/ 525 h 525"/>
                  <a:gd name="T2" fmla="*/ 64 w 525"/>
                  <a:gd name="T3" fmla="*/ 521 h 525"/>
                  <a:gd name="T4" fmla="*/ 127 w 525"/>
                  <a:gd name="T5" fmla="*/ 509 h 525"/>
                  <a:gd name="T6" fmla="*/ 187 w 525"/>
                  <a:gd name="T7" fmla="*/ 491 h 525"/>
                  <a:gd name="T8" fmla="*/ 245 w 525"/>
                  <a:gd name="T9" fmla="*/ 465 h 525"/>
                  <a:gd name="T10" fmla="*/ 299 w 525"/>
                  <a:gd name="T11" fmla="*/ 432 h 525"/>
                  <a:gd name="T12" fmla="*/ 348 w 525"/>
                  <a:gd name="T13" fmla="*/ 393 h 525"/>
                  <a:gd name="T14" fmla="*/ 393 w 525"/>
                  <a:gd name="T15" fmla="*/ 348 h 525"/>
                  <a:gd name="T16" fmla="*/ 433 w 525"/>
                  <a:gd name="T17" fmla="*/ 298 h 525"/>
                  <a:gd name="T18" fmla="*/ 465 w 525"/>
                  <a:gd name="T19" fmla="*/ 244 h 525"/>
                  <a:gd name="T20" fmla="*/ 491 w 525"/>
                  <a:gd name="T21" fmla="*/ 186 h 525"/>
                  <a:gd name="T22" fmla="*/ 510 w 525"/>
                  <a:gd name="T23" fmla="*/ 125 h 525"/>
                  <a:gd name="T24" fmla="*/ 522 w 525"/>
                  <a:gd name="T25" fmla="*/ 62 h 525"/>
                  <a:gd name="T26" fmla="*/ 525 w 525"/>
                  <a:gd name="T27" fmla="*/ 0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25">
                    <a:moveTo>
                      <a:pt x="0" y="525"/>
                    </a:moveTo>
                    <a:lnTo>
                      <a:pt x="64" y="521"/>
                    </a:lnTo>
                    <a:lnTo>
                      <a:pt x="127" y="509"/>
                    </a:lnTo>
                    <a:lnTo>
                      <a:pt x="187" y="491"/>
                    </a:lnTo>
                    <a:lnTo>
                      <a:pt x="245" y="465"/>
                    </a:lnTo>
                    <a:lnTo>
                      <a:pt x="299" y="432"/>
                    </a:lnTo>
                    <a:lnTo>
                      <a:pt x="348" y="393"/>
                    </a:lnTo>
                    <a:lnTo>
                      <a:pt x="393" y="348"/>
                    </a:lnTo>
                    <a:lnTo>
                      <a:pt x="433" y="298"/>
                    </a:lnTo>
                    <a:lnTo>
                      <a:pt x="465" y="244"/>
                    </a:lnTo>
                    <a:lnTo>
                      <a:pt x="491" y="186"/>
                    </a:lnTo>
                    <a:lnTo>
                      <a:pt x="510" y="125"/>
                    </a:lnTo>
                    <a:lnTo>
                      <a:pt x="522" y="62"/>
                    </a:lnTo>
                    <a:lnTo>
                      <a:pt x="52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14" name="Line 2175"/>
              <p:cNvSpPr>
                <a:spLocks noChangeShapeType="1"/>
              </p:cNvSpPr>
              <p:nvPr/>
            </p:nvSpPr>
            <p:spPr bwMode="auto">
              <a:xfrm flipH="1">
                <a:off x="3722" y="1404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15" name="Line 2176"/>
              <p:cNvSpPr>
                <a:spLocks noChangeShapeType="1"/>
              </p:cNvSpPr>
              <p:nvPr/>
            </p:nvSpPr>
            <p:spPr bwMode="auto">
              <a:xfrm>
                <a:off x="3722" y="1404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16" name="Line 2177"/>
              <p:cNvSpPr>
                <a:spLocks noChangeShapeType="1"/>
              </p:cNvSpPr>
              <p:nvPr/>
            </p:nvSpPr>
            <p:spPr bwMode="auto">
              <a:xfrm>
                <a:off x="3722" y="1419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17" name="Line 2178"/>
              <p:cNvSpPr>
                <a:spLocks noChangeShapeType="1"/>
              </p:cNvSpPr>
              <p:nvPr/>
            </p:nvSpPr>
            <p:spPr bwMode="auto">
              <a:xfrm>
                <a:off x="3662" y="1404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18" name="Line 2179"/>
              <p:cNvSpPr>
                <a:spLocks noChangeShapeType="1"/>
              </p:cNvSpPr>
              <p:nvPr/>
            </p:nvSpPr>
            <p:spPr bwMode="auto">
              <a:xfrm>
                <a:off x="3665" y="1404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19" name="Line 2180"/>
              <p:cNvSpPr>
                <a:spLocks noChangeShapeType="1"/>
              </p:cNvSpPr>
              <p:nvPr/>
            </p:nvSpPr>
            <p:spPr bwMode="auto">
              <a:xfrm flipH="1">
                <a:off x="3662" y="1419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20" name="Line 2181"/>
              <p:cNvSpPr>
                <a:spLocks noChangeShapeType="1"/>
              </p:cNvSpPr>
              <p:nvPr/>
            </p:nvSpPr>
            <p:spPr bwMode="auto">
              <a:xfrm flipH="1" flipV="1">
                <a:off x="3682" y="1364"/>
                <a:ext cx="40" cy="4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21" name="Line 2182"/>
              <p:cNvSpPr>
                <a:spLocks noChangeShapeType="1"/>
              </p:cNvSpPr>
              <p:nvPr/>
            </p:nvSpPr>
            <p:spPr bwMode="auto">
              <a:xfrm flipH="1">
                <a:off x="3680" y="1364"/>
                <a:ext cx="2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22" name="Line 2183"/>
              <p:cNvSpPr>
                <a:spLocks noChangeShapeType="1"/>
              </p:cNvSpPr>
              <p:nvPr/>
            </p:nvSpPr>
            <p:spPr bwMode="auto">
              <a:xfrm>
                <a:off x="3680" y="1366"/>
                <a:ext cx="39" cy="4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23" name="Line 2184"/>
              <p:cNvSpPr>
                <a:spLocks noChangeShapeType="1"/>
              </p:cNvSpPr>
              <p:nvPr/>
            </p:nvSpPr>
            <p:spPr bwMode="auto">
              <a:xfrm flipV="1">
                <a:off x="3719" y="140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24" name="Freeform 2185"/>
              <p:cNvSpPr>
                <a:spLocks/>
              </p:cNvSpPr>
              <p:nvPr/>
            </p:nvSpPr>
            <p:spPr bwMode="auto">
              <a:xfrm>
                <a:off x="3665" y="1364"/>
                <a:ext cx="17" cy="40"/>
              </a:xfrm>
              <a:custGeom>
                <a:avLst/>
                <a:gdLst>
                  <a:gd name="T0" fmla="*/ 98 w 98"/>
                  <a:gd name="T1" fmla="*/ 0 h 238"/>
                  <a:gd name="T2" fmla="*/ 64 w 98"/>
                  <a:gd name="T3" fmla="*/ 40 h 238"/>
                  <a:gd name="T4" fmla="*/ 37 w 98"/>
                  <a:gd name="T5" fmla="*/ 85 h 238"/>
                  <a:gd name="T6" fmla="*/ 17 w 98"/>
                  <a:gd name="T7" fmla="*/ 133 h 238"/>
                  <a:gd name="T8" fmla="*/ 4 w 98"/>
                  <a:gd name="T9" fmla="*/ 185 h 238"/>
                  <a:gd name="T10" fmla="*/ 0 w 98"/>
                  <a:gd name="T11" fmla="*/ 23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8" h="238">
                    <a:moveTo>
                      <a:pt x="98" y="0"/>
                    </a:moveTo>
                    <a:lnTo>
                      <a:pt x="64" y="40"/>
                    </a:lnTo>
                    <a:lnTo>
                      <a:pt x="37" y="85"/>
                    </a:lnTo>
                    <a:lnTo>
                      <a:pt x="17" y="133"/>
                    </a:lnTo>
                    <a:lnTo>
                      <a:pt x="4" y="185"/>
                    </a:lnTo>
                    <a:lnTo>
                      <a:pt x="0" y="238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25" name="Line 2186"/>
              <p:cNvSpPr>
                <a:spLocks noChangeShapeType="1"/>
              </p:cNvSpPr>
              <p:nvPr/>
            </p:nvSpPr>
            <p:spPr bwMode="auto">
              <a:xfrm flipH="1">
                <a:off x="3720" y="14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26" name="Line 2187"/>
              <p:cNvSpPr>
                <a:spLocks noChangeShapeType="1"/>
              </p:cNvSpPr>
              <p:nvPr/>
            </p:nvSpPr>
            <p:spPr bwMode="auto">
              <a:xfrm>
                <a:off x="3720" y="1404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27" name="Line 2188"/>
              <p:cNvSpPr>
                <a:spLocks noChangeShapeType="1"/>
              </p:cNvSpPr>
              <p:nvPr/>
            </p:nvSpPr>
            <p:spPr bwMode="auto">
              <a:xfrm>
                <a:off x="3720" y="1419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28" name="Line 2189"/>
              <p:cNvSpPr>
                <a:spLocks noChangeShapeType="1"/>
              </p:cNvSpPr>
              <p:nvPr/>
            </p:nvSpPr>
            <p:spPr bwMode="auto">
              <a:xfrm>
                <a:off x="3662" y="14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29" name="Line 2190"/>
              <p:cNvSpPr>
                <a:spLocks noChangeShapeType="1"/>
              </p:cNvSpPr>
              <p:nvPr/>
            </p:nvSpPr>
            <p:spPr bwMode="auto">
              <a:xfrm>
                <a:off x="3667" y="1404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30" name="Line 2191"/>
              <p:cNvSpPr>
                <a:spLocks noChangeShapeType="1"/>
              </p:cNvSpPr>
              <p:nvPr/>
            </p:nvSpPr>
            <p:spPr bwMode="auto">
              <a:xfrm flipH="1">
                <a:off x="3662" y="1419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31" name="Line 2192"/>
              <p:cNvSpPr>
                <a:spLocks noChangeShapeType="1"/>
              </p:cNvSpPr>
              <p:nvPr/>
            </p:nvSpPr>
            <p:spPr bwMode="auto">
              <a:xfrm flipH="1">
                <a:off x="3667" y="1413"/>
                <a:ext cx="5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32" name="Line 2193"/>
              <p:cNvSpPr>
                <a:spLocks noChangeShapeType="1"/>
              </p:cNvSpPr>
              <p:nvPr/>
            </p:nvSpPr>
            <p:spPr bwMode="auto">
              <a:xfrm flipH="1">
                <a:off x="3667" y="1410"/>
                <a:ext cx="5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33" name="Line 2194"/>
              <p:cNvSpPr>
                <a:spLocks noChangeShapeType="1"/>
              </p:cNvSpPr>
              <p:nvPr/>
            </p:nvSpPr>
            <p:spPr bwMode="auto">
              <a:xfrm flipH="1">
                <a:off x="3667" y="1419"/>
                <a:ext cx="5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34" name="Line 2195"/>
              <p:cNvSpPr>
                <a:spLocks noChangeShapeType="1"/>
              </p:cNvSpPr>
              <p:nvPr/>
            </p:nvSpPr>
            <p:spPr bwMode="auto">
              <a:xfrm flipH="1">
                <a:off x="3667" y="1404"/>
                <a:ext cx="5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35" name="Line 2196"/>
              <p:cNvSpPr>
                <a:spLocks noChangeShapeType="1"/>
              </p:cNvSpPr>
              <p:nvPr/>
            </p:nvSpPr>
            <p:spPr bwMode="auto">
              <a:xfrm flipH="1">
                <a:off x="3035" y="1235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36" name="Line 2197"/>
              <p:cNvSpPr>
                <a:spLocks noChangeShapeType="1"/>
              </p:cNvSpPr>
              <p:nvPr/>
            </p:nvSpPr>
            <p:spPr bwMode="auto">
              <a:xfrm>
                <a:off x="3035" y="1235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37" name="Line 2198"/>
              <p:cNvSpPr>
                <a:spLocks noChangeShapeType="1"/>
              </p:cNvSpPr>
              <p:nvPr/>
            </p:nvSpPr>
            <p:spPr bwMode="auto">
              <a:xfrm>
                <a:off x="3035" y="12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38" name="Line 2199"/>
              <p:cNvSpPr>
                <a:spLocks noChangeShapeType="1"/>
              </p:cNvSpPr>
              <p:nvPr/>
            </p:nvSpPr>
            <p:spPr bwMode="auto">
              <a:xfrm>
                <a:off x="2894" y="1235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39" name="Line 2200"/>
              <p:cNvSpPr>
                <a:spLocks noChangeShapeType="1"/>
              </p:cNvSpPr>
              <p:nvPr/>
            </p:nvSpPr>
            <p:spPr bwMode="auto">
              <a:xfrm>
                <a:off x="2899" y="1235"/>
                <a:ext cx="0" cy="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40" name="Line 2201"/>
              <p:cNvSpPr>
                <a:spLocks noChangeShapeType="1"/>
              </p:cNvSpPr>
              <p:nvPr/>
            </p:nvSpPr>
            <p:spPr bwMode="auto">
              <a:xfrm flipH="1">
                <a:off x="2894" y="12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41" name="Line 2202"/>
              <p:cNvSpPr>
                <a:spLocks noChangeShapeType="1"/>
              </p:cNvSpPr>
              <p:nvPr/>
            </p:nvSpPr>
            <p:spPr bwMode="auto">
              <a:xfrm flipV="1">
                <a:off x="2967" y="1231"/>
                <a:ext cx="0" cy="2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42" name="Line 2203"/>
              <p:cNvSpPr>
                <a:spLocks noChangeShapeType="1"/>
              </p:cNvSpPr>
              <p:nvPr/>
            </p:nvSpPr>
            <p:spPr bwMode="auto">
              <a:xfrm flipH="1">
                <a:off x="2899" y="1242"/>
                <a:ext cx="13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43" name="Line 2204"/>
              <p:cNvSpPr>
                <a:spLocks noChangeShapeType="1"/>
              </p:cNvSpPr>
              <p:nvPr/>
            </p:nvSpPr>
            <p:spPr bwMode="auto">
              <a:xfrm flipH="1">
                <a:off x="2964" y="1239"/>
                <a:ext cx="7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44" name="Line 2205"/>
              <p:cNvSpPr>
                <a:spLocks noChangeShapeType="1"/>
              </p:cNvSpPr>
              <p:nvPr/>
            </p:nvSpPr>
            <p:spPr bwMode="auto">
              <a:xfrm>
                <a:off x="2964" y="1239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45" name="Line 2206"/>
              <p:cNvSpPr>
                <a:spLocks noChangeShapeType="1"/>
              </p:cNvSpPr>
              <p:nvPr/>
            </p:nvSpPr>
            <p:spPr bwMode="auto">
              <a:xfrm>
                <a:off x="2899" y="1245"/>
                <a:ext cx="7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46" name="Line 2207"/>
              <p:cNvSpPr>
                <a:spLocks noChangeShapeType="1"/>
              </p:cNvSpPr>
              <p:nvPr/>
            </p:nvSpPr>
            <p:spPr bwMode="auto">
              <a:xfrm flipV="1">
                <a:off x="2970" y="1242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47" name="Line 2208"/>
              <p:cNvSpPr>
                <a:spLocks noChangeShapeType="1"/>
              </p:cNvSpPr>
              <p:nvPr/>
            </p:nvSpPr>
            <p:spPr bwMode="auto">
              <a:xfrm flipH="1">
                <a:off x="2899" y="1250"/>
                <a:ext cx="13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48" name="Line 2209"/>
              <p:cNvSpPr>
                <a:spLocks noChangeShapeType="1"/>
              </p:cNvSpPr>
              <p:nvPr/>
            </p:nvSpPr>
            <p:spPr bwMode="auto">
              <a:xfrm flipH="1">
                <a:off x="2899" y="1235"/>
                <a:ext cx="13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49" name="Line 2210"/>
              <p:cNvSpPr>
                <a:spLocks noChangeShapeType="1"/>
              </p:cNvSpPr>
              <p:nvPr/>
            </p:nvSpPr>
            <p:spPr bwMode="auto">
              <a:xfrm flipH="1">
                <a:off x="3534" y="2201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50" name="Line 2211"/>
              <p:cNvSpPr>
                <a:spLocks noChangeShapeType="1"/>
              </p:cNvSpPr>
              <p:nvPr/>
            </p:nvSpPr>
            <p:spPr bwMode="auto">
              <a:xfrm flipV="1">
                <a:off x="3534" y="2185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51" name="Line 2212"/>
              <p:cNvSpPr>
                <a:spLocks noChangeShapeType="1"/>
              </p:cNvSpPr>
              <p:nvPr/>
            </p:nvSpPr>
            <p:spPr bwMode="auto">
              <a:xfrm>
                <a:off x="3534" y="2185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52" name="Line 2213"/>
              <p:cNvSpPr>
                <a:spLocks noChangeShapeType="1"/>
              </p:cNvSpPr>
              <p:nvPr/>
            </p:nvSpPr>
            <p:spPr bwMode="auto">
              <a:xfrm>
                <a:off x="3454" y="2201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53" name="Line 2214"/>
              <p:cNvSpPr>
                <a:spLocks noChangeShapeType="1"/>
              </p:cNvSpPr>
              <p:nvPr/>
            </p:nvSpPr>
            <p:spPr bwMode="auto">
              <a:xfrm flipV="1">
                <a:off x="3457" y="2185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grpSp>
          <p:nvGrpSpPr>
            <p:cNvPr id="19" name="Group 2416"/>
            <p:cNvGrpSpPr>
              <a:grpSpLocks/>
            </p:cNvGrpSpPr>
            <p:nvPr/>
          </p:nvGrpSpPr>
          <p:grpSpPr bwMode="auto">
            <a:xfrm>
              <a:off x="1923" y="1250"/>
              <a:ext cx="1927" cy="1073"/>
              <a:chOff x="1923" y="1250"/>
              <a:chExt cx="1927" cy="1073"/>
            </a:xfrm>
          </p:grpSpPr>
          <p:sp>
            <p:nvSpPr>
              <p:cNvPr id="2154" name="Line 2216"/>
              <p:cNvSpPr>
                <a:spLocks noChangeShapeType="1"/>
              </p:cNvSpPr>
              <p:nvPr/>
            </p:nvSpPr>
            <p:spPr bwMode="auto">
              <a:xfrm flipH="1">
                <a:off x="3454" y="2185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55" name="Line 2217"/>
              <p:cNvSpPr>
                <a:spLocks noChangeShapeType="1"/>
              </p:cNvSpPr>
              <p:nvPr/>
            </p:nvSpPr>
            <p:spPr bwMode="auto">
              <a:xfrm flipH="1">
                <a:off x="3480" y="2201"/>
                <a:ext cx="54" cy="5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56" name="Line 2218"/>
              <p:cNvSpPr>
                <a:spLocks noChangeShapeType="1"/>
              </p:cNvSpPr>
              <p:nvPr/>
            </p:nvSpPr>
            <p:spPr bwMode="auto">
              <a:xfrm flipH="1" flipV="1">
                <a:off x="3477" y="2253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57" name="Line 2219"/>
              <p:cNvSpPr>
                <a:spLocks noChangeShapeType="1"/>
              </p:cNvSpPr>
              <p:nvPr/>
            </p:nvSpPr>
            <p:spPr bwMode="auto">
              <a:xfrm flipV="1">
                <a:off x="3477" y="2199"/>
                <a:ext cx="55" cy="5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58" name="Line 2220"/>
              <p:cNvSpPr>
                <a:spLocks noChangeShapeType="1"/>
              </p:cNvSpPr>
              <p:nvPr/>
            </p:nvSpPr>
            <p:spPr bwMode="auto">
              <a:xfrm>
                <a:off x="3532" y="2199"/>
                <a:ext cx="2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59" name="Freeform 2221"/>
              <p:cNvSpPr>
                <a:spLocks/>
              </p:cNvSpPr>
              <p:nvPr/>
            </p:nvSpPr>
            <p:spPr bwMode="auto">
              <a:xfrm>
                <a:off x="3457" y="2201"/>
                <a:ext cx="23" cy="54"/>
              </a:xfrm>
              <a:custGeom>
                <a:avLst/>
                <a:gdLst>
                  <a:gd name="T0" fmla="*/ 0 w 136"/>
                  <a:gd name="T1" fmla="*/ 0 h 327"/>
                  <a:gd name="T2" fmla="*/ 5 w 136"/>
                  <a:gd name="T3" fmla="*/ 60 h 327"/>
                  <a:gd name="T4" fmla="*/ 17 w 136"/>
                  <a:gd name="T5" fmla="*/ 119 h 327"/>
                  <a:gd name="T6" fmla="*/ 36 w 136"/>
                  <a:gd name="T7" fmla="*/ 177 h 327"/>
                  <a:gd name="T8" fmla="*/ 63 w 136"/>
                  <a:gd name="T9" fmla="*/ 231 h 327"/>
                  <a:gd name="T10" fmla="*/ 96 w 136"/>
                  <a:gd name="T11" fmla="*/ 281 h 327"/>
                  <a:gd name="T12" fmla="*/ 136 w 136"/>
                  <a:gd name="T13" fmla="*/ 327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327">
                    <a:moveTo>
                      <a:pt x="0" y="0"/>
                    </a:moveTo>
                    <a:lnTo>
                      <a:pt x="5" y="60"/>
                    </a:lnTo>
                    <a:lnTo>
                      <a:pt x="17" y="119"/>
                    </a:lnTo>
                    <a:lnTo>
                      <a:pt x="36" y="177"/>
                    </a:lnTo>
                    <a:lnTo>
                      <a:pt x="63" y="231"/>
                    </a:lnTo>
                    <a:lnTo>
                      <a:pt x="96" y="281"/>
                    </a:lnTo>
                    <a:lnTo>
                      <a:pt x="136" y="327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60" name="Line 2222"/>
              <p:cNvSpPr>
                <a:spLocks noChangeShapeType="1"/>
              </p:cNvSpPr>
              <p:nvPr/>
            </p:nvSpPr>
            <p:spPr bwMode="auto">
              <a:xfrm flipH="1">
                <a:off x="2748" y="2154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61" name="Line 2223"/>
              <p:cNvSpPr>
                <a:spLocks noChangeShapeType="1"/>
              </p:cNvSpPr>
              <p:nvPr/>
            </p:nvSpPr>
            <p:spPr bwMode="auto">
              <a:xfrm flipV="1">
                <a:off x="2748" y="2138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62" name="Line 2224"/>
              <p:cNvSpPr>
                <a:spLocks noChangeShapeType="1"/>
              </p:cNvSpPr>
              <p:nvPr/>
            </p:nvSpPr>
            <p:spPr bwMode="auto">
              <a:xfrm>
                <a:off x="2748" y="2138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63" name="Line 2225"/>
              <p:cNvSpPr>
                <a:spLocks noChangeShapeType="1"/>
              </p:cNvSpPr>
              <p:nvPr/>
            </p:nvSpPr>
            <p:spPr bwMode="auto">
              <a:xfrm>
                <a:off x="2668" y="2154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64" name="Line 2226"/>
              <p:cNvSpPr>
                <a:spLocks noChangeShapeType="1"/>
              </p:cNvSpPr>
              <p:nvPr/>
            </p:nvSpPr>
            <p:spPr bwMode="auto">
              <a:xfrm flipV="1">
                <a:off x="2671" y="2138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65" name="Line 2227"/>
              <p:cNvSpPr>
                <a:spLocks noChangeShapeType="1"/>
              </p:cNvSpPr>
              <p:nvPr/>
            </p:nvSpPr>
            <p:spPr bwMode="auto">
              <a:xfrm flipH="1">
                <a:off x="2668" y="2138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66" name="Line 2228"/>
              <p:cNvSpPr>
                <a:spLocks noChangeShapeType="1"/>
              </p:cNvSpPr>
              <p:nvPr/>
            </p:nvSpPr>
            <p:spPr bwMode="auto">
              <a:xfrm flipH="1">
                <a:off x="2693" y="2154"/>
                <a:ext cx="55" cy="5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67" name="Line 2229"/>
              <p:cNvSpPr>
                <a:spLocks noChangeShapeType="1"/>
              </p:cNvSpPr>
              <p:nvPr/>
            </p:nvSpPr>
            <p:spPr bwMode="auto">
              <a:xfrm flipH="1" flipV="1">
                <a:off x="2691" y="2206"/>
                <a:ext cx="2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68" name="Line 2230"/>
              <p:cNvSpPr>
                <a:spLocks noChangeShapeType="1"/>
              </p:cNvSpPr>
              <p:nvPr/>
            </p:nvSpPr>
            <p:spPr bwMode="auto">
              <a:xfrm flipV="1">
                <a:off x="2691" y="2152"/>
                <a:ext cx="54" cy="5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69" name="Line 2231"/>
              <p:cNvSpPr>
                <a:spLocks noChangeShapeType="1"/>
              </p:cNvSpPr>
              <p:nvPr/>
            </p:nvSpPr>
            <p:spPr bwMode="auto">
              <a:xfrm>
                <a:off x="2745" y="2152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70" name="Freeform 2232"/>
              <p:cNvSpPr>
                <a:spLocks/>
              </p:cNvSpPr>
              <p:nvPr/>
            </p:nvSpPr>
            <p:spPr bwMode="auto">
              <a:xfrm>
                <a:off x="2671" y="2154"/>
                <a:ext cx="22" cy="54"/>
              </a:xfrm>
              <a:custGeom>
                <a:avLst/>
                <a:gdLst>
                  <a:gd name="T0" fmla="*/ 0 w 135"/>
                  <a:gd name="T1" fmla="*/ 0 h 327"/>
                  <a:gd name="T2" fmla="*/ 4 w 135"/>
                  <a:gd name="T3" fmla="*/ 60 h 327"/>
                  <a:gd name="T4" fmla="*/ 16 w 135"/>
                  <a:gd name="T5" fmla="*/ 120 h 327"/>
                  <a:gd name="T6" fmla="*/ 34 w 135"/>
                  <a:gd name="T7" fmla="*/ 177 h 327"/>
                  <a:gd name="T8" fmla="*/ 62 w 135"/>
                  <a:gd name="T9" fmla="*/ 231 h 327"/>
                  <a:gd name="T10" fmla="*/ 96 w 135"/>
                  <a:gd name="T11" fmla="*/ 282 h 327"/>
                  <a:gd name="T12" fmla="*/ 135 w 135"/>
                  <a:gd name="T13" fmla="*/ 327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327">
                    <a:moveTo>
                      <a:pt x="0" y="0"/>
                    </a:moveTo>
                    <a:lnTo>
                      <a:pt x="4" y="60"/>
                    </a:lnTo>
                    <a:lnTo>
                      <a:pt x="16" y="120"/>
                    </a:lnTo>
                    <a:lnTo>
                      <a:pt x="34" y="177"/>
                    </a:lnTo>
                    <a:lnTo>
                      <a:pt x="62" y="231"/>
                    </a:lnTo>
                    <a:lnTo>
                      <a:pt x="96" y="282"/>
                    </a:lnTo>
                    <a:lnTo>
                      <a:pt x="135" y="327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71" name="Line 2233"/>
              <p:cNvSpPr>
                <a:spLocks noChangeShapeType="1"/>
              </p:cNvSpPr>
              <p:nvPr/>
            </p:nvSpPr>
            <p:spPr bwMode="auto">
              <a:xfrm flipH="1">
                <a:off x="3063" y="2154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72" name="Line 2234"/>
              <p:cNvSpPr>
                <a:spLocks noChangeShapeType="1"/>
              </p:cNvSpPr>
              <p:nvPr/>
            </p:nvSpPr>
            <p:spPr bwMode="auto">
              <a:xfrm flipV="1">
                <a:off x="3063" y="2138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73" name="Line 2235"/>
              <p:cNvSpPr>
                <a:spLocks noChangeShapeType="1"/>
              </p:cNvSpPr>
              <p:nvPr/>
            </p:nvSpPr>
            <p:spPr bwMode="auto">
              <a:xfrm>
                <a:off x="2983" y="2154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74" name="Line 2236"/>
              <p:cNvSpPr>
                <a:spLocks noChangeShapeType="1"/>
              </p:cNvSpPr>
              <p:nvPr/>
            </p:nvSpPr>
            <p:spPr bwMode="auto">
              <a:xfrm flipV="1">
                <a:off x="2986" y="2138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75" name="Line 2237"/>
              <p:cNvSpPr>
                <a:spLocks noChangeShapeType="1"/>
              </p:cNvSpPr>
              <p:nvPr/>
            </p:nvSpPr>
            <p:spPr bwMode="auto">
              <a:xfrm flipH="1">
                <a:off x="3008" y="2154"/>
                <a:ext cx="55" cy="5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76" name="Line 2238"/>
              <p:cNvSpPr>
                <a:spLocks noChangeShapeType="1"/>
              </p:cNvSpPr>
              <p:nvPr/>
            </p:nvSpPr>
            <p:spPr bwMode="auto">
              <a:xfrm flipH="1" flipV="1">
                <a:off x="3006" y="2206"/>
                <a:ext cx="2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77" name="Line 2239"/>
              <p:cNvSpPr>
                <a:spLocks noChangeShapeType="1"/>
              </p:cNvSpPr>
              <p:nvPr/>
            </p:nvSpPr>
            <p:spPr bwMode="auto">
              <a:xfrm flipV="1">
                <a:off x="3006" y="2152"/>
                <a:ext cx="55" cy="5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78" name="Line 2240"/>
              <p:cNvSpPr>
                <a:spLocks noChangeShapeType="1"/>
              </p:cNvSpPr>
              <p:nvPr/>
            </p:nvSpPr>
            <p:spPr bwMode="auto">
              <a:xfrm>
                <a:off x="3061" y="2152"/>
                <a:ext cx="2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79" name="Freeform 2241"/>
              <p:cNvSpPr>
                <a:spLocks/>
              </p:cNvSpPr>
              <p:nvPr/>
            </p:nvSpPr>
            <p:spPr bwMode="auto">
              <a:xfrm>
                <a:off x="2986" y="2154"/>
                <a:ext cx="22" cy="54"/>
              </a:xfrm>
              <a:custGeom>
                <a:avLst/>
                <a:gdLst>
                  <a:gd name="T0" fmla="*/ 0 w 135"/>
                  <a:gd name="T1" fmla="*/ 0 h 327"/>
                  <a:gd name="T2" fmla="*/ 3 w 135"/>
                  <a:gd name="T3" fmla="*/ 60 h 327"/>
                  <a:gd name="T4" fmla="*/ 15 w 135"/>
                  <a:gd name="T5" fmla="*/ 120 h 327"/>
                  <a:gd name="T6" fmla="*/ 35 w 135"/>
                  <a:gd name="T7" fmla="*/ 177 h 327"/>
                  <a:gd name="T8" fmla="*/ 61 w 135"/>
                  <a:gd name="T9" fmla="*/ 231 h 327"/>
                  <a:gd name="T10" fmla="*/ 95 w 135"/>
                  <a:gd name="T11" fmla="*/ 282 h 327"/>
                  <a:gd name="T12" fmla="*/ 135 w 135"/>
                  <a:gd name="T13" fmla="*/ 327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327">
                    <a:moveTo>
                      <a:pt x="0" y="0"/>
                    </a:moveTo>
                    <a:lnTo>
                      <a:pt x="3" y="60"/>
                    </a:lnTo>
                    <a:lnTo>
                      <a:pt x="15" y="120"/>
                    </a:lnTo>
                    <a:lnTo>
                      <a:pt x="35" y="177"/>
                    </a:lnTo>
                    <a:lnTo>
                      <a:pt x="61" y="231"/>
                    </a:lnTo>
                    <a:lnTo>
                      <a:pt x="95" y="282"/>
                    </a:lnTo>
                    <a:lnTo>
                      <a:pt x="135" y="327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80" name="Line 2242"/>
              <p:cNvSpPr>
                <a:spLocks noChangeShapeType="1"/>
              </p:cNvSpPr>
              <p:nvPr/>
            </p:nvSpPr>
            <p:spPr bwMode="auto">
              <a:xfrm>
                <a:off x="3553" y="2102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81" name="Line 2243"/>
              <p:cNvSpPr>
                <a:spLocks noChangeShapeType="1"/>
              </p:cNvSpPr>
              <p:nvPr/>
            </p:nvSpPr>
            <p:spPr bwMode="auto">
              <a:xfrm flipH="1">
                <a:off x="3537" y="2105"/>
                <a:ext cx="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82" name="Line 2244"/>
              <p:cNvSpPr>
                <a:spLocks noChangeShapeType="1"/>
              </p:cNvSpPr>
              <p:nvPr/>
            </p:nvSpPr>
            <p:spPr bwMode="auto">
              <a:xfrm flipV="1">
                <a:off x="3537" y="2102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83" name="Line 2245"/>
              <p:cNvSpPr>
                <a:spLocks noChangeShapeType="1"/>
              </p:cNvSpPr>
              <p:nvPr/>
            </p:nvSpPr>
            <p:spPr bwMode="auto">
              <a:xfrm flipV="1">
                <a:off x="3553" y="2182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84" name="Line 2246"/>
              <p:cNvSpPr>
                <a:spLocks noChangeShapeType="1"/>
              </p:cNvSpPr>
              <p:nvPr/>
            </p:nvSpPr>
            <p:spPr bwMode="auto">
              <a:xfrm flipH="1">
                <a:off x="3537" y="2182"/>
                <a:ext cx="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85" name="Line 2247"/>
              <p:cNvSpPr>
                <a:spLocks noChangeShapeType="1"/>
              </p:cNvSpPr>
              <p:nvPr/>
            </p:nvSpPr>
            <p:spPr bwMode="auto">
              <a:xfrm>
                <a:off x="3537" y="2182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86" name="Line 2248"/>
              <p:cNvSpPr>
                <a:spLocks noChangeShapeType="1"/>
              </p:cNvSpPr>
              <p:nvPr/>
            </p:nvSpPr>
            <p:spPr bwMode="auto">
              <a:xfrm>
                <a:off x="3553" y="2105"/>
                <a:ext cx="54" cy="5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87" name="Line 2249"/>
              <p:cNvSpPr>
                <a:spLocks noChangeShapeType="1"/>
              </p:cNvSpPr>
              <p:nvPr/>
            </p:nvSpPr>
            <p:spPr bwMode="auto">
              <a:xfrm flipH="1">
                <a:off x="3605" y="2159"/>
                <a:ext cx="2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88" name="Line 2250"/>
              <p:cNvSpPr>
                <a:spLocks noChangeShapeType="1"/>
              </p:cNvSpPr>
              <p:nvPr/>
            </p:nvSpPr>
            <p:spPr bwMode="auto">
              <a:xfrm flipH="1" flipV="1">
                <a:off x="3551" y="2107"/>
                <a:ext cx="54" cy="5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89" name="Line 2251"/>
              <p:cNvSpPr>
                <a:spLocks noChangeShapeType="1"/>
              </p:cNvSpPr>
              <p:nvPr/>
            </p:nvSpPr>
            <p:spPr bwMode="auto">
              <a:xfrm flipV="1">
                <a:off x="3551" y="2105"/>
                <a:ext cx="2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90" name="Freeform 2252"/>
              <p:cNvSpPr>
                <a:spLocks/>
              </p:cNvSpPr>
              <p:nvPr/>
            </p:nvSpPr>
            <p:spPr bwMode="auto">
              <a:xfrm>
                <a:off x="3553" y="2159"/>
                <a:ext cx="54" cy="23"/>
              </a:xfrm>
              <a:custGeom>
                <a:avLst/>
                <a:gdLst>
                  <a:gd name="T0" fmla="*/ 0 w 327"/>
                  <a:gd name="T1" fmla="*/ 135 h 135"/>
                  <a:gd name="T2" fmla="*/ 60 w 327"/>
                  <a:gd name="T3" fmla="*/ 132 h 135"/>
                  <a:gd name="T4" fmla="*/ 119 w 327"/>
                  <a:gd name="T5" fmla="*/ 120 h 135"/>
                  <a:gd name="T6" fmla="*/ 177 w 327"/>
                  <a:gd name="T7" fmla="*/ 100 h 135"/>
                  <a:gd name="T8" fmla="*/ 231 w 327"/>
                  <a:gd name="T9" fmla="*/ 74 h 135"/>
                  <a:gd name="T10" fmla="*/ 281 w 327"/>
                  <a:gd name="T11" fmla="*/ 40 h 135"/>
                  <a:gd name="T12" fmla="*/ 327 w 327"/>
                  <a:gd name="T13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7" h="135">
                    <a:moveTo>
                      <a:pt x="0" y="135"/>
                    </a:moveTo>
                    <a:lnTo>
                      <a:pt x="60" y="132"/>
                    </a:lnTo>
                    <a:lnTo>
                      <a:pt x="119" y="120"/>
                    </a:lnTo>
                    <a:lnTo>
                      <a:pt x="177" y="100"/>
                    </a:lnTo>
                    <a:lnTo>
                      <a:pt x="231" y="74"/>
                    </a:lnTo>
                    <a:lnTo>
                      <a:pt x="281" y="40"/>
                    </a:lnTo>
                    <a:lnTo>
                      <a:pt x="327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91" name="Line 2253"/>
              <p:cNvSpPr>
                <a:spLocks noChangeShapeType="1"/>
              </p:cNvSpPr>
              <p:nvPr/>
            </p:nvSpPr>
            <p:spPr bwMode="auto">
              <a:xfrm flipH="1">
                <a:off x="3703" y="2048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92" name="Line 2254"/>
              <p:cNvSpPr>
                <a:spLocks noChangeShapeType="1"/>
              </p:cNvSpPr>
              <p:nvPr/>
            </p:nvSpPr>
            <p:spPr bwMode="auto">
              <a:xfrm flipV="1">
                <a:off x="3703" y="2032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93" name="Line 2255"/>
              <p:cNvSpPr>
                <a:spLocks noChangeShapeType="1"/>
              </p:cNvSpPr>
              <p:nvPr/>
            </p:nvSpPr>
            <p:spPr bwMode="auto">
              <a:xfrm>
                <a:off x="3703" y="2032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94" name="Line 2256"/>
              <p:cNvSpPr>
                <a:spLocks noChangeShapeType="1"/>
              </p:cNvSpPr>
              <p:nvPr/>
            </p:nvSpPr>
            <p:spPr bwMode="auto">
              <a:xfrm>
                <a:off x="3629" y="2048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95" name="Line 2257"/>
              <p:cNvSpPr>
                <a:spLocks noChangeShapeType="1"/>
              </p:cNvSpPr>
              <p:nvPr/>
            </p:nvSpPr>
            <p:spPr bwMode="auto">
              <a:xfrm flipV="1">
                <a:off x="3632" y="2032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96" name="Line 2258"/>
              <p:cNvSpPr>
                <a:spLocks noChangeShapeType="1"/>
              </p:cNvSpPr>
              <p:nvPr/>
            </p:nvSpPr>
            <p:spPr bwMode="auto">
              <a:xfrm flipH="1">
                <a:off x="3629" y="2032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97" name="Line 2259"/>
              <p:cNvSpPr>
                <a:spLocks noChangeShapeType="1"/>
              </p:cNvSpPr>
              <p:nvPr/>
            </p:nvSpPr>
            <p:spPr bwMode="auto">
              <a:xfrm flipH="1">
                <a:off x="3653" y="2048"/>
                <a:ext cx="50" cy="5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98" name="Line 2260"/>
              <p:cNvSpPr>
                <a:spLocks noChangeShapeType="1"/>
              </p:cNvSpPr>
              <p:nvPr/>
            </p:nvSpPr>
            <p:spPr bwMode="auto">
              <a:xfrm flipH="1" flipV="1">
                <a:off x="3650" y="209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99" name="Line 2261"/>
              <p:cNvSpPr>
                <a:spLocks noChangeShapeType="1"/>
              </p:cNvSpPr>
              <p:nvPr/>
            </p:nvSpPr>
            <p:spPr bwMode="auto">
              <a:xfrm flipV="1">
                <a:off x="3650" y="2045"/>
                <a:ext cx="51" cy="5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00" name="Line 2262"/>
              <p:cNvSpPr>
                <a:spLocks noChangeShapeType="1"/>
              </p:cNvSpPr>
              <p:nvPr/>
            </p:nvSpPr>
            <p:spPr bwMode="auto">
              <a:xfrm>
                <a:off x="3701" y="2045"/>
                <a:ext cx="2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01" name="Freeform 2263"/>
              <p:cNvSpPr>
                <a:spLocks/>
              </p:cNvSpPr>
              <p:nvPr/>
            </p:nvSpPr>
            <p:spPr bwMode="auto">
              <a:xfrm>
                <a:off x="3632" y="2048"/>
                <a:ext cx="21" cy="50"/>
              </a:xfrm>
              <a:custGeom>
                <a:avLst/>
                <a:gdLst>
                  <a:gd name="T0" fmla="*/ 0 w 126"/>
                  <a:gd name="T1" fmla="*/ 0 h 305"/>
                  <a:gd name="T2" fmla="*/ 4 w 126"/>
                  <a:gd name="T3" fmla="*/ 56 h 305"/>
                  <a:gd name="T4" fmla="*/ 14 w 126"/>
                  <a:gd name="T5" fmla="*/ 111 h 305"/>
                  <a:gd name="T6" fmla="*/ 32 w 126"/>
                  <a:gd name="T7" fmla="*/ 164 h 305"/>
                  <a:gd name="T8" fmla="*/ 57 w 126"/>
                  <a:gd name="T9" fmla="*/ 215 h 305"/>
                  <a:gd name="T10" fmla="*/ 89 w 126"/>
                  <a:gd name="T11" fmla="*/ 262 h 305"/>
                  <a:gd name="T12" fmla="*/ 126 w 126"/>
                  <a:gd name="T13" fmla="*/ 305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305">
                    <a:moveTo>
                      <a:pt x="0" y="0"/>
                    </a:moveTo>
                    <a:lnTo>
                      <a:pt x="4" y="56"/>
                    </a:lnTo>
                    <a:lnTo>
                      <a:pt x="14" y="111"/>
                    </a:lnTo>
                    <a:lnTo>
                      <a:pt x="32" y="164"/>
                    </a:lnTo>
                    <a:lnTo>
                      <a:pt x="57" y="215"/>
                    </a:lnTo>
                    <a:lnTo>
                      <a:pt x="89" y="262"/>
                    </a:lnTo>
                    <a:lnTo>
                      <a:pt x="126" y="305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02" name="Line 2264"/>
              <p:cNvSpPr>
                <a:spLocks noChangeShapeType="1"/>
              </p:cNvSpPr>
              <p:nvPr/>
            </p:nvSpPr>
            <p:spPr bwMode="auto">
              <a:xfrm>
                <a:off x="2678" y="1422"/>
                <a:ext cx="1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03" name="Freeform 2265"/>
              <p:cNvSpPr>
                <a:spLocks/>
              </p:cNvSpPr>
              <p:nvPr/>
            </p:nvSpPr>
            <p:spPr bwMode="auto">
              <a:xfrm>
                <a:off x="2675" y="1419"/>
                <a:ext cx="3" cy="3"/>
              </a:xfrm>
              <a:custGeom>
                <a:avLst/>
                <a:gdLst>
                  <a:gd name="T0" fmla="*/ 0 w 19"/>
                  <a:gd name="T1" fmla="*/ 0 h 19"/>
                  <a:gd name="T2" fmla="*/ 4 w 19"/>
                  <a:gd name="T3" fmla="*/ 10 h 19"/>
                  <a:gd name="T4" fmla="*/ 10 w 19"/>
                  <a:gd name="T5" fmla="*/ 17 h 19"/>
                  <a:gd name="T6" fmla="*/ 19 w 19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9">
                    <a:moveTo>
                      <a:pt x="0" y="0"/>
                    </a:moveTo>
                    <a:lnTo>
                      <a:pt x="4" y="10"/>
                    </a:lnTo>
                    <a:lnTo>
                      <a:pt x="10" y="17"/>
                    </a:lnTo>
                    <a:lnTo>
                      <a:pt x="19" y="1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04" name="Line 2266"/>
              <p:cNvSpPr>
                <a:spLocks noChangeShapeType="1"/>
              </p:cNvSpPr>
              <p:nvPr/>
            </p:nvSpPr>
            <p:spPr bwMode="auto">
              <a:xfrm>
                <a:off x="2675" y="1377"/>
                <a:ext cx="0" cy="4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05" name="Freeform 2267"/>
              <p:cNvSpPr>
                <a:spLocks/>
              </p:cNvSpPr>
              <p:nvPr/>
            </p:nvSpPr>
            <p:spPr bwMode="auto">
              <a:xfrm>
                <a:off x="2675" y="1374"/>
                <a:ext cx="3" cy="3"/>
              </a:xfrm>
              <a:custGeom>
                <a:avLst/>
                <a:gdLst>
                  <a:gd name="T0" fmla="*/ 19 w 19"/>
                  <a:gd name="T1" fmla="*/ 0 h 19"/>
                  <a:gd name="T2" fmla="*/ 10 w 19"/>
                  <a:gd name="T3" fmla="*/ 2 h 19"/>
                  <a:gd name="T4" fmla="*/ 4 w 19"/>
                  <a:gd name="T5" fmla="*/ 10 h 19"/>
                  <a:gd name="T6" fmla="*/ 0 w 19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9">
                    <a:moveTo>
                      <a:pt x="19" y="0"/>
                    </a:moveTo>
                    <a:lnTo>
                      <a:pt x="10" y="2"/>
                    </a:lnTo>
                    <a:lnTo>
                      <a:pt x="4" y="10"/>
                    </a:ln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06" name="Line 2268"/>
              <p:cNvSpPr>
                <a:spLocks noChangeShapeType="1"/>
              </p:cNvSpPr>
              <p:nvPr/>
            </p:nvSpPr>
            <p:spPr bwMode="auto">
              <a:xfrm flipH="1">
                <a:off x="2678" y="1374"/>
                <a:ext cx="1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07" name="Line 2269"/>
              <p:cNvSpPr>
                <a:spLocks noChangeShapeType="1"/>
              </p:cNvSpPr>
              <p:nvPr/>
            </p:nvSpPr>
            <p:spPr bwMode="auto">
              <a:xfrm flipH="1" flipV="1">
                <a:off x="2716" y="1375"/>
                <a:ext cx="19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08" name="Line 2270"/>
              <p:cNvSpPr>
                <a:spLocks noChangeShapeType="1"/>
              </p:cNvSpPr>
              <p:nvPr/>
            </p:nvSpPr>
            <p:spPr bwMode="auto">
              <a:xfrm flipH="1" flipV="1">
                <a:off x="2735" y="1376"/>
                <a:ext cx="8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09" name="Line 2271"/>
              <p:cNvSpPr>
                <a:spLocks noChangeShapeType="1"/>
              </p:cNvSpPr>
              <p:nvPr/>
            </p:nvSpPr>
            <p:spPr bwMode="auto">
              <a:xfrm flipH="1" flipV="1">
                <a:off x="2743" y="1377"/>
                <a:ext cx="3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10" name="Line 2272"/>
              <p:cNvSpPr>
                <a:spLocks noChangeShapeType="1"/>
              </p:cNvSpPr>
              <p:nvPr/>
            </p:nvSpPr>
            <p:spPr bwMode="auto">
              <a:xfrm flipV="1">
                <a:off x="2743" y="1418"/>
                <a:ext cx="3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11" name="Line 2273"/>
              <p:cNvSpPr>
                <a:spLocks noChangeShapeType="1"/>
              </p:cNvSpPr>
              <p:nvPr/>
            </p:nvSpPr>
            <p:spPr bwMode="auto">
              <a:xfrm flipV="1">
                <a:off x="2751" y="1383"/>
                <a:ext cx="0" cy="3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12" name="Freeform 2274"/>
              <p:cNvSpPr>
                <a:spLocks/>
              </p:cNvSpPr>
              <p:nvPr/>
            </p:nvSpPr>
            <p:spPr bwMode="auto">
              <a:xfrm>
                <a:off x="2746" y="1378"/>
                <a:ext cx="5" cy="5"/>
              </a:xfrm>
              <a:custGeom>
                <a:avLst/>
                <a:gdLst>
                  <a:gd name="T0" fmla="*/ 25 w 25"/>
                  <a:gd name="T1" fmla="*/ 31 h 31"/>
                  <a:gd name="T2" fmla="*/ 22 w 25"/>
                  <a:gd name="T3" fmla="*/ 17 h 31"/>
                  <a:gd name="T4" fmla="*/ 12 w 25"/>
                  <a:gd name="T5" fmla="*/ 5 h 31"/>
                  <a:gd name="T6" fmla="*/ 0 w 25"/>
                  <a:gd name="T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31">
                    <a:moveTo>
                      <a:pt x="25" y="31"/>
                    </a:moveTo>
                    <a:lnTo>
                      <a:pt x="22" y="17"/>
                    </a:lnTo>
                    <a:lnTo>
                      <a:pt x="12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13" name="Freeform 2275"/>
              <p:cNvSpPr>
                <a:spLocks/>
              </p:cNvSpPr>
              <p:nvPr/>
            </p:nvSpPr>
            <p:spPr bwMode="auto">
              <a:xfrm>
                <a:off x="2746" y="1413"/>
                <a:ext cx="5" cy="5"/>
              </a:xfrm>
              <a:custGeom>
                <a:avLst/>
                <a:gdLst>
                  <a:gd name="T0" fmla="*/ 0 w 25"/>
                  <a:gd name="T1" fmla="*/ 31 h 31"/>
                  <a:gd name="T2" fmla="*/ 12 w 25"/>
                  <a:gd name="T3" fmla="*/ 25 h 31"/>
                  <a:gd name="T4" fmla="*/ 22 w 25"/>
                  <a:gd name="T5" fmla="*/ 14 h 31"/>
                  <a:gd name="T6" fmla="*/ 25 w 25"/>
                  <a:gd name="T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31">
                    <a:moveTo>
                      <a:pt x="0" y="31"/>
                    </a:moveTo>
                    <a:lnTo>
                      <a:pt x="12" y="25"/>
                    </a:lnTo>
                    <a:lnTo>
                      <a:pt x="22" y="14"/>
                    </a:lnTo>
                    <a:lnTo>
                      <a:pt x="2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14" name="Line 2276"/>
              <p:cNvSpPr>
                <a:spLocks noChangeShapeType="1"/>
              </p:cNvSpPr>
              <p:nvPr/>
            </p:nvSpPr>
            <p:spPr bwMode="auto">
              <a:xfrm flipV="1">
                <a:off x="2696" y="1421"/>
                <a:ext cx="2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15" name="Line 2277"/>
              <p:cNvSpPr>
                <a:spLocks noChangeShapeType="1"/>
              </p:cNvSpPr>
              <p:nvPr/>
            </p:nvSpPr>
            <p:spPr bwMode="auto">
              <a:xfrm flipV="1">
                <a:off x="2716" y="1420"/>
                <a:ext cx="19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16" name="Line 2278"/>
              <p:cNvSpPr>
                <a:spLocks noChangeShapeType="1"/>
              </p:cNvSpPr>
              <p:nvPr/>
            </p:nvSpPr>
            <p:spPr bwMode="auto">
              <a:xfrm flipV="1">
                <a:off x="2735" y="1419"/>
                <a:ext cx="8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17" name="Line 2279"/>
              <p:cNvSpPr>
                <a:spLocks noChangeShapeType="1"/>
              </p:cNvSpPr>
              <p:nvPr/>
            </p:nvSpPr>
            <p:spPr bwMode="auto">
              <a:xfrm flipH="1" flipV="1">
                <a:off x="2696" y="1374"/>
                <a:ext cx="2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18" name="Line 2280"/>
              <p:cNvSpPr>
                <a:spLocks noChangeShapeType="1"/>
              </p:cNvSpPr>
              <p:nvPr/>
            </p:nvSpPr>
            <p:spPr bwMode="auto">
              <a:xfrm flipV="1">
                <a:off x="2675" y="1380"/>
                <a:ext cx="0" cy="3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19" name="Freeform 2281"/>
              <p:cNvSpPr>
                <a:spLocks/>
              </p:cNvSpPr>
              <p:nvPr/>
            </p:nvSpPr>
            <p:spPr bwMode="auto">
              <a:xfrm>
                <a:off x="2675" y="1377"/>
                <a:ext cx="3" cy="3"/>
              </a:xfrm>
              <a:custGeom>
                <a:avLst/>
                <a:gdLst>
                  <a:gd name="T0" fmla="*/ 19 w 19"/>
                  <a:gd name="T1" fmla="*/ 0 h 19"/>
                  <a:gd name="T2" fmla="*/ 10 w 19"/>
                  <a:gd name="T3" fmla="*/ 2 h 19"/>
                  <a:gd name="T4" fmla="*/ 4 w 19"/>
                  <a:gd name="T5" fmla="*/ 9 h 19"/>
                  <a:gd name="T6" fmla="*/ 0 w 19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9">
                    <a:moveTo>
                      <a:pt x="19" y="0"/>
                    </a:moveTo>
                    <a:lnTo>
                      <a:pt x="10" y="2"/>
                    </a:lnTo>
                    <a:lnTo>
                      <a:pt x="4" y="9"/>
                    </a:ln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20" name="Line 2282"/>
              <p:cNvSpPr>
                <a:spLocks noChangeShapeType="1"/>
              </p:cNvSpPr>
              <p:nvPr/>
            </p:nvSpPr>
            <p:spPr bwMode="auto">
              <a:xfrm>
                <a:off x="2678" y="1377"/>
                <a:ext cx="1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21" name="Freeform 2283"/>
              <p:cNvSpPr>
                <a:spLocks/>
              </p:cNvSpPr>
              <p:nvPr/>
            </p:nvSpPr>
            <p:spPr bwMode="auto">
              <a:xfrm>
                <a:off x="2693" y="1377"/>
                <a:ext cx="3" cy="3"/>
              </a:xfrm>
              <a:custGeom>
                <a:avLst/>
                <a:gdLst>
                  <a:gd name="T0" fmla="*/ 18 w 18"/>
                  <a:gd name="T1" fmla="*/ 19 h 19"/>
                  <a:gd name="T2" fmla="*/ 16 w 18"/>
                  <a:gd name="T3" fmla="*/ 9 h 19"/>
                  <a:gd name="T4" fmla="*/ 9 w 18"/>
                  <a:gd name="T5" fmla="*/ 2 h 19"/>
                  <a:gd name="T6" fmla="*/ 0 w 18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9">
                    <a:moveTo>
                      <a:pt x="18" y="19"/>
                    </a:moveTo>
                    <a:lnTo>
                      <a:pt x="16" y="9"/>
                    </a:lnTo>
                    <a:lnTo>
                      <a:pt x="9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22" name="Line 2284"/>
              <p:cNvSpPr>
                <a:spLocks noChangeShapeType="1"/>
              </p:cNvSpPr>
              <p:nvPr/>
            </p:nvSpPr>
            <p:spPr bwMode="auto">
              <a:xfrm>
                <a:off x="2696" y="1380"/>
                <a:ext cx="0" cy="3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23" name="Freeform 2285"/>
              <p:cNvSpPr>
                <a:spLocks/>
              </p:cNvSpPr>
              <p:nvPr/>
            </p:nvSpPr>
            <p:spPr bwMode="auto">
              <a:xfrm>
                <a:off x="2693" y="1416"/>
                <a:ext cx="3" cy="3"/>
              </a:xfrm>
              <a:custGeom>
                <a:avLst/>
                <a:gdLst>
                  <a:gd name="T0" fmla="*/ 0 w 18"/>
                  <a:gd name="T1" fmla="*/ 19 h 19"/>
                  <a:gd name="T2" fmla="*/ 9 w 18"/>
                  <a:gd name="T3" fmla="*/ 17 h 19"/>
                  <a:gd name="T4" fmla="*/ 16 w 18"/>
                  <a:gd name="T5" fmla="*/ 10 h 19"/>
                  <a:gd name="T6" fmla="*/ 18 w 18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9">
                    <a:moveTo>
                      <a:pt x="0" y="19"/>
                    </a:moveTo>
                    <a:lnTo>
                      <a:pt x="9" y="17"/>
                    </a:lnTo>
                    <a:lnTo>
                      <a:pt x="16" y="10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24" name="Line 2286"/>
              <p:cNvSpPr>
                <a:spLocks noChangeShapeType="1"/>
              </p:cNvSpPr>
              <p:nvPr/>
            </p:nvSpPr>
            <p:spPr bwMode="auto">
              <a:xfrm flipH="1">
                <a:off x="2678" y="1419"/>
                <a:ext cx="1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25" name="Freeform 2287"/>
              <p:cNvSpPr>
                <a:spLocks/>
              </p:cNvSpPr>
              <p:nvPr/>
            </p:nvSpPr>
            <p:spPr bwMode="auto">
              <a:xfrm>
                <a:off x="2675" y="1416"/>
                <a:ext cx="3" cy="3"/>
              </a:xfrm>
              <a:custGeom>
                <a:avLst/>
                <a:gdLst>
                  <a:gd name="T0" fmla="*/ 0 w 19"/>
                  <a:gd name="T1" fmla="*/ 0 h 19"/>
                  <a:gd name="T2" fmla="*/ 4 w 19"/>
                  <a:gd name="T3" fmla="*/ 10 h 19"/>
                  <a:gd name="T4" fmla="*/ 10 w 19"/>
                  <a:gd name="T5" fmla="*/ 17 h 19"/>
                  <a:gd name="T6" fmla="*/ 19 w 19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9">
                    <a:moveTo>
                      <a:pt x="0" y="0"/>
                    </a:moveTo>
                    <a:lnTo>
                      <a:pt x="4" y="10"/>
                    </a:lnTo>
                    <a:lnTo>
                      <a:pt x="10" y="17"/>
                    </a:lnTo>
                    <a:lnTo>
                      <a:pt x="19" y="1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26" name="Line 2288"/>
              <p:cNvSpPr>
                <a:spLocks noChangeShapeType="1"/>
              </p:cNvSpPr>
              <p:nvPr/>
            </p:nvSpPr>
            <p:spPr bwMode="auto">
              <a:xfrm flipV="1">
                <a:off x="2746" y="1385"/>
                <a:ext cx="0" cy="2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27" name="Line 2289"/>
              <p:cNvSpPr>
                <a:spLocks noChangeShapeType="1"/>
              </p:cNvSpPr>
              <p:nvPr/>
            </p:nvSpPr>
            <p:spPr bwMode="auto">
              <a:xfrm flipH="1">
                <a:off x="2742" y="1382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28" name="Line 2290"/>
              <p:cNvSpPr>
                <a:spLocks noChangeShapeType="1"/>
              </p:cNvSpPr>
              <p:nvPr/>
            </p:nvSpPr>
            <p:spPr bwMode="auto">
              <a:xfrm>
                <a:off x="2742" y="1414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29" name="Freeform 2291"/>
              <p:cNvSpPr>
                <a:spLocks/>
              </p:cNvSpPr>
              <p:nvPr/>
            </p:nvSpPr>
            <p:spPr bwMode="auto">
              <a:xfrm>
                <a:off x="2743" y="1411"/>
                <a:ext cx="3" cy="3"/>
              </a:xfrm>
              <a:custGeom>
                <a:avLst/>
                <a:gdLst>
                  <a:gd name="T0" fmla="*/ 0 w 17"/>
                  <a:gd name="T1" fmla="*/ 18 h 18"/>
                  <a:gd name="T2" fmla="*/ 9 w 17"/>
                  <a:gd name="T3" fmla="*/ 15 h 18"/>
                  <a:gd name="T4" fmla="*/ 14 w 17"/>
                  <a:gd name="T5" fmla="*/ 8 h 18"/>
                  <a:gd name="T6" fmla="*/ 17 w 17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9" y="15"/>
                    </a:lnTo>
                    <a:lnTo>
                      <a:pt x="14" y="8"/>
                    </a:lnTo>
                    <a:lnTo>
                      <a:pt x="17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30" name="Freeform 2292"/>
              <p:cNvSpPr>
                <a:spLocks/>
              </p:cNvSpPr>
              <p:nvPr/>
            </p:nvSpPr>
            <p:spPr bwMode="auto">
              <a:xfrm>
                <a:off x="2743" y="1382"/>
                <a:ext cx="3" cy="3"/>
              </a:xfrm>
              <a:custGeom>
                <a:avLst/>
                <a:gdLst>
                  <a:gd name="T0" fmla="*/ 17 w 17"/>
                  <a:gd name="T1" fmla="*/ 19 h 19"/>
                  <a:gd name="T2" fmla="*/ 14 w 17"/>
                  <a:gd name="T3" fmla="*/ 10 h 19"/>
                  <a:gd name="T4" fmla="*/ 9 w 17"/>
                  <a:gd name="T5" fmla="*/ 3 h 19"/>
                  <a:gd name="T6" fmla="*/ 0 w 17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9">
                    <a:moveTo>
                      <a:pt x="17" y="19"/>
                    </a:moveTo>
                    <a:lnTo>
                      <a:pt x="14" y="10"/>
                    </a:lnTo>
                    <a:lnTo>
                      <a:pt x="9" y="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31" name="Line 2293"/>
              <p:cNvSpPr>
                <a:spLocks noChangeShapeType="1"/>
              </p:cNvSpPr>
              <p:nvPr/>
            </p:nvSpPr>
            <p:spPr bwMode="auto">
              <a:xfrm flipV="1">
                <a:off x="2735" y="1414"/>
                <a:ext cx="7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32" name="Line 2294"/>
              <p:cNvSpPr>
                <a:spLocks noChangeShapeType="1"/>
              </p:cNvSpPr>
              <p:nvPr/>
            </p:nvSpPr>
            <p:spPr bwMode="auto">
              <a:xfrm flipV="1">
                <a:off x="2716" y="1415"/>
                <a:ext cx="19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33" name="Line 2295"/>
              <p:cNvSpPr>
                <a:spLocks noChangeShapeType="1"/>
              </p:cNvSpPr>
              <p:nvPr/>
            </p:nvSpPr>
            <p:spPr bwMode="auto">
              <a:xfrm flipV="1">
                <a:off x="2709" y="1416"/>
                <a:ext cx="7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34" name="Line 2296"/>
              <p:cNvSpPr>
                <a:spLocks noChangeShapeType="1"/>
              </p:cNvSpPr>
              <p:nvPr/>
            </p:nvSpPr>
            <p:spPr bwMode="auto">
              <a:xfrm flipV="1">
                <a:off x="2709" y="1380"/>
                <a:ext cx="0" cy="3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35" name="Line 2297"/>
              <p:cNvSpPr>
                <a:spLocks noChangeShapeType="1"/>
              </p:cNvSpPr>
              <p:nvPr/>
            </p:nvSpPr>
            <p:spPr bwMode="auto">
              <a:xfrm flipH="1" flipV="1">
                <a:off x="2709" y="1380"/>
                <a:ext cx="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36" name="Line 2298"/>
              <p:cNvSpPr>
                <a:spLocks noChangeShapeType="1"/>
              </p:cNvSpPr>
              <p:nvPr/>
            </p:nvSpPr>
            <p:spPr bwMode="auto">
              <a:xfrm flipH="1" flipV="1">
                <a:off x="2716" y="1380"/>
                <a:ext cx="19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37" name="Line 2299"/>
              <p:cNvSpPr>
                <a:spLocks noChangeShapeType="1"/>
              </p:cNvSpPr>
              <p:nvPr/>
            </p:nvSpPr>
            <p:spPr bwMode="auto">
              <a:xfrm flipH="1" flipV="1">
                <a:off x="2735" y="1381"/>
                <a:ext cx="7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38" name="Line 2300"/>
              <p:cNvSpPr>
                <a:spLocks noChangeShapeType="1"/>
              </p:cNvSpPr>
              <p:nvPr/>
            </p:nvSpPr>
            <p:spPr bwMode="auto">
              <a:xfrm flipH="1" flipV="1">
                <a:off x="2717" y="1282"/>
                <a:ext cx="3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39" name="Line 2301"/>
              <p:cNvSpPr>
                <a:spLocks noChangeShapeType="1"/>
              </p:cNvSpPr>
              <p:nvPr/>
            </p:nvSpPr>
            <p:spPr bwMode="auto">
              <a:xfrm flipV="1">
                <a:off x="2739" y="129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40" name="Line 2302"/>
              <p:cNvSpPr>
                <a:spLocks noChangeShapeType="1"/>
              </p:cNvSpPr>
              <p:nvPr/>
            </p:nvSpPr>
            <p:spPr bwMode="auto">
              <a:xfrm flipV="1">
                <a:off x="2738" y="129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41" name="Freeform 2303"/>
              <p:cNvSpPr>
                <a:spLocks/>
              </p:cNvSpPr>
              <p:nvPr/>
            </p:nvSpPr>
            <p:spPr bwMode="auto">
              <a:xfrm>
                <a:off x="2737" y="1293"/>
                <a:ext cx="2" cy="3"/>
              </a:xfrm>
              <a:custGeom>
                <a:avLst/>
                <a:gdLst>
                  <a:gd name="T0" fmla="*/ 16 w 16"/>
                  <a:gd name="T1" fmla="*/ 8 h 16"/>
                  <a:gd name="T2" fmla="*/ 14 w 16"/>
                  <a:gd name="T3" fmla="*/ 2 h 16"/>
                  <a:gd name="T4" fmla="*/ 8 w 16"/>
                  <a:gd name="T5" fmla="*/ 0 h 16"/>
                  <a:gd name="T6" fmla="*/ 2 w 16"/>
                  <a:gd name="T7" fmla="*/ 2 h 16"/>
                  <a:gd name="T8" fmla="*/ 0 w 16"/>
                  <a:gd name="T9" fmla="*/ 8 h 16"/>
                  <a:gd name="T10" fmla="*/ 2 w 16"/>
                  <a:gd name="T11" fmla="*/ 14 h 16"/>
                  <a:gd name="T12" fmla="*/ 8 w 16"/>
                  <a:gd name="T13" fmla="*/ 16 h 16"/>
                  <a:gd name="T14" fmla="*/ 14 w 16"/>
                  <a:gd name="T15" fmla="*/ 14 h 16"/>
                  <a:gd name="T16" fmla="*/ 16 w 16"/>
                  <a:gd name="T17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6">
                    <a:moveTo>
                      <a:pt x="16" y="8"/>
                    </a:moveTo>
                    <a:lnTo>
                      <a:pt x="14" y="2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8"/>
                    </a:lnTo>
                    <a:lnTo>
                      <a:pt x="2" y="14"/>
                    </a:lnTo>
                    <a:lnTo>
                      <a:pt x="8" y="16"/>
                    </a:lnTo>
                    <a:lnTo>
                      <a:pt x="14" y="14"/>
                    </a:lnTo>
                    <a:lnTo>
                      <a:pt x="16" y="8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42" name="Line 2304"/>
              <p:cNvSpPr>
                <a:spLocks noChangeShapeType="1"/>
              </p:cNvSpPr>
              <p:nvPr/>
            </p:nvSpPr>
            <p:spPr bwMode="auto">
              <a:xfrm flipH="1" flipV="1">
                <a:off x="2729" y="1293"/>
                <a:ext cx="2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43" name="Line 2305"/>
              <p:cNvSpPr>
                <a:spLocks noChangeShapeType="1"/>
              </p:cNvSpPr>
              <p:nvPr/>
            </p:nvSpPr>
            <p:spPr bwMode="auto">
              <a:xfrm flipH="1" flipV="1">
                <a:off x="2731" y="1294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44" name="Line 2306"/>
              <p:cNvSpPr>
                <a:spLocks noChangeShapeType="1"/>
              </p:cNvSpPr>
              <p:nvPr/>
            </p:nvSpPr>
            <p:spPr bwMode="auto">
              <a:xfrm flipV="1">
                <a:off x="2731" y="1295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45" name="Line 2307"/>
              <p:cNvSpPr>
                <a:spLocks noChangeShapeType="1"/>
              </p:cNvSpPr>
              <p:nvPr/>
            </p:nvSpPr>
            <p:spPr bwMode="auto">
              <a:xfrm flipV="1">
                <a:off x="2729" y="1295"/>
                <a:ext cx="2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46" name="Line 2308"/>
              <p:cNvSpPr>
                <a:spLocks noChangeShapeType="1"/>
              </p:cNvSpPr>
              <p:nvPr/>
            </p:nvSpPr>
            <p:spPr bwMode="auto">
              <a:xfrm>
                <a:off x="2729" y="1292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47" name="Line 2309"/>
              <p:cNvSpPr>
                <a:spLocks noChangeShapeType="1"/>
              </p:cNvSpPr>
              <p:nvPr/>
            </p:nvSpPr>
            <p:spPr bwMode="auto">
              <a:xfrm>
                <a:off x="2725" y="1293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48" name="Freeform 2310"/>
              <p:cNvSpPr>
                <a:spLocks/>
              </p:cNvSpPr>
              <p:nvPr/>
            </p:nvSpPr>
            <p:spPr bwMode="auto">
              <a:xfrm>
                <a:off x="2725" y="1294"/>
                <a:ext cx="1" cy="1"/>
              </a:xfrm>
              <a:custGeom>
                <a:avLst/>
                <a:gdLst>
                  <a:gd name="T0" fmla="*/ 9 w 9"/>
                  <a:gd name="T1" fmla="*/ 4 h 4"/>
                  <a:gd name="T2" fmla="*/ 7 w 9"/>
                  <a:gd name="T3" fmla="*/ 0 h 4"/>
                  <a:gd name="T4" fmla="*/ 2 w 9"/>
                  <a:gd name="T5" fmla="*/ 0 h 4"/>
                  <a:gd name="T6" fmla="*/ 0 w 9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4"/>
                    </a:moveTo>
                    <a:lnTo>
                      <a:pt x="7" y="0"/>
                    </a:lnTo>
                    <a:lnTo>
                      <a:pt x="2" y="0"/>
                    </a:lnTo>
                    <a:lnTo>
                      <a:pt x="0" y="4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49" name="Line 2311"/>
              <p:cNvSpPr>
                <a:spLocks noChangeShapeType="1"/>
              </p:cNvSpPr>
              <p:nvPr/>
            </p:nvSpPr>
            <p:spPr bwMode="auto">
              <a:xfrm flipV="1">
                <a:off x="2726" y="1295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50" name="Line 2312"/>
              <p:cNvSpPr>
                <a:spLocks noChangeShapeType="1"/>
              </p:cNvSpPr>
              <p:nvPr/>
            </p:nvSpPr>
            <p:spPr bwMode="auto">
              <a:xfrm flipH="1" flipV="1">
                <a:off x="2725" y="1295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51" name="Line 2313"/>
              <p:cNvSpPr>
                <a:spLocks noChangeShapeType="1"/>
              </p:cNvSpPr>
              <p:nvPr/>
            </p:nvSpPr>
            <p:spPr bwMode="auto">
              <a:xfrm flipH="1">
                <a:off x="2725" y="1298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52" name="Line 2314"/>
              <p:cNvSpPr>
                <a:spLocks noChangeShapeType="1"/>
              </p:cNvSpPr>
              <p:nvPr/>
            </p:nvSpPr>
            <p:spPr bwMode="auto">
              <a:xfrm>
                <a:off x="2724" y="1298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53" name="Line 2315"/>
              <p:cNvSpPr>
                <a:spLocks noChangeShapeType="1"/>
              </p:cNvSpPr>
              <p:nvPr/>
            </p:nvSpPr>
            <p:spPr bwMode="auto">
              <a:xfrm flipH="1">
                <a:off x="2724" y="1299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54" name="Line 2316"/>
              <p:cNvSpPr>
                <a:spLocks noChangeShapeType="1"/>
              </p:cNvSpPr>
              <p:nvPr/>
            </p:nvSpPr>
            <p:spPr bwMode="auto">
              <a:xfrm>
                <a:off x="2726" y="1297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55" name="Line 2317"/>
              <p:cNvSpPr>
                <a:spLocks noChangeShapeType="1"/>
              </p:cNvSpPr>
              <p:nvPr/>
            </p:nvSpPr>
            <p:spPr bwMode="auto">
              <a:xfrm>
                <a:off x="2724" y="129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56" name="Line 2318"/>
              <p:cNvSpPr>
                <a:spLocks noChangeShapeType="1"/>
              </p:cNvSpPr>
              <p:nvPr/>
            </p:nvSpPr>
            <p:spPr bwMode="auto">
              <a:xfrm flipV="1">
                <a:off x="2724" y="1297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57" name="Line 2319"/>
              <p:cNvSpPr>
                <a:spLocks noChangeShapeType="1"/>
              </p:cNvSpPr>
              <p:nvPr/>
            </p:nvSpPr>
            <p:spPr bwMode="auto">
              <a:xfrm flipH="1">
                <a:off x="2725" y="1293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58" name="Line 2320"/>
              <p:cNvSpPr>
                <a:spLocks noChangeShapeType="1"/>
              </p:cNvSpPr>
              <p:nvPr/>
            </p:nvSpPr>
            <p:spPr bwMode="auto">
              <a:xfrm flipV="1">
                <a:off x="2729" y="12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59" name="Line 2321"/>
              <p:cNvSpPr>
                <a:spLocks noChangeShapeType="1"/>
              </p:cNvSpPr>
              <p:nvPr/>
            </p:nvSpPr>
            <p:spPr bwMode="auto">
              <a:xfrm>
                <a:off x="2724" y="1293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60" name="Line 2322"/>
              <p:cNvSpPr>
                <a:spLocks noChangeShapeType="1"/>
              </p:cNvSpPr>
              <p:nvPr/>
            </p:nvSpPr>
            <p:spPr bwMode="auto">
              <a:xfrm>
                <a:off x="2724" y="12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61" name="Line 2323"/>
              <p:cNvSpPr>
                <a:spLocks noChangeShapeType="1"/>
              </p:cNvSpPr>
              <p:nvPr/>
            </p:nvSpPr>
            <p:spPr bwMode="auto">
              <a:xfrm flipH="1">
                <a:off x="2724" y="1293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62" name="Line 2324"/>
              <p:cNvSpPr>
                <a:spLocks noChangeShapeType="1"/>
              </p:cNvSpPr>
              <p:nvPr/>
            </p:nvSpPr>
            <p:spPr bwMode="auto">
              <a:xfrm flipH="1">
                <a:off x="2725" y="1289"/>
                <a:ext cx="1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63" name="Line 2325"/>
              <p:cNvSpPr>
                <a:spLocks noChangeShapeType="1"/>
              </p:cNvSpPr>
              <p:nvPr/>
            </p:nvSpPr>
            <p:spPr bwMode="auto">
              <a:xfrm>
                <a:off x="2723" y="1289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64" name="Line 2326"/>
              <p:cNvSpPr>
                <a:spLocks noChangeShapeType="1"/>
              </p:cNvSpPr>
              <p:nvPr/>
            </p:nvSpPr>
            <p:spPr bwMode="auto">
              <a:xfrm flipH="1" flipV="1">
                <a:off x="2725" y="1299"/>
                <a:ext cx="1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65" name="Line 2327"/>
              <p:cNvSpPr>
                <a:spLocks noChangeShapeType="1"/>
              </p:cNvSpPr>
              <p:nvPr/>
            </p:nvSpPr>
            <p:spPr bwMode="auto">
              <a:xfrm flipV="1">
                <a:off x="2723" y="1300"/>
                <a:ext cx="3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66" name="Line 2328"/>
              <p:cNvSpPr>
                <a:spLocks noChangeShapeType="1"/>
              </p:cNvSpPr>
              <p:nvPr/>
            </p:nvSpPr>
            <p:spPr bwMode="auto">
              <a:xfrm>
                <a:off x="2729" y="1285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67" name="Line 2329"/>
              <p:cNvSpPr>
                <a:spLocks noChangeShapeType="1"/>
              </p:cNvSpPr>
              <p:nvPr/>
            </p:nvSpPr>
            <p:spPr bwMode="auto">
              <a:xfrm flipV="1">
                <a:off x="2735" y="1285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68" name="Line 2330"/>
              <p:cNvSpPr>
                <a:spLocks noChangeShapeType="1"/>
              </p:cNvSpPr>
              <p:nvPr/>
            </p:nvSpPr>
            <p:spPr bwMode="auto">
              <a:xfrm flipH="1" flipV="1">
                <a:off x="2730" y="1284"/>
                <a:ext cx="5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69" name="Line 2331"/>
              <p:cNvSpPr>
                <a:spLocks noChangeShapeType="1"/>
              </p:cNvSpPr>
              <p:nvPr/>
            </p:nvSpPr>
            <p:spPr bwMode="auto">
              <a:xfrm flipH="1">
                <a:off x="2729" y="1284"/>
                <a:ext cx="1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70" name="Line 2332"/>
              <p:cNvSpPr>
                <a:spLocks noChangeShapeType="1"/>
              </p:cNvSpPr>
              <p:nvPr/>
            </p:nvSpPr>
            <p:spPr bwMode="auto">
              <a:xfrm flipH="1">
                <a:off x="2730" y="1289"/>
                <a:ext cx="5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71" name="Line 2333"/>
              <p:cNvSpPr>
                <a:spLocks noChangeShapeType="1"/>
              </p:cNvSpPr>
              <p:nvPr/>
            </p:nvSpPr>
            <p:spPr bwMode="auto">
              <a:xfrm flipH="1" flipV="1">
                <a:off x="2729" y="1289"/>
                <a:ext cx="1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72" name="Line 2334"/>
              <p:cNvSpPr>
                <a:spLocks noChangeShapeType="1"/>
              </p:cNvSpPr>
              <p:nvPr/>
            </p:nvSpPr>
            <p:spPr bwMode="auto">
              <a:xfrm flipV="1">
                <a:off x="2729" y="1289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73" name="Line 2335"/>
              <p:cNvSpPr>
                <a:spLocks noChangeShapeType="1"/>
              </p:cNvSpPr>
              <p:nvPr/>
            </p:nvSpPr>
            <p:spPr bwMode="auto">
              <a:xfrm flipH="1">
                <a:off x="2729" y="1289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74" name="Line 2336"/>
              <p:cNvSpPr>
                <a:spLocks noChangeShapeType="1"/>
              </p:cNvSpPr>
              <p:nvPr/>
            </p:nvSpPr>
            <p:spPr bwMode="auto">
              <a:xfrm flipV="1">
                <a:off x="2729" y="1288"/>
                <a:ext cx="5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75" name="Line 2337"/>
              <p:cNvSpPr>
                <a:spLocks noChangeShapeType="1"/>
              </p:cNvSpPr>
              <p:nvPr/>
            </p:nvSpPr>
            <p:spPr bwMode="auto">
              <a:xfrm flipH="1">
                <a:off x="2729" y="12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76" name="Line 2338"/>
              <p:cNvSpPr>
                <a:spLocks noChangeShapeType="1"/>
              </p:cNvSpPr>
              <p:nvPr/>
            </p:nvSpPr>
            <p:spPr bwMode="auto">
              <a:xfrm>
                <a:off x="2729" y="12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77" name="Line 2339"/>
              <p:cNvSpPr>
                <a:spLocks noChangeShapeType="1"/>
              </p:cNvSpPr>
              <p:nvPr/>
            </p:nvSpPr>
            <p:spPr bwMode="auto">
              <a:xfrm>
                <a:off x="2729" y="1285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78" name="Line 2340"/>
              <p:cNvSpPr>
                <a:spLocks noChangeShapeType="1"/>
              </p:cNvSpPr>
              <p:nvPr/>
            </p:nvSpPr>
            <p:spPr bwMode="auto">
              <a:xfrm>
                <a:off x="2730" y="1284"/>
                <a:ext cx="4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79" name="Line 2341"/>
              <p:cNvSpPr>
                <a:spLocks noChangeShapeType="1"/>
              </p:cNvSpPr>
              <p:nvPr/>
            </p:nvSpPr>
            <p:spPr bwMode="auto">
              <a:xfrm flipV="1">
                <a:off x="2729" y="1289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80" name="Line 2342"/>
              <p:cNvSpPr>
                <a:spLocks noChangeShapeType="1"/>
              </p:cNvSpPr>
              <p:nvPr/>
            </p:nvSpPr>
            <p:spPr bwMode="auto">
              <a:xfrm flipH="1">
                <a:off x="2729" y="1292"/>
                <a:ext cx="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81" name="Line 2343"/>
              <p:cNvSpPr>
                <a:spLocks noChangeShapeType="1"/>
              </p:cNvSpPr>
              <p:nvPr/>
            </p:nvSpPr>
            <p:spPr bwMode="auto">
              <a:xfrm flipH="1" flipV="1">
                <a:off x="2739" y="129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82" name="Line 2344"/>
              <p:cNvSpPr>
                <a:spLocks noChangeShapeType="1"/>
              </p:cNvSpPr>
              <p:nvPr/>
            </p:nvSpPr>
            <p:spPr bwMode="auto">
              <a:xfrm flipV="1">
                <a:off x="2738" y="1297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83" name="Line 2345"/>
              <p:cNvSpPr>
                <a:spLocks noChangeShapeType="1"/>
              </p:cNvSpPr>
              <p:nvPr/>
            </p:nvSpPr>
            <p:spPr bwMode="auto">
              <a:xfrm>
                <a:off x="2738" y="1292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84" name="Line 2346"/>
              <p:cNvSpPr>
                <a:spLocks noChangeShapeType="1"/>
              </p:cNvSpPr>
              <p:nvPr/>
            </p:nvSpPr>
            <p:spPr bwMode="auto">
              <a:xfrm flipV="1">
                <a:off x="2738" y="129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85" name="Line 2347"/>
              <p:cNvSpPr>
                <a:spLocks noChangeShapeType="1"/>
              </p:cNvSpPr>
              <p:nvPr/>
            </p:nvSpPr>
            <p:spPr bwMode="auto">
              <a:xfrm>
                <a:off x="2729" y="1297"/>
                <a:ext cx="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86" name="Line 2348"/>
              <p:cNvSpPr>
                <a:spLocks noChangeShapeType="1"/>
              </p:cNvSpPr>
              <p:nvPr/>
            </p:nvSpPr>
            <p:spPr bwMode="auto">
              <a:xfrm flipV="1">
                <a:off x="2729" y="1297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87" name="Line 2349"/>
              <p:cNvSpPr>
                <a:spLocks noChangeShapeType="1"/>
              </p:cNvSpPr>
              <p:nvPr/>
            </p:nvSpPr>
            <p:spPr bwMode="auto">
              <a:xfrm>
                <a:off x="2730" y="1300"/>
                <a:ext cx="4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88" name="Line 2350"/>
              <p:cNvSpPr>
                <a:spLocks noChangeShapeType="1"/>
              </p:cNvSpPr>
              <p:nvPr/>
            </p:nvSpPr>
            <p:spPr bwMode="auto">
              <a:xfrm>
                <a:off x="2729" y="1301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89" name="Line 2351"/>
              <p:cNvSpPr>
                <a:spLocks noChangeShapeType="1"/>
              </p:cNvSpPr>
              <p:nvPr/>
            </p:nvSpPr>
            <p:spPr bwMode="auto">
              <a:xfrm>
                <a:off x="2729" y="1303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90" name="Line 2352"/>
              <p:cNvSpPr>
                <a:spLocks noChangeShapeType="1"/>
              </p:cNvSpPr>
              <p:nvPr/>
            </p:nvSpPr>
            <p:spPr bwMode="auto">
              <a:xfrm flipH="1">
                <a:off x="2729" y="1303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91" name="Line 2353"/>
              <p:cNvSpPr>
                <a:spLocks noChangeShapeType="1"/>
              </p:cNvSpPr>
              <p:nvPr/>
            </p:nvSpPr>
            <p:spPr bwMode="auto">
              <a:xfrm flipV="1">
                <a:off x="2729" y="1304"/>
                <a:ext cx="5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92" name="Line 2354"/>
              <p:cNvSpPr>
                <a:spLocks noChangeShapeType="1"/>
              </p:cNvSpPr>
              <p:nvPr/>
            </p:nvSpPr>
            <p:spPr bwMode="auto">
              <a:xfrm flipH="1">
                <a:off x="2729" y="1305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93" name="Line 2355"/>
              <p:cNvSpPr>
                <a:spLocks noChangeShapeType="1"/>
              </p:cNvSpPr>
              <p:nvPr/>
            </p:nvSpPr>
            <p:spPr bwMode="auto">
              <a:xfrm flipV="1">
                <a:off x="2729" y="130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94" name="Line 2356"/>
              <p:cNvSpPr>
                <a:spLocks noChangeShapeType="1"/>
              </p:cNvSpPr>
              <p:nvPr/>
            </p:nvSpPr>
            <p:spPr bwMode="auto">
              <a:xfrm flipH="1" flipV="1">
                <a:off x="2729" y="1305"/>
                <a:ext cx="1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95" name="Line 2357"/>
              <p:cNvSpPr>
                <a:spLocks noChangeShapeType="1"/>
              </p:cNvSpPr>
              <p:nvPr/>
            </p:nvSpPr>
            <p:spPr bwMode="auto">
              <a:xfrm flipH="1">
                <a:off x="2730" y="1305"/>
                <a:ext cx="5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96" name="Line 2358"/>
              <p:cNvSpPr>
                <a:spLocks noChangeShapeType="1"/>
              </p:cNvSpPr>
              <p:nvPr/>
            </p:nvSpPr>
            <p:spPr bwMode="auto">
              <a:xfrm flipH="1">
                <a:off x="2729" y="1300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97" name="Line 2359"/>
              <p:cNvSpPr>
                <a:spLocks noChangeShapeType="1"/>
              </p:cNvSpPr>
              <p:nvPr/>
            </p:nvSpPr>
            <p:spPr bwMode="auto">
              <a:xfrm flipH="1" flipV="1">
                <a:off x="2730" y="13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98" name="Line 2360"/>
              <p:cNvSpPr>
                <a:spLocks noChangeShapeType="1"/>
              </p:cNvSpPr>
              <p:nvPr/>
            </p:nvSpPr>
            <p:spPr bwMode="auto">
              <a:xfrm flipV="1">
                <a:off x="2735" y="1300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99" name="Line 2361"/>
              <p:cNvSpPr>
                <a:spLocks noChangeShapeType="1"/>
              </p:cNvSpPr>
              <p:nvPr/>
            </p:nvSpPr>
            <p:spPr bwMode="auto">
              <a:xfrm>
                <a:off x="2729" y="1300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00" name="Line 2362"/>
              <p:cNvSpPr>
                <a:spLocks noChangeShapeType="1"/>
              </p:cNvSpPr>
              <p:nvPr/>
            </p:nvSpPr>
            <p:spPr bwMode="auto">
              <a:xfrm>
                <a:off x="2727" y="1284"/>
                <a:ext cx="2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01" name="Line 2363"/>
              <p:cNvSpPr>
                <a:spLocks noChangeShapeType="1"/>
              </p:cNvSpPr>
              <p:nvPr/>
            </p:nvSpPr>
            <p:spPr bwMode="auto">
              <a:xfrm flipV="1">
                <a:off x="2723" y="1284"/>
                <a:ext cx="4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02" name="Line 2364"/>
              <p:cNvSpPr>
                <a:spLocks noChangeShapeType="1"/>
              </p:cNvSpPr>
              <p:nvPr/>
            </p:nvSpPr>
            <p:spPr bwMode="auto">
              <a:xfrm flipV="1">
                <a:off x="2727" y="1305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03" name="Line 2365"/>
              <p:cNvSpPr>
                <a:spLocks noChangeShapeType="1"/>
              </p:cNvSpPr>
              <p:nvPr/>
            </p:nvSpPr>
            <p:spPr bwMode="auto">
              <a:xfrm>
                <a:off x="2723" y="1305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04" name="Line 2366"/>
              <p:cNvSpPr>
                <a:spLocks noChangeShapeType="1"/>
              </p:cNvSpPr>
              <p:nvPr/>
            </p:nvSpPr>
            <p:spPr bwMode="auto">
              <a:xfrm flipV="1">
                <a:off x="2723" y="1284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05" name="Line 2367"/>
              <p:cNvSpPr>
                <a:spLocks noChangeShapeType="1"/>
              </p:cNvSpPr>
              <p:nvPr/>
            </p:nvSpPr>
            <p:spPr bwMode="auto">
              <a:xfrm flipH="1">
                <a:off x="2723" y="1289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06" name="Line 2368"/>
              <p:cNvSpPr>
                <a:spLocks noChangeShapeType="1"/>
              </p:cNvSpPr>
              <p:nvPr/>
            </p:nvSpPr>
            <p:spPr bwMode="auto">
              <a:xfrm>
                <a:off x="2723" y="1284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07" name="Line 2369"/>
              <p:cNvSpPr>
                <a:spLocks noChangeShapeType="1"/>
              </p:cNvSpPr>
              <p:nvPr/>
            </p:nvSpPr>
            <p:spPr bwMode="auto">
              <a:xfrm>
                <a:off x="2722" y="1284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08" name="Line 2370"/>
              <p:cNvSpPr>
                <a:spLocks noChangeShapeType="1"/>
              </p:cNvSpPr>
              <p:nvPr/>
            </p:nvSpPr>
            <p:spPr bwMode="auto">
              <a:xfrm flipV="1">
                <a:off x="2722" y="1284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09" name="Line 2371"/>
              <p:cNvSpPr>
                <a:spLocks noChangeShapeType="1"/>
              </p:cNvSpPr>
              <p:nvPr/>
            </p:nvSpPr>
            <p:spPr bwMode="auto">
              <a:xfrm flipV="1">
                <a:off x="2723" y="1300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10" name="Line 2372"/>
              <p:cNvSpPr>
                <a:spLocks noChangeShapeType="1"/>
              </p:cNvSpPr>
              <p:nvPr/>
            </p:nvSpPr>
            <p:spPr bwMode="auto">
              <a:xfrm flipH="1">
                <a:off x="2723" y="13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11" name="Line 2373"/>
              <p:cNvSpPr>
                <a:spLocks noChangeShapeType="1"/>
              </p:cNvSpPr>
              <p:nvPr/>
            </p:nvSpPr>
            <p:spPr bwMode="auto">
              <a:xfrm>
                <a:off x="2723" y="1300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12" name="Line 2374"/>
              <p:cNvSpPr>
                <a:spLocks noChangeShapeType="1"/>
              </p:cNvSpPr>
              <p:nvPr/>
            </p:nvSpPr>
            <p:spPr bwMode="auto">
              <a:xfrm>
                <a:off x="2722" y="1300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13" name="Line 2375"/>
              <p:cNvSpPr>
                <a:spLocks noChangeShapeType="1"/>
              </p:cNvSpPr>
              <p:nvPr/>
            </p:nvSpPr>
            <p:spPr bwMode="auto">
              <a:xfrm flipV="1">
                <a:off x="2722" y="1300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14" name="Line 2376"/>
              <p:cNvSpPr>
                <a:spLocks noChangeShapeType="1"/>
              </p:cNvSpPr>
              <p:nvPr/>
            </p:nvSpPr>
            <p:spPr bwMode="auto">
              <a:xfrm flipH="1">
                <a:off x="2720" y="1285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15" name="Line 2377"/>
              <p:cNvSpPr>
                <a:spLocks noChangeShapeType="1"/>
              </p:cNvSpPr>
              <p:nvPr/>
            </p:nvSpPr>
            <p:spPr bwMode="auto">
              <a:xfrm>
                <a:off x="2720" y="1289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16" name="Line 2378"/>
              <p:cNvSpPr>
                <a:spLocks noChangeShapeType="1"/>
              </p:cNvSpPr>
              <p:nvPr/>
            </p:nvSpPr>
            <p:spPr bwMode="auto">
              <a:xfrm flipH="1">
                <a:off x="2720" y="1300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17" name="Line 2379"/>
              <p:cNvSpPr>
                <a:spLocks noChangeShapeType="1"/>
              </p:cNvSpPr>
              <p:nvPr/>
            </p:nvSpPr>
            <p:spPr bwMode="auto">
              <a:xfrm>
                <a:off x="2720" y="1305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18" name="Line 2380"/>
              <p:cNvSpPr>
                <a:spLocks noChangeShapeType="1"/>
              </p:cNvSpPr>
              <p:nvPr/>
            </p:nvSpPr>
            <p:spPr bwMode="auto">
              <a:xfrm>
                <a:off x="2720" y="1283"/>
                <a:ext cx="0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19" name="Line 2381"/>
              <p:cNvSpPr>
                <a:spLocks noChangeShapeType="1"/>
              </p:cNvSpPr>
              <p:nvPr/>
            </p:nvSpPr>
            <p:spPr bwMode="auto">
              <a:xfrm flipV="1">
                <a:off x="2720" y="1300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20" name="Line 2382"/>
              <p:cNvSpPr>
                <a:spLocks noChangeShapeType="1"/>
              </p:cNvSpPr>
              <p:nvPr/>
            </p:nvSpPr>
            <p:spPr bwMode="auto">
              <a:xfrm flipV="1">
                <a:off x="2717" y="1305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21" name="Line 2383"/>
              <p:cNvSpPr>
                <a:spLocks noChangeShapeType="1"/>
              </p:cNvSpPr>
              <p:nvPr/>
            </p:nvSpPr>
            <p:spPr bwMode="auto">
              <a:xfrm flipV="1">
                <a:off x="2718" y="1300"/>
                <a:ext cx="0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22" name="Line 2384"/>
              <p:cNvSpPr>
                <a:spLocks noChangeShapeType="1"/>
              </p:cNvSpPr>
              <p:nvPr/>
            </p:nvSpPr>
            <p:spPr bwMode="auto">
              <a:xfrm flipV="1">
                <a:off x="2717" y="1284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23" name="Line 2385"/>
              <p:cNvSpPr>
                <a:spLocks noChangeShapeType="1"/>
              </p:cNvSpPr>
              <p:nvPr/>
            </p:nvSpPr>
            <p:spPr bwMode="auto">
              <a:xfrm flipH="1" flipV="1">
                <a:off x="2717" y="129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24" name="Line 2386"/>
              <p:cNvSpPr>
                <a:spLocks noChangeShapeType="1"/>
              </p:cNvSpPr>
              <p:nvPr/>
            </p:nvSpPr>
            <p:spPr bwMode="auto">
              <a:xfrm flipH="1">
                <a:off x="2717" y="1289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25" name="Freeform 2387"/>
              <p:cNvSpPr>
                <a:spLocks/>
              </p:cNvSpPr>
              <p:nvPr/>
            </p:nvSpPr>
            <p:spPr bwMode="auto">
              <a:xfrm>
                <a:off x="3725" y="1404"/>
                <a:ext cx="78" cy="734"/>
              </a:xfrm>
              <a:custGeom>
                <a:avLst/>
                <a:gdLst>
                  <a:gd name="T0" fmla="*/ 469 w 469"/>
                  <a:gd name="T1" fmla="*/ 0 h 4407"/>
                  <a:gd name="T2" fmla="*/ 0 w 469"/>
                  <a:gd name="T3" fmla="*/ 0 h 4407"/>
                  <a:gd name="T4" fmla="*/ 0 w 469"/>
                  <a:gd name="T5" fmla="*/ 94 h 4407"/>
                  <a:gd name="T6" fmla="*/ 374 w 469"/>
                  <a:gd name="T7" fmla="*/ 94 h 4407"/>
                  <a:gd name="T8" fmla="*/ 374 w 469"/>
                  <a:gd name="T9" fmla="*/ 4407 h 4407"/>
                  <a:gd name="T10" fmla="*/ 469 w 469"/>
                  <a:gd name="T11" fmla="*/ 4407 h 4407"/>
                  <a:gd name="T12" fmla="*/ 469 w 469"/>
                  <a:gd name="T13" fmla="*/ 0 h 4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9" h="4407">
                    <a:moveTo>
                      <a:pt x="469" y="0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374" y="94"/>
                    </a:lnTo>
                    <a:lnTo>
                      <a:pt x="374" y="4407"/>
                    </a:lnTo>
                    <a:lnTo>
                      <a:pt x="469" y="4407"/>
                    </a:lnTo>
                    <a:lnTo>
                      <a:pt x="469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26" name="Line 2388"/>
              <p:cNvSpPr>
                <a:spLocks noChangeShapeType="1"/>
              </p:cNvSpPr>
              <p:nvPr/>
            </p:nvSpPr>
            <p:spPr bwMode="auto">
              <a:xfrm>
                <a:off x="1923" y="1250"/>
                <a:ext cx="1" cy="107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27" name="Line 2389"/>
              <p:cNvSpPr>
                <a:spLocks noChangeShapeType="1"/>
              </p:cNvSpPr>
              <p:nvPr/>
            </p:nvSpPr>
            <p:spPr bwMode="auto">
              <a:xfrm>
                <a:off x="2418" y="2154"/>
                <a:ext cx="0" cy="7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28" name="Line 2390"/>
              <p:cNvSpPr>
                <a:spLocks noChangeShapeType="1"/>
              </p:cNvSpPr>
              <p:nvPr/>
            </p:nvSpPr>
            <p:spPr bwMode="auto">
              <a:xfrm>
                <a:off x="3777" y="2138"/>
                <a:ext cx="7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29" name="Line 2391"/>
              <p:cNvSpPr>
                <a:spLocks noChangeShapeType="1"/>
              </p:cNvSpPr>
              <p:nvPr/>
            </p:nvSpPr>
            <p:spPr bwMode="auto">
              <a:xfrm>
                <a:off x="3191" y="1693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30" name="Line 2392"/>
              <p:cNvSpPr>
                <a:spLocks noChangeShapeType="1"/>
              </p:cNvSpPr>
              <p:nvPr/>
            </p:nvSpPr>
            <p:spPr bwMode="auto">
              <a:xfrm flipV="1">
                <a:off x="3537" y="1696"/>
                <a:ext cx="0" cy="33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31" name="Line 2393"/>
              <p:cNvSpPr>
                <a:spLocks noChangeShapeType="1"/>
              </p:cNvSpPr>
              <p:nvPr/>
            </p:nvSpPr>
            <p:spPr bwMode="auto">
              <a:xfrm>
                <a:off x="3537" y="1696"/>
                <a:ext cx="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32" name="Line 2394"/>
              <p:cNvSpPr>
                <a:spLocks noChangeShapeType="1"/>
              </p:cNvSpPr>
              <p:nvPr/>
            </p:nvSpPr>
            <p:spPr bwMode="auto">
              <a:xfrm flipV="1">
                <a:off x="3201" y="1578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33" name="Line 2395"/>
              <p:cNvSpPr>
                <a:spLocks noChangeShapeType="1"/>
              </p:cNvSpPr>
              <p:nvPr/>
            </p:nvSpPr>
            <p:spPr bwMode="auto">
              <a:xfrm flipH="1">
                <a:off x="3191" y="1578"/>
                <a:ext cx="1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34" name="Line 2396"/>
              <p:cNvSpPr>
                <a:spLocks noChangeShapeType="1"/>
              </p:cNvSpPr>
              <p:nvPr/>
            </p:nvSpPr>
            <p:spPr bwMode="auto">
              <a:xfrm>
                <a:off x="3191" y="1578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35" name="Line 2397"/>
              <p:cNvSpPr>
                <a:spLocks noChangeShapeType="1"/>
              </p:cNvSpPr>
              <p:nvPr/>
            </p:nvSpPr>
            <p:spPr bwMode="auto">
              <a:xfrm>
                <a:off x="3201" y="1498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36" name="Line 2398"/>
              <p:cNvSpPr>
                <a:spLocks noChangeShapeType="1"/>
              </p:cNvSpPr>
              <p:nvPr/>
            </p:nvSpPr>
            <p:spPr bwMode="auto">
              <a:xfrm flipH="1">
                <a:off x="3191" y="1501"/>
                <a:ext cx="1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37" name="Line 2399"/>
              <p:cNvSpPr>
                <a:spLocks noChangeShapeType="1"/>
              </p:cNvSpPr>
              <p:nvPr/>
            </p:nvSpPr>
            <p:spPr bwMode="auto">
              <a:xfrm flipV="1">
                <a:off x="3191" y="1498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38" name="Line 2400"/>
              <p:cNvSpPr>
                <a:spLocks noChangeShapeType="1"/>
              </p:cNvSpPr>
              <p:nvPr/>
            </p:nvSpPr>
            <p:spPr bwMode="auto">
              <a:xfrm>
                <a:off x="3201" y="1578"/>
                <a:ext cx="7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39" name="Line 2401"/>
              <p:cNvSpPr>
                <a:spLocks noChangeShapeType="1"/>
              </p:cNvSpPr>
              <p:nvPr/>
            </p:nvSpPr>
            <p:spPr bwMode="auto">
              <a:xfrm flipH="1">
                <a:off x="3201" y="1575"/>
                <a:ext cx="7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40" name="Line 2402"/>
              <p:cNvSpPr>
                <a:spLocks noChangeShapeType="1"/>
              </p:cNvSpPr>
              <p:nvPr/>
            </p:nvSpPr>
            <p:spPr bwMode="auto">
              <a:xfrm>
                <a:off x="3201" y="1575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41" name="Freeform 2403"/>
              <p:cNvSpPr>
                <a:spLocks/>
              </p:cNvSpPr>
              <p:nvPr/>
            </p:nvSpPr>
            <p:spPr bwMode="auto">
              <a:xfrm>
                <a:off x="3201" y="1501"/>
                <a:ext cx="77" cy="77"/>
              </a:xfrm>
              <a:custGeom>
                <a:avLst/>
                <a:gdLst>
                  <a:gd name="T0" fmla="*/ 463 w 463"/>
                  <a:gd name="T1" fmla="*/ 463 h 463"/>
                  <a:gd name="T2" fmla="*/ 459 w 463"/>
                  <a:gd name="T3" fmla="*/ 403 h 463"/>
                  <a:gd name="T4" fmla="*/ 447 w 463"/>
                  <a:gd name="T5" fmla="*/ 343 h 463"/>
                  <a:gd name="T6" fmla="*/ 427 w 463"/>
                  <a:gd name="T7" fmla="*/ 286 h 463"/>
                  <a:gd name="T8" fmla="*/ 401 w 463"/>
                  <a:gd name="T9" fmla="*/ 232 h 463"/>
                  <a:gd name="T10" fmla="*/ 367 w 463"/>
                  <a:gd name="T11" fmla="*/ 181 h 463"/>
                  <a:gd name="T12" fmla="*/ 327 w 463"/>
                  <a:gd name="T13" fmla="*/ 136 h 463"/>
                  <a:gd name="T14" fmla="*/ 282 w 463"/>
                  <a:gd name="T15" fmla="*/ 96 h 463"/>
                  <a:gd name="T16" fmla="*/ 231 w 463"/>
                  <a:gd name="T17" fmla="*/ 62 h 463"/>
                  <a:gd name="T18" fmla="*/ 177 w 463"/>
                  <a:gd name="T19" fmla="*/ 36 h 463"/>
                  <a:gd name="T20" fmla="*/ 120 w 463"/>
                  <a:gd name="T21" fmla="*/ 16 h 463"/>
                  <a:gd name="T22" fmla="*/ 60 w 463"/>
                  <a:gd name="T23" fmla="*/ 4 h 463"/>
                  <a:gd name="T24" fmla="*/ 0 w 463"/>
                  <a:gd name="T25" fmla="*/ 0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3" h="463">
                    <a:moveTo>
                      <a:pt x="463" y="463"/>
                    </a:moveTo>
                    <a:lnTo>
                      <a:pt x="459" y="403"/>
                    </a:lnTo>
                    <a:lnTo>
                      <a:pt x="447" y="343"/>
                    </a:lnTo>
                    <a:lnTo>
                      <a:pt x="427" y="286"/>
                    </a:lnTo>
                    <a:lnTo>
                      <a:pt x="401" y="232"/>
                    </a:lnTo>
                    <a:lnTo>
                      <a:pt x="367" y="181"/>
                    </a:lnTo>
                    <a:lnTo>
                      <a:pt x="327" y="136"/>
                    </a:lnTo>
                    <a:lnTo>
                      <a:pt x="282" y="96"/>
                    </a:lnTo>
                    <a:lnTo>
                      <a:pt x="231" y="62"/>
                    </a:lnTo>
                    <a:lnTo>
                      <a:pt x="177" y="36"/>
                    </a:lnTo>
                    <a:lnTo>
                      <a:pt x="120" y="16"/>
                    </a:lnTo>
                    <a:lnTo>
                      <a:pt x="60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42" name="Line 2404"/>
              <p:cNvSpPr>
                <a:spLocks noChangeShapeType="1"/>
              </p:cNvSpPr>
              <p:nvPr/>
            </p:nvSpPr>
            <p:spPr bwMode="auto">
              <a:xfrm>
                <a:off x="3636" y="1586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43" name="Line 2405"/>
              <p:cNvSpPr>
                <a:spLocks noChangeShapeType="1"/>
              </p:cNvSpPr>
              <p:nvPr/>
            </p:nvSpPr>
            <p:spPr bwMode="auto">
              <a:xfrm>
                <a:off x="3639" y="1586"/>
                <a:ext cx="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44" name="Line 2406"/>
              <p:cNvSpPr>
                <a:spLocks noChangeShapeType="1"/>
              </p:cNvSpPr>
              <p:nvPr/>
            </p:nvSpPr>
            <p:spPr bwMode="auto">
              <a:xfrm flipH="1">
                <a:off x="3636" y="1597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45" name="Line 2407"/>
              <p:cNvSpPr>
                <a:spLocks noChangeShapeType="1"/>
              </p:cNvSpPr>
              <p:nvPr/>
            </p:nvSpPr>
            <p:spPr bwMode="auto">
              <a:xfrm flipH="1">
                <a:off x="3716" y="1586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46" name="Line 2408"/>
              <p:cNvSpPr>
                <a:spLocks noChangeShapeType="1"/>
              </p:cNvSpPr>
              <p:nvPr/>
            </p:nvSpPr>
            <p:spPr bwMode="auto">
              <a:xfrm>
                <a:off x="3716" y="1586"/>
                <a:ext cx="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47" name="Line 2409"/>
              <p:cNvSpPr>
                <a:spLocks noChangeShapeType="1"/>
              </p:cNvSpPr>
              <p:nvPr/>
            </p:nvSpPr>
            <p:spPr bwMode="auto">
              <a:xfrm>
                <a:off x="3716" y="1597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48" name="Line 2410"/>
              <p:cNvSpPr>
                <a:spLocks noChangeShapeType="1"/>
              </p:cNvSpPr>
              <p:nvPr/>
            </p:nvSpPr>
            <p:spPr bwMode="auto">
              <a:xfrm flipV="1">
                <a:off x="3639" y="1509"/>
                <a:ext cx="0" cy="7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49" name="Line 2411"/>
              <p:cNvSpPr>
                <a:spLocks noChangeShapeType="1"/>
              </p:cNvSpPr>
              <p:nvPr/>
            </p:nvSpPr>
            <p:spPr bwMode="auto">
              <a:xfrm>
                <a:off x="3642" y="1509"/>
                <a:ext cx="0" cy="7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50" name="Line 2412"/>
              <p:cNvSpPr>
                <a:spLocks noChangeShapeType="1"/>
              </p:cNvSpPr>
              <p:nvPr/>
            </p:nvSpPr>
            <p:spPr bwMode="auto">
              <a:xfrm flipH="1">
                <a:off x="3639" y="1586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51" name="Freeform 2413"/>
              <p:cNvSpPr>
                <a:spLocks/>
              </p:cNvSpPr>
              <p:nvPr/>
            </p:nvSpPr>
            <p:spPr bwMode="auto">
              <a:xfrm>
                <a:off x="3639" y="1509"/>
                <a:ext cx="77" cy="77"/>
              </a:xfrm>
              <a:custGeom>
                <a:avLst/>
                <a:gdLst>
                  <a:gd name="T0" fmla="*/ 463 w 463"/>
                  <a:gd name="T1" fmla="*/ 463 h 463"/>
                  <a:gd name="T2" fmla="*/ 459 w 463"/>
                  <a:gd name="T3" fmla="*/ 402 h 463"/>
                  <a:gd name="T4" fmla="*/ 447 w 463"/>
                  <a:gd name="T5" fmla="*/ 343 h 463"/>
                  <a:gd name="T6" fmla="*/ 427 w 463"/>
                  <a:gd name="T7" fmla="*/ 286 h 463"/>
                  <a:gd name="T8" fmla="*/ 401 w 463"/>
                  <a:gd name="T9" fmla="*/ 231 h 463"/>
                  <a:gd name="T10" fmla="*/ 367 w 463"/>
                  <a:gd name="T11" fmla="*/ 182 h 463"/>
                  <a:gd name="T12" fmla="*/ 327 w 463"/>
                  <a:gd name="T13" fmla="*/ 136 h 463"/>
                  <a:gd name="T14" fmla="*/ 282 w 463"/>
                  <a:gd name="T15" fmla="*/ 95 h 463"/>
                  <a:gd name="T16" fmla="*/ 231 w 463"/>
                  <a:gd name="T17" fmla="*/ 62 h 463"/>
                  <a:gd name="T18" fmla="*/ 177 w 463"/>
                  <a:gd name="T19" fmla="*/ 35 h 463"/>
                  <a:gd name="T20" fmla="*/ 120 w 463"/>
                  <a:gd name="T21" fmla="*/ 16 h 463"/>
                  <a:gd name="T22" fmla="*/ 60 w 463"/>
                  <a:gd name="T23" fmla="*/ 5 h 463"/>
                  <a:gd name="T24" fmla="*/ 0 w 463"/>
                  <a:gd name="T25" fmla="*/ 0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3" h="463">
                    <a:moveTo>
                      <a:pt x="463" y="463"/>
                    </a:moveTo>
                    <a:lnTo>
                      <a:pt x="459" y="402"/>
                    </a:lnTo>
                    <a:lnTo>
                      <a:pt x="447" y="343"/>
                    </a:lnTo>
                    <a:lnTo>
                      <a:pt x="427" y="286"/>
                    </a:lnTo>
                    <a:lnTo>
                      <a:pt x="401" y="231"/>
                    </a:lnTo>
                    <a:lnTo>
                      <a:pt x="367" y="182"/>
                    </a:lnTo>
                    <a:lnTo>
                      <a:pt x="327" y="136"/>
                    </a:lnTo>
                    <a:lnTo>
                      <a:pt x="282" y="95"/>
                    </a:lnTo>
                    <a:lnTo>
                      <a:pt x="231" y="62"/>
                    </a:lnTo>
                    <a:lnTo>
                      <a:pt x="177" y="35"/>
                    </a:lnTo>
                    <a:lnTo>
                      <a:pt x="120" y="16"/>
                    </a:lnTo>
                    <a:lnTo>
                      <a:pt x="6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52" name="Line 2414"/>
              <p:cNvSpPr>
                <a:spLocks noChangeShapeType="1"/>
              </p:cNvSpPr>
              <p:nvPr/>
            </p:nvSpPr>
            <p:spPr bwMode="auto">
              <a:xfrm>
                <a:off x="2315" y="2019"/>
                <a:ext cx="9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53" name="Line 2415"/>
              <p:cNvSpPr>
                <a:spLocks noChangeShapeType="1"/>
              </p:cNvSpPr>
              <p:nvPr/>
            </p:nvSpPr>
            <p:spPr bwMode="auto">
              <a:xfrm flipH="1">
                <a:off x="2321" y="1941"/>
                <a:ext cx="7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grpSp>
          <p:nvGrpSpPr>
            <p:cNvPr id="20" name="Group 2617"/>
            <p:cNvGrpSpPr>
              <a:grpSpLocks/>
            </p:cNvGrpSpPr>
            <p:nvPr/>
          </p:nvGrpSpPr>
          <p:grpSpPr bwMode="auto">
            <a:xfrm>
              <a:off x="2144" y="984"/>
              <a:ext cx="1210" cy="1150"/>
              <a:chOff x="2144" y="984"/>
              <a:chExt cx="1210" cy="1150"/>
            </a:xfrm>
          </p:grpSpPr>
          <p:sp>
            <p:nvSpPr>
              <p:cNvPr id="1954" name="Line 2417"/>
              <p:cNvSpPr>
                <a:spLocks noChangeShapeType="1"/>
              </p:cNvSpPr>
              <p:nvPr/>
            </p:nvSpPr>
            <p:spPr bwMode="auto">
              <a:xfrm flipH="1">
                <a:off x="2315" y="2014"/>
                <a:ext cx="8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55" name="Line 2418"/>
              <p:cNvSpPr>
                <a:spLocks noChangeShapeType="1"/>
              </p:cNvSpPr>
              <p:nvPr/>
            </p:nvSpPr>
            <p:spPr bwMode="auto">
              <a:xfrm flipH="1">
                <a:off x="2315" y="2019"/>
                <a:ext cx="9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56" name="Line 2419"/>
              <p:cNvSpPr>
                <a:spLocks noChangeShapeType="1"/>
              </p:cNvSpPr>
              <p:nvPr/>
            </p:nvSpPr>
            <p:spPr bwMode="auto">
              <a:xfrm flipH="1">
                <a:off x="2321" y="2003"/>
                <a:ext cx="7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57" name="Line 2420"/>
              <p:cNvSpPr>
                <a:spLocks noChangeShapeType="1"/>
              </p:cNvSpPr>
              <p:nvPr/>
            </p:nvSpPr>
            <p:spPr bwMode="auto">
              <a:xfrm flipH="1">
                <a:off x="2321" y="1878"/>
                <a:ext cx="7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58" name="Line 2421"/>
              <p:cNvSpPr>
                <a:spLocks noChangeShapeType="1"/>
              </p:cNvSpPr>
              <p:nvPr/>
            </p:nvSpPr>
            <p:spPr bwMode="auto">
              <a:xfrm flipH="1">
                <a:off x="2321" y="1878"/>
                <a:ext cx="7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59" name="Freeform 2422"/>
              <p:cNvSpPr>
                <a:spLocks/>
              </p:cNvSpPr>
              <p:nvPr/>
            </p:nvSpPr>
            <p:spPr bwMode="auto">
              <a:xfrm>
                <a:off x="2211" y="1681"/>
                <a:ext cx="68" cy="39"/>
              </a:xfrm>
              <a:custGeom>
                <a:avLst/>
                <a:gdLst>
                  <a:gd name="T0" fmla="*/ 0 w 406"/>
                  <a:gd name="T1" fmla="*/ 0 h 235"/>
                  <a:gd name="T2" fmla="*/ 97 w 406"/>
                  <a:gd name="T3" fmla="*/ 67 h 235"/>
                  <a:gd name="T4" fmla="*/ 197 w 406"/>
                  <a:gd name="T5" fmla="*/ 129 h 235"/>
                  <a:gd name="T6" fmla="*/ 301 w 406"/>
                  <a:gd name="T7" fmla="*/ 184 h 235"/>
                  <a:gd name="T8" fmla="*/ 406 w 406"/>
                  <a:gd name="T9" fmla="*/ 235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235">
                    <a:moveTo>
                      <a:pt x="0" y="0"/>
                    </a:moveTo>
                    <a:lnTo>
                      <a:pt x="97" y="67"/>
                    </a:lnTo>
                    <a:lnTo>
                      <a:pt x="197" y="129"/>
                    </a:lnTo>
                    <a:lnTo>
                      <a:pt x="301" y="184"/>
                    </a:lnTo>
                    <a:lnTo>
                      <a:pt x="406" y="235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60" name="Line 2423"/>
              <p:cNvSpPr>
                <a:spLocks noChangeShapeType="1"/>
              </p:cNvSpPr>
              <p:nvPr/>
            </p:nvSpPr>
            <p:spPr bwMode="auto">
              <a:xfrm flipH="1">
                <a:off x="2172" y="1681"/>
                <a:ext cx="39" cy="6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61" name="Line 2424"/>
              <p:cNvSpPr>
                <a:spLocks noChangeShapeType="1"/>
              </p:cNvSpPr>
              <p:nvPr/>
            </p:nvSpPr>
            <p:spPr bwMode="auto">
              <a:xfrm>
                <a:off x="2207" y="1667"/>
                <a:ext cx="86" cy="4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62" name="Line 2425"/>
              <p:cNvSpPr>
                <a:spLocks noChangeShapeType="1"/>
              </p:cNvSpPr>
              <p:nvPr/>
            </p:nvSpPr>
            <p:spPr bwMode="auto">
              <a:xfrm>
                <a:off x="2205" y="1660"/>
                <a:ext cx="95" cy="5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63" name="Line 2426"/>
              <p:cNvSpPr>
                <a:spLocks noChangeShapeType="1"/>
              </p:cNvSpPr>
              <p:nvPr/>
            </p:nvSpPr>
            <p:spPr bwMode="auto">
              <a:xfrm flipH="1">
                <a:off x="2163" y="1667"/>
                <a:ext cx="44" cy="7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64" name="Line 2427"/>
              <p:cNvSpPr>
                <a:spLocks noChangeShapeType="1"/>
              </p:cNvSpPr>
              <p:nvPr/>
            </p:nvSpPr>
            <p:spPr bwMode="auto">
              <a:xfrm flipH="1">
                <a:off x="2158" y="1660"/>
                <a:ext cx="47" cy="8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65" name="Line 2428"/>
              <p:cNvSpPr>
                <a:spLocks noChangeShapeType="1"/>
              </p:cNvSpPr>
              <p:nvPr/>
            </p:nvSpPr>
            <p:spPr bwMode="auto">
              <a:xfrm>
                <a:off x="2207" y="1667"/>
                <a:ext cx="4" cy="1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66" name="Line 2429"/>
              <p:cNvSpPr>
                <a:spLocks noChangeShapeType="1"/>
              </p:cNvSpPr>
              <p:nvPr/>
            </p:nvSpPr>
            <p:spPr bwMode="auto">
              <a:xfrm>
                <a:off x="2144" y="2123"/>
                <a:ext cx="16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67" name="Freeform 2430"/>
              <p:cNvSpPr>
                <a:spLocks/>
              </p:cNvSpPr>
              <p:nvPr/>
            </p:nvSpPr>
            <p:spPr bwMode="auto">
              <a:xfrm>
                <a:off x="2227" y="2029"/>
                <a:ext cx="6" cy="7"/>
              </a:xfrm>
              <a:custGeom>
                <a:avLst/>
                <a:gdLst>
                  <a:gd name="T0" fmla="*/ 38 w 38"/>
                  <a:gd name="T1" fmla="*/ 0 h 38"/>
                  <a:gd name="T2" fmla="*/ 24 w 38"/>
                  <a:gd name="T3" fmla="*/ 4 h 38"/>
                  <a:gd name="T4" fmla="*/ 12 w 38"/>
                  <a:gd name="T5" fmla="*/ 12 h 38"/>
                  <a:gd name="T6" fmla="*/ 4 w 38"/>
                  <a:gd name="T7" fmla="*/ 24 h 38"/>
                  <a:gd name="T8" fmla="*/ 0 w 38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38" y="0"/>
                    </a:moveTo>
                    <a:lnTo>
                      <a:pt x="24" y="4"/>
                    </a:lnTo>
                    <a:lnTo>
                      <a:pt x="12" y="12"/>
                    </a:lnTo>
                    <a:lnTo>
                      <a:pt x="4" y="24"/>
                    </a:lnTo>
                    <a:lnTo>
                      <a:pt x="0" y="38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68" name="Line 2431"/>
              <p:cNvSpPr>
                <a:spLocks noChangeShapeType="1"/>
              </p:cNvSpPr>
              <p:nvPr/>
            </p:nvSpPr>
            <p:spPr bwMode="auto">
              <a:xfrm>
                <a:off x="2233" y="2029"/>
                <a:ext cx="5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69" name="Line 2432"/>
              <p:cNvSpPr>
                <a:spLocks noChangeShapeType="1"/>
              </p:cNvSpPr>
              <p:nvPr/>
            </p:nvSpPr>
            <p:spPr bwMode="auto">
              <a:xfrm flipV="1">
                <a:off x="2227" y="2036"/>
                <a:ext cx="0" cy="7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70" name="Freeform 2433"/>
              <p:cNvSpPr>
                <a:spLocks/>
              </p:cNvSpPr>
              <p:nvPr/>
            </p:nvSpPr>
            <p:spPr bwMode="auto">
              <a:xfrm>
                <a:off x="2160" y="2029"/>
                <a:ext cx="6" cy="7"/>
              </a:xfrm>
              <a:custGeom>
                <a:avLst/>
                <a:gdLst>
                  <a:gd name="T0" fmla="*/ 38 w 38"/>
                  <a:gd name="T1" fmla="*/ 0 h 38"/>
                  <a:gd name="T2" fmla="*/ 24 w 38"/>
                  <a:gd name="T3" fmla="*/ 4 h 38"/>
                  <a:gd name="T4" fmla="*/ 11 w 38"/>
                  <a:gd name="T5" fmla="*/ 12 h 38"/>
                  <a:gd name="T6" fmla="*/ 4 w 38"/>
                  <a:gd name="T7" fmla="*/ 24 h 38"/>
                  <a:gd name="T8" fmla="*/ 0 w 38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38" y="0"/>
                    </a:moveTo>
                    <a:lnTo>
                      <a:pt x="24" y="4"/>
                    </a:lnTo>
                    <a:lnTo>
                      <a:pt x="11" y="12"/>
                    </a:lnTo>
                    <a:lnTo>
                      <a:pt x="4" y="24"/>
                    </a:lnTo>
                    <a:lnTo>
                      <a:pt x="0" y="38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71" name="Line 2434"/>
              <p:cNvSpPr>
                <a:spLocks noChangeShapeType="1"/>
              </p:cNvSpPr>
              <p:nvPr/>
            </p:nvSpPr>
            <p:spPr bwMode="auto">
              <a:xfrm flipV="1">
                <a:off x="2160" y="2029"/>
                <a:ext cx="0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72" name="Line 2435"/>
              <p:cNvSpPr>
                <a:spLocks noChangeShapeType="1"/>
              </p:cNvSpPr>
              <p:nvPr/>
            </p:nvSpPr>
            <p:spPr bwMode="auto">
              <a:xfrm>
                <a:off x="2160" y="2029"/>
                <a:ext cx="6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73" name="Line 2436"/>
              <p:cNvSpPr>
                <a:spLocks noChangeShapeType="1"/>
              </p:cNvSpPr>
              <p:nvPr/>
            </p:nvSpPr>
            <p:spPr bwMode="auto">
              <a:xfrm flipV="1">
                <a:off x="2160" y="2036"/>
                <a:ext cx="0" cy="7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74" name="Line 2437"/>
              <p:cNvSpPr>
                <a:spLocks noChangeShapeType="1"/>
              </p:cNvSpPr>
              <p:nvPr/>
            </p:nvSpPr>
            <p:spPr bwMode="auto">
              <a:xfrm>
                <a:off x="2144" y="2029"/>
                <a:ext cx="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75" name="Line 2438"/>
              <p:cNvSpPr>
                <a:spLocks noChangeShapeType="1"/>
              </p:cNvSpPr>
              <p:nvPr/>
            </p:nvSpPr>
            <p:spPr bwMode="auto">
              <a:xfrm flipV="1">
                <a:off x="2144" y="2029"/>
                <a:ext cx="0" cy="9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76" name="Line 2439"/>
              <p:cNvSpPr>
                <a:spLocks noChangeShapeType="1"/>
              </p:cNvSpPr>
              <p:nvPr/>
            </p:nvSpPr>
            <p:spPr bwMode="auto">
              <a:xfrm flipV="1">
                <a:off x="2149" y="2029"/>
                <a:ext cx="0" cy="8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77" name="Line 2440"/>
              <p:cNvSpPr>
                <a:spLocks noChangeShapeType="1"/>
              </p:cNvSpPr>
              <p:nvPr/>
            </p:nvSpPr>
            <p:spPr bwMode="auto">
              <a:xfrm flipV="1">
                <a:off x="2149" y="2108"/>
                <a:ext cx="1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78" name="Line 2441"/>
              <p:cNvSpPr>
                <a:spLocks noChangeShapeType="1"/>
              </p:cNvSpPr>
              <p:nvPr/>
            </p:nvSpPr>
            <p:spPr bwMode="auto">
              <a:xfrm>
                <a:off x="2149" y="2118"/>
                <a:ext cx="15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79" name="Freeform 2442"/>
              <p:cNvSpPr>
                <a:spLocks/>
              </p:cNvSpPr>
              <p:nvPr/>
            </p:nvSpPr>
            <p:spPr bwMode="auto">
              <a:xfrm>
                <a:off x="2160" y="2105"/>
                <a:ext cx="67" cy="3"/>
              </a:xfrm>
              <a:custGeom>
                <a:avLst/>
                <a:gdLst>
                  <a:gd name="T0" fmla="*/ 406 w 406"/>
                  <a:gd name="T1" fmla="*/ 13 h 13"/>
                  <a:gd name="T2" fmla="*/ 306 w 406"/>
                  <a:gd name="T3" fmla="*/ 4 h 13"/>
                  <a:gd name="T4" fmla="*/ 203 w 406"/>
                  <a:gd name="T5" fmla="*/ 0 h 13"/>
                  <a:gd name="T6" fmla="*/ 102 w 406"/>
                  <a:gd name="T7" fmla="*/ 4 h 13"/>
                  <a:gd name="T8" fmla="*/ 0 w 406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13">
                    <a:moveTo>
                      <a:pt x="406" y="13"/>
                    </a:moveTo>
                    <a:lnTo>
                      <a:pt x="306" y="4"/>
                    </a:lnTo>
                    <a:lnTo>
                      <a:pt x="203" y="0"/>
                    </a:lnTo>
                    <a:lnTo>
                      <a:pt x="102" y="4"/>
                    </a:lnTo>
                    <a:lnTo>
                      <a:pt x="0" y="13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80" name="Freeform 2443"/>
              <p:cNvSpPr>
                <a:spLocks/>
              </p:cNvSpPr>
              <p:nvPr/>
            </p:nvSpPr>
            <p:spPr bwMode="auto">
              <a:xfrm>
                <a:off x="2221" y="2029"/>
                <a:ext cx="6" cy="7"/>
              </a:xfrm>
              <a:custGeom>
                <a:avLst/>
                <a:gdLst>
                  <a:gd name="T0" fmla="*/ 36 w 36"/>
                  <a:gd name="T1" fmla="*/ 38 h 38"/>
                  <a:gd name="T2" fmla="*/ 34 w 36"/>
                  <a:gd name="T3" fmla="*/ 24 h 38"/>
                  <a:gd name="T4" fmla="*/ 26 w 36"/>
                  <a:gd name="T5" fmla="*/ 12 h 38"/>
                  <a:gd name="T6" fmla="*/ 14 w 36"/>
                  <a:gd name="T7" fmla="*/ 4 h 38"/>
                  <a:gd name="T8" fmla="*/ 0 w 36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8">
                    <a:moveTo>
                      <a:pt x="36" y="38"/>
                    </a:moveTo>
                    <a:lnTo>
                      <a:pt x="34" y="24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81" name="Freeform 2444"/>
              <p:cNvSpPr>
                <a:spLocks/>
              </p:cNvSpPr>
              <p:nvPr/>
            </p:nvSpPr>
            <p:spPr bwMode="auto">
              <a:xfrm>
                <a:off x="2227" y="2105"/>
                <a:ext cx="68" cy="3"/>
              </a:xfrm>
              <a:custGeom>
                <a:avLst/>
                <a:gdLst>
                  <a:gd name="T0" fmla="*/ 407 w 407"/>
                  <a:gd name="T1" fmla="*/ 13 h 13"/>
                  <a:gd name="T2" fmla="*/ 306 w 407"/>
                  <a:gd name="T3" fmla="*/ 4 h 13"/>
                  <a:gd name="T4" fmla="*/ 204 w 407"/>
                  <a:gd name="T5" fmla="*/ 0 h 13"/>
                  <a:gd name="T6" fmla="*/ 102 w 407"/>
                  <a:gd name="T7" fmla="*/ 4 h 13"/>
                  <a:gd name="T8" fmla="*/ 0 w 407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13">
                    <a:moveTo>
                      <a:pt x="407" y="13"/>
                    </a:moveTo>
                    <a:lnTo>
                      <a:pt x="306" y="4"/>
                    </a:lnTo>
                    <a:lnTo>
                      <a:pt x="204" y="0"/>
                    </a:lnTo>
                    <a:lnTo>
                      <a:pt x="102" y="4"/>
                    </a:lnTo>
                    <a:lnTo>
                      <a:pt x="0" y="13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82" name="Freeform 2445"/>
              <p:cNvSpPr>
                <a:spLocks/>
              </p:cNvSpPr>
              <p:nvPr/>
            </p:nvSpPr>
            <p:spPr bwMode="auto">
              <a:xfrm>
                <a:off x="2289" y="2029"/>
                <a:ext cx="6" cy="7"/>
              </a:xfrm>
              <a:custGeom>
                <a:avLst/>
                <a:gdLst>
                  <a:gd name="T0" fmla="*/ 38 w 38"/>
                  <a:gd name="T1" fmla="*/ 38 h 38"/>
                  <a:gd name="T2" fmla="*/ 35 w 38"/>
                  <a:gd name="T3" fmla="*/ 24 h 38"/>
                  <a:gd name="T4" fmla="*/ 26 w 38"/>
                  <a:gd name="T5" fmla="*/ 12 h 38"/>
                  <a:gd name="T6" fmla="*/ 15 w 38"/>
                  <a:gd name="T7" fmla="*/ 4 h 38"/>
                  <a:gd name="T8" fmla="*/ 0 w 38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38" y="38"/>
                    </a:moveTo>
                    <a:lnTo>
                      <a:pt x="35" y="24"/>
                    </a:lnTo>
                    <a:lnTo>
                      <a:pt x="26" y="12"/>
                    </a:lnTo>
                    <a:lnTo>
                      <a:pt x="15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83" name="Line 2446"/>
              <p:cNvSpPr>
                <a:spLocks noChangeShapeType="1"/>
              </p:cNvSpPr>
              <p:nvPr/>
            </p:nvSpPr>
            <p:spPr bwMode="auto">
              <a:xfrm flipV="1">
                <a:off x="2295" y="2036"/>
                <a:ext cx="0" cy="7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84" name="Line 2447"/>
              <p:cNvSpPr>
                <a:spLocks noChangeShapeType="1"/>
              </p:cNvSpPr>
              <p:nvPr/>
            </p:nvSpPr>
            <p:spPr bwMode="auto">
              <a:xfrm flipV="1">
                <a:off x="2311" y="2029"/>
                <a:ext cx="0" cy="9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85" name="Line 2448"/>
              <p:cNvSpPr>
                <a:spLocks noChangeShapeType="1"/>
              </p:cNvSpPr>
              <p:nvPr/>
            </p:nvSpPr>
            <p:spPr bwMode="auto">
              <a:xfrm flipV="1">
                <a:off x="2305" y="2029"/>
                <a:ext cx="0" cy="8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86" name="Line 2449"/>
              <p:cNvSpPr>
                <a:spLocks noChangeShapeType="1"/>
              </p:cNvSpPr>
              <p:nvPr/>
            </p:nvSpPr>
            <p:spPr bwMode="auto">
              <a:xfrm flipH="1" flipV="1">
                <a:off x="2295" y="2108"/>
                <a:ext cx="1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87" name="Line 2450"/>
              <p:cNvSpPr>
                <a:spLocks noChangeShapeType="1"/>
              </p:cNvSpPr>
              <p:nvPr/>
            </p:nvSpPr>
            <p:spPr bwMode="auto">
              <a:xfrm>
                <a:off x="2221" y="2029"/>
                <a:ext cx="9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88" name="Line 2451"/>
              <p:cNvSpPr>
                <a:spLocks noChangeShapeType="1"/>
              </p:cNvSpPr>
              <p:nvPr/>
            </p:nvSpPr>
            <p:spPr bwMode="auto">
              <a:xfrm flipV="1">
                <a:off x="2295" y="2029"/>
                <a:ext cx="0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89" name="Freeform 2452"/>
              <p:cNvSpPr>
                <a:spLocks/>
              </p:cNvSpPr>
              <p:nvPr/>
            </p:nvSpPr>
            <p:spPr bwMode="auto">
              <a:xfrm>
                <a:off x="2315" y="1997"/>
                <a:ext cx="6" cy="6"/>
              </a:xfrm>
              <a:custGeom>
                <a:avLst/>
                <a:gdLst>
                  <a:gd name="T0" fmla="*/ 0 w 36"/>
                  <a:gd name="T1" fmla="*/ 0 h 38"/>
                  <a:gd name="T2" fmla="*/ 2 w 36"/>
                  <a:gd name="T3" fmla="*/ 14 h 38"/>
                  <a:gd name="T4" fmla="*/ 10 w 36"/>
                  <a:gd name="T5" fmla="*/ 26 h 38"/>
                  <a:gd name="T6" fmla="*/ 22 w 36"/>
                  <a:gd name="T7" fmla="*/ 34 h 38"/>
                  <a:gd name="T8" fmla="*/ 36 w 36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8">
                    <a:moveTo>
                      <a:pt x="0" y="0"/>
                    </a:moveTo>
                    <a:lnTo>
                      <a:pt x="2" y="14"/>
                    </a:lnTo>
                    <a:lnTo>
                      <a:pt x="10" y="26"/>
                    </a:lnTo>
                    <a:lnTo>
                      <a:pt x="22" y="34"/>
                    </a:lnTo>
                    <a:lnTo>
                      <a:pt x="36" y="38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90" name="Line 2453"/>
              <p:cNvSpPr>
                <a:spLocks noChangeShapeType="1"/>
              </p:cNvSpPr>
              <p:nvPr/>
            </p:nvSpPr>
            <p:spPr bwMode="auto">
              <a:xfrm flipH="1">
                <a:off x="2315" y="2003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91" name="Freeform 2454"/>
              <p:cNvSpPr>
                <a:spLocks/>
              </p:cNvSpPr>
              <p:nvPr/>
            </p:nvSpPr>
            <p:spPr bwMode="auto">
              <a:xfrm>
                <a:off x="2315" y="1934"/>
                <a:ext cx="6" cy="7"/>
              </a:xfrm>
              <a:custGeom>
                <a:avLst/>
                <a:gdLst>
                  <a:gd name="T0" fmla="*/ 0 w 36"/>
                  <a:gd name="T1" fmla="*/ 0 h 37"/>
                  <a:gd name="T2" fmla="*/ 2 w 36"/>
                  <a:gd name="T3" fmla="*/ 14 h 37"/>
                  <a:gd name="T4" fmla="*/ 10 w 36"/>
                  <a:gd name="T5" fmla="*/ 25 h 37"/>
                  <a:gd name="T6" fmla="*/ 22 w 36"/>
                  <a:gd name="T7" fmla="*/ 34 h 37"/>
                  <a:gd name="T8" fmla="*/ 36 w 36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7">
                    <a:moveTo>
                      <a:pt x="0" y="0"/>
                    </a:moveTo>
                    <a:lnTo>
                      <a:pt x="2" y="14"/>
                    </a:lnTo>
                    <a:lnTo>
                      <a:pt x="10" y="25"/>
                    </a:lnTo>
                    <a:lnTo>
                      <a:pt x="22" y="34"/>
                    </a:lnTo>
                    <a:lnTo>
                      <a:pt x="36" y="37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92" name="Freeform 2455"/>
              <p:cNvSpPr>
                <a:spLocks/>
              </p:cNvSpPr>
              <p:nvPr/>
            </p:nvSpPr>
            <p:spPr bwMode="auto">
              <a:xfrm>
                <a:off x="2315" y="1941"/>
                <a:ext cx="6" cy="6"/>
              </a:xfrm>
              <a:custGeom>
                <a:avLst/>
                <a:gdLst>
                  <a:gd name="T0" fmla="*/ 36 w 36"/>
                  <a:gd name="T1" fmla="*/ 0 h 38"/>
                  <a:gd name="T2" fmla="*/ 22 w 36"/>
                  <a:gd name="T3" fmla="*/ 3 h 38"/>
                  <a:gd name="T4" fmla="*/ 10 w 36"/>
                  <a:gd name="T5" fmla="*/ 11 h 38"/>
                  <a:gd name="T6" fmla="*/ 2 w 36"/>
                  <a:gd name="T7" fmla="*/ 23 h 38"/>
                  <a:gd name="T8" fmla="*/ 0 w 36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8">
                    <a:moveTo>
                      <a:pt x="36" y="0"/>
                    </a:moveTo>
                    <a:lnTo>
                      <a:pt x="22" y="3"/>
                    </a:lnTo>
                    <a:lnTo>
                      <a:pt x="10" y="11"/>
                    </a:lnTo>
                    <a:lnTo>
                      <a:pt x="2" y="23"/>
                    </a:lnTo>
                    <a:lnTo>
                      <a:pt x="0" y="38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93" name="Line 2456"/>
              <p:cNvSpPr>
                <a:spLocks noChangeShapeType="1"/>
              </p:cNvSpPr>
              <p:nvPr/>
            </p:nvSpPr>
            <p:spPr bwMode="auto">
              <a:xfrm flipV="1">
                <a:off x="2315" y="1947"/>
                <a:ext cx="0" cy="5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94" name="Line 2457"/>
              <p:cNvSpPr>
                <a:spLocks noChangeShapeType="1"/>
              </p:cNvSpPr>
              <p:nvPr/>
            </p:nvSpPr>
            <p:spPr bwMode="auto">
              <a:xfrm flipV="1">
                <a:off x="2315" y="2003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95" name="Freeform 2458"/>
              <p:cNvSpPr>
                <a:spLocks/>
              </p:cNvSpPr>
              <p:nvPr/>
            </p:nvSpPr>
            <p:spPr bwMode="auto">
              <a:xfrm>
                <a:off x="2315" y="1878"/>
                <a:ext cx="6" cy="6"/>
              </a:xfrm>
              <a:custGeom>
                <a:avLst/>
                <a:gdLst>
                  <a:gd name="T0" fmla="*/ 36 w 36"/>
                  <a:gd name="T1" fmla="*/ 0 h 38"/>
                  <a:gd name="T2" fmla="*/ 22 w 36"/>
                  <a:gd name="T3" fmla="*/ 2 h 38"/>
                  <a:gd name="T4" fmla="*/ 10 w 36"/>
                  <a:gd name="T5" fmla="*/ 11 h 38"/>
                  <a:gd name="T6" fmla="*/ 2 w 36"/>
                  <a:gd name="T7" fmla="*/ 22 h 38"/>
                  <a:gd name="T8" fmla="*/ 0 w 36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8">
                    <a:moveTo>
                      <a:pt x="36" y="0"/>
                    </a:moveTo>
                    <a:lnTo>
                      <a:pt x="22" y="2"/>
                    </a:lnTo>
                    <a:lnTo>
                      <a:pt x="10" y="11"/>
                    </a:lnTo>
                    <a:lnTo>
                      <a:pt x="2" y="22"/>
                    </a:lnTo>
                    <a:lnTo>
                      <a:pt x="0" y="38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96" name="Line 2459"/>
              <p:cNvSpPr>
                <a:spLocks noChangeShapeType="1"/>
              </p:cNvSpPr>
              <p:nvPr/>
            </p:nvSpPr>
            <p:spPr bwMode="auto">
              <a:xfrm>
                <a:off x="2315" y="1878"/>
                <a:ext cx="0" cy="3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97" name="Line 2460"/>
              <p:cNvSpPr>
                <a:spLocks noChangeShapeType="1"/>
              </p:cNvSpPr>
              <p:nvPr/>
            </p:nvSpPr>
            <p:spPr bwMode="auto">
              <a:xfrm>
                <a:off x="2315" y="1884"/>
                <a:ext cx="0" cy="2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98" name="Line 2461"/>
              <p:cNvSpPr>
                <a:spLocks noChangeShapeType="1"/>
              </p:cNvSpPr>
              <p:nvPr/>
            </p:nvSpPr>
            <p:spPr bwMode="auto">
              <a:xfrm flipH="1">
                <a:off x="2315" y="1878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99" name="Line 2462"/>
              <p:cNvSpPr>
                <a:spLocks noChangeShapeType="1"/>
              </p:cNvSpPr>
              <p:nvPr/>
            </p:nvSpPr>
            <p:spPr bwMode="auto">
              <a:xfrm>
                <a:off x="2315" y="1862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00" name="Line 2463"/>
              <p:cNvSpPr>
                <a:spLocks noChangeShapeType="1"/>
              </p:cNvSpPr>
              <p:nvPr/>
            </p:nvSpPr>
            <p:spPr bwMode="auto">
              <a:xfrm flipV="1">
                <a:off x="2315" y="1909"/>
                <a:ext cx="0" cy="2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01" name="Line 2464"/>
              <p:cNvSpPr>
                <a:spLocks noChangeShapeType="1"/>
              </p:cNvSpPr>
              <p:nvPr/>
            </p:nvSpPr>
            <p:spPr bwMode="auto">
              <a:xfrm flipV="1">
                <a:off x="2315" y="1909"/>
                <a:ext cx="0" cy="3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02" name="Line 2465"/>
              <p:cNvSpPr>
                <a:spLocks noChangeShapeType="1"/>
              </p:cNvSpPr>
              <p:nvPr/>
            </p:nvSpPr>
            <p:spPr bwMode="auto">
              <a:xfrm flipH="1">
                <a:off x="2279" y="1716"/>
                <a:ext cx="14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03" name="Line 2466"/>
              <p:cNvSpPr>
                <a:spLocks noChangeShapeType="1"/>
              </p:cNvSpPr>
              <p:nvPr/>
            </p:nvSpPr>
            <p:spPr bwMode="auto">
              <a:xfrm flipH="1">
                <a:off x="2240" y="1720"/>
                <a:ext cx="39" cy="6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04" name="Line 2467"/>
              <p:cNvSpPr>
                <a:spLocks noChangeShapeType="1"/>
              </p:cNvSpPr>
              <p:nvPr/>
            </p:nvSpPr>
            <p:spPr bwMode="auto">
              <a:xfrm flipH="1">
                <a:off x="2253" y="1714"/>
                <a:ext cx="47" cy="8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05" name="Line 2468"/>
              <p:cNvSpPr>
                <a:spLocks noChangeShapeType="1"/>
              </p:cNvSpPr>
              <p:nvPr/>
            </p:nvSpPr>
            <p:spPr bwMode="auto">
              <a:xfrm flipH="1">
                <a:off x="2249" y="1716"/>
                <a:ext cx="44" cy="7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06" name="Line 2469"/>
              <p:cNvSpPr>
                <a:spLocks noChangeShapeType="1"/>
              </p:cNvSpPr>
              <p:nvPr/>
            </p:nvSpPr>
            <p:spPr bwMode="auto">
              <a:xfrm>
                <a:off x="2158" y="1741"/>
                <a:ext cx="14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07" name="Line 2470"/>
              <p:cNvSpPr>
                <a:spLocks noChangeShapeType="1"/>
              </p:cNvSpPr>
              <p:nvPr/>
            </p:nvSpPr>
            <p:spPr bwMode="auto">
              <a:xfrm flipH="1">
                <a:off x="2180" y="1730"/>
                <a:ext cx="3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08" name="Line 2471"/>
              <p:cNvSpPr>
                <a:spLocks noChangeShapeType="1"/>
              </p:cNvSpPr>
              <p:nvPr/>
            </p:nvSpPr>
            <p:spPr bwMode="auto">
              <a:xfrm>
                <a:off x="2172" y="1749"/>
                <a:ext cx="68" cy="3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09" name="Freeform 2472"/>
              <p:cNvSpPr>
                <a:spLocks/>
              </p:cNvSpPr>
              <p:nvPr/>
            </p:nvSpPr>
            <p:spPr bwMode="auto">
              <a:xfrm>
                <a:off x="2174" y="1743"/>
                <a:ext cx="3" cy="9"/>
              </a:xfrm>
              <a:custGeom>
                <a:avLst/>
                <a:gdLst>
                  <a:gd name="T0" fmla="*/ 4 w 17"/>
                  <a:gd name="T1" fmla="*/ 0 h 51"/>
                  <a:gd name="T2" fmla="*/ 0 w 17"/>
                  <a:gd name="T3" fmla="*/ 15 h 51"/>
                  <a:gd name="T4" fmla="*/ 0 w 17"/>
                  <a:gd name="T5" fmla="*/ 29 h 51"/>
                  <a:gd name="T6" fmla="*/ 7 w 17"/>
                  <a:gd name="T7" fmla="*/ 42 h 51"/>
                  <a:gd name="T8" fmla="*/ 17 w 17"/>
                  <a:gd name="T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1">
                    <a:moveTo>
                      <a:pt x="4" y="0"/>
                    </a:moveTo>
                    <a:lnTo>
                      <a:pt x="0" y="15"/>
                    </a:lnTo>
                    <a:lnTo>
                      <a:pt x="0" y="29"/>
                    </a:lnTo>
                    <a:lnTo>
                      <a:pt x="7" y="42"/>
                    </a:lnTo>
                    <a:lnTo>
                      <a:pt x="17" y="51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10" name="Line 2473"/>
              <p:cNvSpPr>
                <a:spLocks noChangeShapeType="1"/>
              </p:cNvSpPr>
              <p:nvPr/>
            </p:nvSpPr>
            <p:spPr bwMode="auto">
              <a:xfrm flipH="1">
                <a:off x="2247" y="1769"/>
                <a:ext cx="3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11" name="Freeform 2474"/>
              <p:cNvSpPr>
                <a:spLocks/>
              </p:cNvSpPr>
              <p:nvPr/>
            </p:nvSpPr>
            <p:spPr bwMode="auto">
              <a:xfrm>
                <a:off x="2234" y="1782"/>
                <a:ext cx="9" cy="3"/>
              </a:xfrm>
              <a:custGeom>
                <a:avLst/>
                <a:gdLst>
                  <a:gd name="T0" fmla="*/ 0 w 52"/>
                  <a:gd name="T1" fmla="*/ 13 h 18"/>
                  <a:gd name="T2" fmla="*/ 15 w 52"/>
                  <a:gd name="T3" fmla="*/ 18 h 18"/>
                  <a:gd name="T4" fmla="*/ 29 w 52"/>
                  <a:gd name="T5" fmla="*/ 17 h 18"/>
                  <a:gd name="T6" fmla="*/ 42 w 52"/>
                  <a:gd name="T7" fmla="*/ 11 h 18"/>
                  <a:gd name="T8" fmla="*/ 52 w 5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8">
                    <a:moveTo>
                      <a:pt x="0" y="13"/>
                    </a:moveTo>
                    <a:lnTo>
                      <a:pt x="15" y="18"/>
                    </a:lnTo>
                    <a:lnTo>
                      <a:pt x="29" y="17"/>
                    </a:lnTo>
                    <a:lnTo>
                      <a:pt x="42" y="11"/>
                    </a:lnTo>
                    <a:lnTo>
                      <a:pt x="52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12" name="Line 2475"/>
              <p:cNvSpPr>
                <a:spLocks noChangeShapeType="1"/>
              </p:cNvSpPr>
              <p:nvPr/>
            </p:nvSpPr>
            <p:spPr bwMode="auto">
              <a:xfrm flipH="1" flipV="1">
                <a:off x="2240" y="1788"/>
                <a:ext cx="13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13" name="Freeform 2476"/>
              <p:cNvSpPr>
                <a:spLocks/>
              </p:cNvSpPr>
              <p:nvPr/>
            </p:nvSpPr>
            <p:spPr bwMode="auto">
              <a:xfrm>
                <a:off x="2391" y="1941"/>
                <a:ext cx="2" cy="62"/>
              </a:xfrm>
              <a:custGeom>
                <a:avLst/>
                <a:gdLst>
                  <a:gd name="T0" fmla="*/ 13 w 13"/>
                  <a:gd name="T1" fmla="*/ 0 h 376"/>
                  <a:gd name="T2" fmla="*/ 4 w 13"/>
                  <a:gd name="T3" fmla="*/ 94 h 376"/>
                  <a:gd name="T4" fmla="*/ 0 w 13"/>
                  <a:gd name="T5" fmla="*/ 188 h 376"/>
                  <a:gd name="T6" fmla="*/ 4 w 13"/>
                  <a:gd name="T7" fmla="*/ 281 h 376"/>
                  <a:gd name="T8" fmla="*/ 13 w 13"/>
                  <a:gd name="T9" fmla="*/ 37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6">
                    <a:moveTo>
                      <a:pt x="13" y="0"/>
                    </a:moveTo>
                    <a:lnTo>
                      <a:pt x="4" y="94"/>
                    </a:lnTo>
                    <a:lnTo>
                      <a:pt x="0" y="188"/>
                    </a:lnTo>
                    <a:lnTo>
                      <a:pt x="4" y="281"/>
                    </a:lnTo>
                    <a:lnTo>
                      <a:pt x="13" y="376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14" name="Line 2477"/>
              <p:cNvSpPr>
                <a:spLocks noChangeShapeType="1"/>
              </p:cNvSpPr>
              <p:nvPr/>
            </p:nvSpPr>
            <p:spPr bwMode="auto">
              <a:xfrm flipH="1" flipV="1">
                <a:off x="2393" y="2003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15" name="Freeform 2478"/>
              <p:cNvSpPr>
                <a:spLocks/>
              </p:cNvSpPr>
              <p:nvPr/>
            </p:nvSpPr>
            <p:spPr bwMode="auto">
              <a:xfrm>
                <a:off x="2391" y="1878"/>
                <a:ext cx="2" cy="31"/>
              </a:xfrm>
              <a:custGeom>
                <a:avLst/>
                <a:gdLst>
                  <a:gd name="T0" fmla="*/ 13 w 13"/>
                  <a:gd name="T1" fmla="*/ 0 h 188"/>
                  <a:gd name="T2" fmla="*/ 4 w 13"/>
                  <a:gd name="T3" fmla="*/ 93 h 188"/>
                  <a:gd name="T4" fmla="*/ 0 w 13"/>
                  <a:gd name="T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88">
                    <a:moveTo>
                      <a:pt x="13" y="0"/>
                    </a:moveTo>
                    <a:lnTo>
                      <a:pt x="4" y="93"/>
                    </a:lnTo>
                    <a:lnTo>
                      <a:pt x="0" y="188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16" name="Line 2479"/>
              <p:cNvSpPr>
                <a:spLocks noChangeShapeType="1"/>
              </p:cNvSpPr>
              <p:nvPr/>
            </p:nvSpPr>
            <p:spPr bwMode="auto">
              <a:xfrm>
                <a:off x="2404" y="1800"/>
                <a:ext cx="0" cy="10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17" name="Line 2480"/>
              <p:cNvSpPr>
                <a:spLocks noChangeShapeType="1"/>
              </p:cNvSpPr>
              <p:nvPr/>
            </p:nvSpPr>
            <p:spPr bwMode="auto">
              <a:xfrm flipV="1">
                <a:off x="2404" y="1909"/>
                <a:ext cx="0" cy="10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18" name="Freeform 2481"/>
              <p:cNvSpPr>
                <a:spLocks/>
              </p:cNvSpPr>
              <p:nvPr/>
            </p:nvSpPr>
            <p:spPr bwMode="auto">
              <a:xfrm>
                <a:off x="2391" y="1909"/>
                <a:ext cx="2" cy="32"/>
              </a:xfrm>
              <a:custGeom>
                <a:avLst/>
                <a:gdLst>
                  <a:gd name="T0" fmla="*/ 0 w 13"/>
                  <a:gd name="T1" fmla="*/ 0 h 187"/>
                  <a:gd name="T2" fmla="*/ 4 w 13"/>
                  <a:gd name="T3" fmla="*/ 93 h 187"/>
                  <a:gd name="T4" fmla="*/ 13 w 13"/>
                  <a:gd name="T5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87">
                    <a:moveTo>
                      <a:pt x="0" y="0"/>
                    </a:moveTo>
                    <a:lnTo>
                      <a:pt x="4" y="93"/>
                    </a:lnTo>
                    <a:lnTo>
                      <a:pt x="13" y="187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19" name="Line 2482"/>
              <p:cNvSpPr>
                <a:spLocks noChangeShapeType="1"/>
              </p:cNvSpPr>
              <p:nvPr/>
            </p:nvSpPr>
            <p:spPr bwMode="auto">
              <a:xfrm flipV="1">
                <a:off x="2409" y="1800"/>
                <a:ext cx="0" cy="2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20" name="Freeform 2483"/>
              <p:cNvSpPr>
                <a:spLocks/>
              </p:cNvSpPr>
              <p:nvPr/>
            </p:nvSpPr>
            <p:spPr bwMode="auto">
              <a:xfrm>
                <a:off x="2182" y="1872"/>
                <a:ext cx="104" cy="104"/>
              </a:xfrm>
              <a:custGeom>
                <a:avLst/>
                <a:gdLst>
                  <a:gd name="T0" fmla="*/ 625 w 625"/>
                  <a:gd name="T1" fmla="*/ 313 h 626"/>
                  <a:gd name="T2" fmla="*/ 621 w 625"/>
                  <a:gd name="T3" fmla="*/ 264 h 626"/>
                  <a:gd name="T4" fmla="*/ 609 w 625"/>
                  <a:gd name="T5" fmla="*/ 216 h 626"/>
                  <a:gd name="T6" fmla="*/ 590 w 625"/>
                  <a:gd name="T7" fmla="*/ 170 h 626"/>
                  <a:gd name="T8" fmla="*/ 566 w 625"/>
                  <a:gd name="T9" fmla="*/ 129 h 626"/>
                  <a:gd name="T10" fmla="*/ 534 w 625"/>
                  <a:gd name="T11" fmla="*/ 91 h 626"/>
                  <a:gd name="T12" fmla="*/ 496 w 625"/>
                  <a:gd name="T13" fmla="*/ 59 h 626"/>
                  <a:gd name="T14" fmla="*/ 455 w 625"/>
                  <a:gd name="T15" fmla="*/ 33 h 626"/>
                  <a:gd name="T16" fmla="*/ 409 w 625"/>
                  <a:gd name="T17" fmla="*/ 16 h 626"/>
                  <a:gd name="T18" fmla="*/ 361 w 625"/>
                  <a:gd name="T19" fmla="*/ 4 h 626"/>
                  <a:gd name="T20" fmla="*/ 312 w 625"/>
                  <a:gd name="T21" fmla="*/ 0 h 626"/>
                  <a:gd name="T22" fmla="*/ 264 w 625"/>
                  <a:gd name="T23" fmla="*/ 4 h 626"/>
                  <a:gd name="T24" fmla="*/ 216 w 625"/>
                  <a:gd name="T25" fmla="*/ 16 h 626"/>
                  <a:gd name="T26" fmla="*/ 170 w 625"/>
                  <a:gd name="T27" fmla="*/ 33 h 626"/>
                  <a:gd name="T28" fmla="*/ 129 w 625"/>
                  <a:gd name="T29" fmla="*/ 59 h 626"/>
                  <a:gd name="T30" fmla="*/ 91 w 625"/>
                  <a:gd name="T31" fmla="*/ 91 h 626"/>
                  <a:gd name="T32" fmla="*/ 59 w 625"/>
                  <a:gd name="T33" fmla="*/ 129 h 626"/>
                  <a:gd name="T34" fmla="*/ 33 w 625"/>
                  <a:gd name="T35" fmla="*/ 170 h 626"/>
                  <a:gd name="T36" fmla="*/ 16 w 625"/>
                  <a:gd name="T37" fmla="*/ 216 h 626"/>
                  <a:gd name="T38" fmla="*/ 4 w 625"/>
                  <a:gd name="T39" fmla="*/ 264 h 626"/>
                  <a:gd name="T40" fmla="*/ 0 w 625"/>
                  <a:gd name="T41" fmla="*/ 313 h 626"/>
                  <a:gd name="T42" fmla="*/ 4 w 625"/>
                  <a:gd name="T43" fmla="*/ 362 h 626"/>
                  <a:gd name="T44" fmla="*/ 16 w 625"/>
                  <a:gd name="T45" fmla="*/ 409 h 626"/>
                  <a:gd name="T46" fmla="*/ 33 w 625"/>
                  <a:gd name="T47" fmla="*/ 455 h 626"/>
                  <a:gd name="T48" fmla="*/ 59 w 625"/>
                  <a:gd name="T49" fmla="*/ 496 h 626"/>
                  <a:gd name="T50" fmla="*/ 91 w 625"/>
                  <a:gd name="T51" fmla="*/ 534 h 626"/>
                  <a:gd name="T52" fmla="*/ 129 w 625"/>
                  <a:gd name="T53" fmla="*/ 566 h 626"/>
                  <a:gd name="T54" fmla="*/ 170 w 625"/>
                  <a:gd name="T55" fmla="*/ 592 h 626"/>
                  <a:gd name="T56" fmla="*/ 216 w 625"/>
                  <a:gd name="T57" fmla="*/ 611 h 626"/>
                  <a:gd name="T58" fmla="*/ 264 w 625"/>
                  <a:gd name="T59" fmla="*/ 621 h 626"/>
                  <a:gd name="T60" fmla="*/ 312 w 625"/>
                  <a:gd name="T61" fmla="*/ 626 h 626"/>
                  <a:gd name="T62" fmla="*/ 361 w 625"/>
                  <a:gd name="T63" fmla="*/ 621 h 626"/>
                  <a:gd name="T64" fmla="*/ 409 w 625"/>
                  <a:gd name="T65" fmla="*/ 611 h 626"/>
                  <a:gd name="T66" fmla="*/ 455 w 625"/>
                  <a:gd name="T67" fmla="*/ 592 h 626"/>
                  <a:gd name="T68" fmla="*/ 496 w 625"/>
                  <a:gd name="T69" fmla="*/ 566 h 626"/>
                  <a:gd name="T70" fmla="*/ 534 w 625"/>
                  <a:gd name="T71" fmla="*/ 534 h 626"/>
                  <a:gd name="T72" fmla="*/ 566 w 625"/>
                  <a:gd name="T73" fmla="*/ 496 h 626"/>
                  <a:gd name="T74" fmla="*/ 590 w 625"/>
                  <a:gd name="T75" fmla="*/ 455 h 626"/>
                  <a:gd name="T76" fmla="*/ 609 w 625"/>
                  <a:gd name="T77" fmla="*/ 409 h 626"/>
                  <a:gd name="T78" fmla="*/ 621 w 625"/>
                  <a:gd name="T79" fmla="*/ 362 h 626"/>
                  <a:gd name="T80" fmla="*/ 625 w 625"/>
                  <a:gd name="T81" fmla="*/ 313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25" h="626">
                    <a:moveTo>
                      <a:pt x="625" y="313"/>
                    </a:moveTo>
                    <a:lnTo>
                      <a:pt x="621" y="264"/>
                    </a:lnTo>
                    <a:lnTo>
                      <a:pt x="609" y="216"/>
                    </a:lnTo>
                    <a:lnTo>
                      <a:pt x="590" y="170"/>
                    </a:lnTo>
                    <a:lnTo>
                      <a:pt x="566" y="129"/>
                    </a:lnTo>
                    <a:lnTo>
                      <a:pt x="534" y="91"/>
                    </a:lnTo>
                    <a:lnTo>
                      <a:pt x="496" y="59"/>
                    </a:lnTo>
                    <a:lnTo>
                      <a:pt x="455" y="33"/>
                    </a:lnTo>
                    <a:lnTo>
                      <a:pt x="409" y="16"/>
                    </a:lnTo>
                    <a:lnTo>
                      <a:pt x="361" y="4"/>
                    </a:lnTo>
                    <a:lnTo>
                      <a:pt x="312" y="0"/>
                    </a:lnTo>
                    <a:lnTo>
                      <a:pt x="264" y="4"/>
                    </a:lnTo>
                    <a:lnTo>
                      <a:pt x="216" y="16"/>
                    </a:lnTo>
                    <a:lnTo>
                      <a:pt x="170" y="33"/>
                    </a:lnTo>
                    <a:lnTo>
                      <a:pt x="129" y="59"/>
                    </a:lnTo>
                    <a:lnTo>
                      <a:pt x="91" y="91"/>
                    </a:lnTo>
                    <a:lnTo>
                      <a:pt x="59" y="129"/>
                    </a:lnTo>
                    <a:lnTo>
                      <a:pt x="33" y="170"/>
                    </a:lnTo>
                    <a:lnTo>
                      <a:pt x="16" y="216"/>
                    </a:lnTo>
                    <a:lnTo>
                      <a:pt x="4" y="264"/>
                    </a:lnTo>
                    <a:lnTo>
                      <a:pt x="0" y="313"/>
                    </a:lnTo>
                    <a:lnTo>
                      <a:pt x="4" y="362"/>
                    </a:lnTo>
                    <a:lnTo>
                      <a:pt x="16" y="409"/>
                    </a:lnTo>
                    <a:lnTo>
                      <a:pt x="33" y="455"/>
                    </a:lnTo>
                    <a:lnTo>
                      <a:pt x="59" y="496"/>
                    </a:lnTo>
                    <a:lnTo>
                      <a:pt x="91" y="534"/>
                    </a:lnTo>
                    <a:lnTo>
                      <a:pt x="129" y="566"/>
                    </a:lnTo>
                    <a:lnTo>
                      <a:pt x="170" y="592"/>
                    </a:lnTo>
                    <a:lnTo>
                      <a:pt x="216" y="611"/>
                    </a:lnTo>
                    <a:lnTo>
                      <a:pt x="264" y="621"/>
                    </a:lnTo>
                    <a:lnTo>
                      <a:pt x="312" y="626"/>
                    </a:lnTo>
                    <a:lnTo>
                      <a:pt x="361" y="621"/>
                    </a:lnTo>
                    <a:lnTo>
                      <a:pt x="409" y="611"/>
                    </a:lnTo>
                    <a:lnTo>
                      <a:pt x="455" y="592"/>
                    </a:lnTo>
                    <a:lnTo>
                      <a:pt x="496" y="566"/>
                    </a:lnTo>
                    <a:lnTo>
                      <a:pt x="534" y="534"/>
                    </a:lnTo>
                    <a:lnTo>
                      <a:pt x="566" y="496"/>
                    </a:lnTo>
                    <a:lnTo>
                      <a:pt x="590" y="455"/>
                    </a:lnTo>
                    <a:lnTo>
                      <a:pt x="609" y="409"/>
                    </a:lnTo>
                    <a:lnTo>
                      <a:pt x="621" y="362"/>
                    </a:lnTo>
                    <a:lnTo>
                      <a:pt x="625" y="313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21" name="Line 2484"/>
              <p:cNvSpPr>
                <a:spLocks noChangeShapeType="1"/>
              </p:cNvSpPr>
              <p:nvPr/>
            </p:nvSpPr>
            <p:spPr bwMode="auto">
              <a:xfrm flipH="1">
                <a:off x="2315" y="1800"/>
                <a:ext cx="9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22" name="Line 2485"/>
              <p:cNvSpPr>
                <a:spLocks noChangeShapeType="1"/>
              </p:cNvSpPr>
              <p:nvPr/>
            </p:nvSpPr>
            <p:spPr bwMode="auto">
              <a:xfrm flipH="1">
                <a:off x="2315" y="1805"/>
                <a:ext cx="8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23" name="Line 2486"/>
              <p:cNvSpPr>
                <a:spLocks noChangeShapeType="1"/>
              </p:cNvSpPr>
              <p:nvPr/>
            </p:nvSpPr>
            <p:spPr bwMode="auto">
              <a:xfrm flipH="1">
                <a:off x="2321" y="1816"/>
                <a:ext cx="7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24" name="Freeform 2487"/>
              <p:cNvSpPr>
                <a:spLocks/>
              </p:cNvSpPr>
              <p:nvPr/>
            </p:nvSpPr>
            <p:spPr bwMode="auto">
              <a:xfrm>
                <a:off x="2315" y="1872"/>
                <a:ext cx="6" cy="6"/>
              </a:xfrm>
              <a:custGeom>
                <a:avLst/>
                <a:gdLst>
                  <a:gd name="T0" fmla="*/ 0 w 36"/>
                  <a:gd name="T1" fmla="*/ 0 h 38"/>
                  <a:gd name="T2" fmla="*/ 2 w 36"/>
                  <a:gd name="T3" fmla="*/ 14 h 38"/>
                  <a:gd name="T4" fmla="*/ 10 w 36"/>
                  <a:gd name="T5" fmla="*/ 26 h 38"/>
                  <a:gd name="T6" fmla="*/ 22 w 36"/>
                  <a:gd name="T7" fmla="*/ 34 h 38"/>
                  <a:gd name="T8" fmla="*/ 36 w 36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8">
                    <a:moveTo>
                      <a:pt x="0" y="0"/>
                    </a:moveTo>
                    <a:lnTo>
                      <a:pt x="2" y="14"/>
                    </a:lnTo>
                    <a:lnTo>
                      <a:pt x="10" y="26"/>
                    </a:lnTo>
                    <a:lnTo>
                      <a:pt x="22" y="34"/>
                    </a:lnTo>
                    <a:lnTo>
                      <a:pt x="36" y="38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25" name="Freeform 2488"/>
              <p:cNvSpPr>
                <a:spLocks/>
              </p:cNvSpPr>
              <p:nvPr/>
            </p:nvSpPr>
            <p:spPr bwMode="auto">
              <a:xfrm>
                <a:off x="2315" y="1816"/>
                <a:ext cx="6" cy="6"/>
              </a:xfrm>
              <a:custGeom>
                <a:avLst/>
                <a:gdLst>
                  <a:gd name="T0" fmla="*/ 36 w 36"/>
                  <a:gd name="T1" fmla="*/ 0 h 37"/>
                  <a:gd name="T2" fmla="*/ 22 w 36"/>
                  <a:gd name="T3" fmla="*/ 2 h 37"/>
                  <a:gd name="T4" fmla="*/ 10 w 36"/>
                  <a:gd name="T5" fmla="*/ 10 h 37"/>
                  <a:gd name="T6" fmla="*/ 2 w 36"/>
                  <a:gd name="T7" fmla="*/ 22 h 37"/>
                  <a:gd name="T8" fmla="*/ 0 w 36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7">
                    <a:moveTo>
                      <a:pt x="36" y="0"/>
                    </a:moveTo>
                    <a:lnTo>
                      <a:pt x="22" y="2"/>
                    </a:lnTo>
                    <a:lnTo>
                      <a:pt x="10" y="10"/>
                    </a:lnTo>
                    <a:lnTo>
                      <a:pt x="2" y="22"/>
                    </a:lnTo>
                    <a:lnTo>
                      <a:pt x="0" y="37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26" name="Line 2489"/>
              <p:cNvSpPr>
                <a:spLocks noChangeShapeType="1"/>
              </p:cNvSpPr>
              <p:nvPr/>
            </p:nvSpPr>
            <p:spPr bwMode="auto">
              <a:xfrm flipH="1">
                <a:off x="2315" y="1816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27" name="Line 2490"/>
              <p:cNvSpPr>
                <a:spLocks noChangeShapeType="1"/>
              </p:cNvSpPr>
              <p:nvPr/>
            </p:nvSpPr>
            <p:spPr bwMode="auto">
              <a:xfrm>
                <a:off x="2315" y="1800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28" name="Line 2491"/>
              <p:cNvSpPr>
                <a:spLocks noChangeShapeType="1"/>
              </p:cNvSpPr>
              <p:nvPr/>
            </p:nvSpPr>
            <p:spPr bwMode="auto">
              <a:xfrm>
                <a:off x="2315" y="1816"/>
                <a:ext cx="0" cy="5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29" name="Line 2492"/>
              <p:cNvSpPr>
                <a:spLocks noChangeShapeType="1"/>
              </p:cNvSpPr>
              <p:nvPr/>
            </p:nvSpPr>
            <p:spPr bwMode="auto">
              <a:xfrm flipH="1">
                <a:off x="2393" y="1805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30" name="Freeform 2493"/>
              <p:cNvSpPr>
                <a:spLocks/>
              </p:cNvSpPr>
              <p:nvPr/>
            </p:nvSpPr>
            <p:spPr bwMode="auto">
              <a:xfrm>
                <a:off x="2391" y="1816"/>
                <a:ext cx="2" cy="62"/>
              </a:xfrm>
              <a:custGeom>
                <a:avLst/>
                <a:gdLst>
                  <a:gd name="T0" fmla="*/ 13 w 13"/>
                  <a:gd name="T1" fmla="*/ 0 h 375"/>
                  <a:gd name="T2" fmla="*/ 4 w 13"/>
                  <a:gd name="T3" fmla="*/ 93 h 375"/>
                  <a:gd name="T4" fmla="*/ 0 w 13"/>
                  <a:gd name="T5" fmla="*/ 187 h 375"/>
                  <a:gd name="T6" fmla="*/ 4 w 13"/>
                  <a:gd name="T7" fmla="*/ 281 h 375"/>
                  <a:gd name="T8" fmla="*/ 13 w 13"/>
                  <a:gd name="T9" fmla="*/ 37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5">
                    <a:moveTo>
                      <a:pt x="13" y="0"/>
                    </a:moveTo>
                    <a:lnTo>
                      <a:pt x="4" y="93"/>
                    </a:lnTo>
                    <a:lnTo>
                      <a:pt x="0" y="187"/>
                    </a:lnTo>
                    <a:lnTo>
                      <a:pt x="4" y="281"/>
                    </a:lnTo>
                    <a:lnTo>
                      <a:pt x="13" y="375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31" name="Rectangle 2494"/>
              <p:cNvSpPr>
                <a:spLocks noChangeArrowheads="1"/>
              </p:cNvSpPr>
              <p:nvPr/>
            </p:nvSpPr>
            <p:spPr bwMode="auto">
              <a:xfrm>
                <a:off x="2338" y="2041"/>
                <a:ext cx="48" cy="47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32" name="Rectangle 2495"/>
              <p:cNvSpPr>
                <a:spLocks noChangeArrowheads="1"/>
              </p:cNvSpPr>
              <p:nvPr/>
            </p:nvSpPr>
            <p:spPr bwMode="auto">
              <a:xfrm>
                <a:off x="2338" y="1730"/>
                <a:ext cx="48" cy="48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33" name="Freeform 2496"/>
              <p:cNvSpPr>
                <a:spLocks/>
              </p:cNvSpPr>
              <p:nvPr/>
            </p:nvSpPr>
            <p:spPr bwMode="auto">
              <a:xfrm>
                <a:off x="2181" y="1818"/>
                <a:ext cx="63" cy="63"/>
              </a:xfrm>
              <a:custGeom>
                <a:avLst/>
                <a:gdLst>
                  <a:gd name="T0" fmla="*/ 375 w 375"/>
                  <a:gd name="T1" fmla="*/ 188 h 376"/>
                  <a:gd name="T2" fmla="*/ 372 w 375"/>
                  <a:gd name="T3" fmla="*/ 151 h 376"/>
                  <a:gd name="T4" fmla="*/ 361 w 375"/>
                  <a:gd name="T5" fmla="*/ 116 h 376"/>
                  <a:gd name="T6" fmla="*/ 344 w 375"/>
                  <a:gd name="T7" fmla="*/ 83 h 376"/>
                  <a:gd name="T8" fmla="*/ 320 w 375"/>
                  <a:gd name="T9" fmla="*/ 54 h 376"/>
                  <a:gd name="T10" fmla="*/ 292 w 375"/>
                  <a:gd name="T11" fmla="*/ 31 h 376"/>
                  <a:gd name="T12" fmla="*/ 260 w 375"/>
                  <a:gd name="T13" fmla="*/ 14 h 376"/>
                  <a:gd name="T14" fmla="*/ 224 w 375"/>
                  <a:gd name="T15" fmla="*/ 4 h 376"/>
                  <a:gd name="T16" fmla="*/ 188 w 375"/>
                  <a:gd name="T17" fmla="*/ 0 h 376"/>
                  <a:gd name="T18" fmla="*/ 151 w 375"/>
                  <a:gd name="T19" fmla="*/ 4 h 376"/>
                  <a:gd name="T20" fmla="*/ 116 w 375"/>
                  <a:gd name="T21" fmla="*/ 14 h 376"/>
                  <a:gd name="T22" fmla="*/ 84 w 375"/>
                  <a:gd name="T23" fmla="*/ 31 h 376"/>
                  <a:gd name="T24" fmla="*/ 56 w 375"/>
                  <a:gd name="T25" fmla="*/ 54 h 376"/>
                  <a:gd name="T26" fmla="*/ 32 w 375"/>
                  <a:gd name="T27" fmla="*/ 83 h 376"/>
                  <a:gd name="T28" fmla="*/ 14 w 375"/>
                  <a:gd name="T29" fmla="*/ 116 h 376"/>
                  <a:gd name="T30" fmla="*/ 4 w 375"/>
                  <a:gd name="T31" fmla="*/ 151 h 376"/>
                  <a:gd name="T32" fmla="*/ 0 w 375"/>
                  <a:gd name="T33" fmla="*/ 188 h 376"/>
                  <a:gd name="T34" fmla="*/ 4 w 375"/>
                  <a:gd name="T35" fmla="*/ 224 h 376"/>
                  <a:gd name="T36" fmla="*/ 14 w 375"/>
                  <a:gd name="T37" fmla="*/ 260 h 376"/>
                  <a:gd name="T38" fmla="*/ 32 w 375"/>
                  <a:gd name="T39" fmla="*/ 292 h 376"/>
                  <a:gd name="T40" fmla="*/ 56 w 375"/>
                  <a:gd name="T41" fmla="*/ 320 h 376"/>
                  <a:gd name="T42" fmla="*/ 84 w 375"/>
                  <a:gd name="T43" fmla="*/ 344 h 376"/>
                  <a:gd name="T44" fmla="*/ 116 w 375"/>
                  <a:gd name="T45" fmla="*/ 361 h 376"/>
                  <a:gd name="T46" fmla="*/ 151 w 375"/>
                  <a:gd name="T47" fmla="*/ 372 h 376"/>
                  <a:gd name="T48" fmla="*/ 188 w 375"/>
                  <a:gd name="T49" fmla="*/ 376 h 376"/>
                  <a:gd name="T50" fmla="*/ 224 w 375"/>
                  <a:gd name="T51" fmla="*/ 372 h 376"/>
                  <a:gd name="T52" fmla="*/ 260 w 375"/>
                  <a:gd name="T53" fmla="*/ 361 h 376"/>
                  <a:gd name="T54" fmla="*/ 292 w 375"/>
                  <a:gd name="T55" fmla="*/ 344 h 376"/>
                  <a:gd name="T56" fmla="*/ 320 w 375"/>
                  <a:gd name="T57" fmla="*/ 320 h 376"/>
                  <a:gd name="T58" fmla="*/ 344 w 375"/>
                  <a:gd name="T59" fmla="*/ 292 h 376"/>
                  <a:gd name="T60" fmla="*/ 361 w 375"/>
                  <a:gd name="T61" fmla="*/ 260 h 376"/>
                  <a:gd name="T62" fmla="*/ 372 w 375"/>
                  <a:gd name="T63" fmla="*/ 224 h 376"/>
                  <a:gd name="T64" fmla="*/ 375 w 375"/>
                  <a:gd name="T65" fmla="*/ 188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75" h="376">
                    <a:moveTo>
                      <a:pt x="375" y="188"/>
                    </a:moveTo>
                    <a:lnTo>
                      <a:pt x="372" y="151"/>
                    </a:lnTo>
                    <a:lnTo>
                      <a:pt x="361" y="116"/>
                    </a:lnTo>
                    <a:lnTo>
                      <a:pt x="344" y="83"/>
                    </a:lnTo>
                    <a:lnTo>
                      <a:pt x="320" y="54"/>
                    </a:lnTo>
                    <a:lnTo>
                      <a:pt x="292" y="31"/>
                    </a:lnTo>
                    <a:lnTo>
                      <a:pt x="260" y="14"/>
                    </a:lnTo>
                    <a:lnTo>
                      <a:pt x="224" y="4"/>
                    </a:lnTo>
                    <a:lnTo>
                      <a:pt x="188" y="0"/>
                    </a:lnTo>
                    <a:lnTo>
                      <a:pt x="151" y="4"/>
                    </a:lnTo>
                    <a:lnTo>
                      <a:pt x="116" y="14"/>
                    </a:lnTo>
                    <a:lnTo>
                      <a:pt x="84" y="31"/>
                    </a:lnTo>
                    <a:lnTo>
                      <a:pt x="56" y="54"/>
                    </a:lnTo>
                    <a:lnTo>
                      <a:pt x="32" y="83"/>
                    </a:lnTo>
                    <a:lnTo>
                      <a:pt x="14" y="116"/>
                    </a:lnTo>
                    <a:lnTo>
                      <a:pt x="4" y="151"/>
                    </a:lnTo>
                    <a:lnTo>
                      <a:pt x="0" y="188"/>
                    </a:lnTo>
                    <a:lnTo>
                      <a:pt x="4" y="224"/>
                    </a:lnTo>
                    <a:lnTo>
                      <a:pt x="14" y="260"/>
                    </a:lnTo>
                    <a:lnTo>
                      <a:pt x="32" y="292"/>
                    </a:lnTo>
                    <a:lnTo>
                      <a:pt x="56" y="320"/>
                    </a:lnTo>
                    <a:lnTo>
                      <a:pt x="84" y="344"/>
                    </a:lnTo>
                    <a:lnTo>
                      <a:pt x="116" y="361"/>
                    </a:lnTo>
                    <a:lnTo>
                      <a:pt x="151" y="372"/>
                    </a:lnTo>
                    <a:lnTo>
                      <a:pt x="188" y="376"/>
                    </a:lnTo>
                    <a:lnTo>
                      <a:pt x="224" y="372"/>
                    </a:lnTo>
                    <a:lnTo>
                      <a:pt x="260" y="361"/>
                    </a:lnTo>
                    <a:lnTo>
                      <a:pt x="292" y="344"/>
                    </a:lnTo>
                    <a:lnTo>
                      <a:pt x="320" y="320"/>
                    </a:lnTo>
                    <a:lnTo>
                      <a:pt x="344" y="292"/>
                    </a:lnTo>
                    <a:lnTo>
                      <a:pt x="361" y="260"/>
                    </a:lnTo>
                    <a:lnTo>
                      <a:pt x="372" y="224"/>
                    </a:lnTo>
                    <a:lnTo>
                      <a:pt x="375" y="188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34" name="Rectangle 2497"/>
              <p:cNvSpPr>
                <a:spLocks noChangeArrowheads="1"/>
              </p:cNvSpPr>
              <p:nvPr/>
            </p:nvSpPr>
            <p:spPr bwMode="auto">
              <a:xfrm>
                <a:off x="3170" y="1760"/>
                <a:ext cx="42" cy="63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35" name="Line 2498"/>
              <p:cNvSpPr>
                <a:spLocks noChangeShapeType="1"/>
              </p:cNvSpPr>
              <p:nvPr/>
            </p:nvSpPr>
            <p:spPr bwMode="auto">
              <a:xfrm flipH="1">
                <a:off x="2292" y="1047"/>
                <a:ext cx="31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36" name="Line 2499"/>
              <p:cNvSpPr>
                <a:spLocks noChangeShapeType="1"/>
              </p:cNvSpPr>
              <p:nvPr/>
            </p:nvSpPr>
            <p:spPr bwMode="auto">
              <a:xfrm>
                <a:off x="2292" y="984"/>
                <a:ext cx="0" cy="27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37" name="Line 2500"/>
              <p:cNvSpPr>
                <a:spLocks noChangeShapeType="1"/>
              </p:cNvSpPr>
              <p:nvPr/>
            </p:nvSpPr>
            <p:spPr bwMode="auto">
              <a:xfrm>
                <a:off x="2286" y="1042"/>
                <a:ext cx="0" cy="4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38" name="Line 2501"/>
              <p:cNvSpPr>
                <a:spLocks noChangeShapeType="1"/>
              </p:cNvSpPr>
              <p:nvPr/>
            </p:nvSpPr>
            <p:spPr bwMode="auto">
              <a:xfrm>
                <a:off x="2286" y="1211"/>
                <a:ext cx="0" cy="4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39" name="Line 2502"/>
              <p:cNvSpPr>
                <a:spLocks noChangeShapeType="1"/>
              </p:cNvSpPr>
              <p:nvPr/>
            </p:nvSpPr>
            <p:spPr bwMode="auto">
              <a:xfrm>
                <a:off x="2571" y="1022"/>
                <a:ext cx="0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40" name="Line 2503"/>
              <p:cNvSpPr>
                <a:spLocks noChangeShapeType="1"/>
              </p:cNvSpPr>
              <p:nvPr/>
            </p:nvSpPr>
            <p:spPr bwMode="auto">
              <a:xfrm flipH="1">
                <a:off x="2556" y="1015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41" name="Line 2504"/>
              <p:cNvSpPr>
                <a:spLocks noChangeShapeType="1"/>
              </p:cNvSpPr>
              <p:nvPr/>
            </p:nvSpPr>
            <p:spPr bwMode="auto">
              <a:xfrm>
                <a:off x="2578" y="1015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42" name="Line 2505"/>
              <p:cNvSpPr>
                <a:spLocks noChangeShapeType="1"/>
              </p:cNvSpPr>
              <p:nvPr/>
            </p:nvSpPr>
            <p:spPr bwMode="auto">
              <a:xfrm flipV="1">
                <a:off x="2571" y="1000"/>
                <a:ext cx="0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43" name="Line 2506"/>
              <p:cNvSpPr>
                <a:spLocks noChangeShapeType="1"/>
              </p:cNvSpPr>
              <p:nvPr/>
            </p:nvSpPr>
            <p:spPr bwMode="auto">
              <a:xfrm flipV="1">
                <a:off x="2538" y="1000"/>
                <a:ext cx="0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44" name="Line 2507"/>
              <p:cNvSpPr>
                <a:spLocks noChangeShapeType="1"/>
              </p:cNvSpPr>
              <p:nvPr/>
            </p:nvSpPr>
            <p:spPr bwMode="auto">
              <a:xfrm>
                <a:off x="2544" y="1015"/>
                <a:ext cx="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45" name="Line 2508"/>
              <p:cNvSpPr>
                <a:spLocks noChangeShapeType="1"/>
              </p:cNvSpPr>
              <p:nvPr/>
            </p:nvSpPr>
            <p:spPr bwMode="auto">
              <a:xfrm>
                <a:off x="2537" y="1022"/>
                <a:ext cx="0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46" name="Line 2509"/>
              <p:cNvSpPr>
                <a:spLocks noChangeShapeType="1"/>
              </p:cNvSpPr>
              <p:nvPr/>
            </p:nvSpPr>
            <p:spPr bwMode="auto">
              <a:xfrm>
                <a:off x="2518" y="993"/>
                <a:ext cx="7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47" name="Line 2510"/>
              <p:cNvSpPr>
                <a:spLocks noChangeShapeType="1"/>
              </p:cNvSpPr>
              <p:nvPr/>
            </p:nvSpPr>
            <p:spPr bwMode="auto">
              <a:xfrm>
                <a:off x="2591" y="993"/>
                <a:ext cx="0" cy="4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48" name="Line 2511"/>
              <p:cNvSpPr>
                <a:spLocks noChangeShapeType="1"/>
              </p:cNvSpPr>
              <p:nvPr/>
            </p:nvSpPr>
            <p:spPr bwMode="auto">
              <a:xfrm flipH="1">
                <a:off x="2520" y="1035"/>
                <a:ext cx="6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49" name="Line 2512"/>
              <p:cNvSpPr>
                <a:spLocks noChangeShapeType="1"/>
              </p:cNvSpPr>
              <p:nvPr/>
            </p:nvSpPr>
            <p:spPr bwMode="auto">
              <a:xfrm flipV="1">
                <a:off x="2518" y="993"/>
                <a:ext cx="0" cy="4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50" name="Line 2513"/>
              <p:cNvSpPr>
                <a:spLocks noChangeShapeType="1"/>
              </p:cNvSpPr>
              <p:nvPr/>
            </p:nvSpPr>
            <p:spPr bwMode="auto">
              <a:xfrm>
                <a:off x="2520" y="995"/>
                <a:ext cx="6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51" name="Line 2514"/>
              <p:cNvSpPr>
                <a:spLocks noChangeShapeType="1"/>
              </p:cNvSpPr>
              <p:nvPr/>
            </p:nvSpPr>
            <p:spPr bwMode="auto">
              <a:xfrm>
                <a:off x="2589" y="995"/>
                <a:ext cx="0" cy="4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52" name="Line 2515"/>
              <p:cNvSpPr>
                <a:spLocks noChangeShapeType="1"/>
              </p:cNvSpPr>
              <p:nvPr/>
            </p:nvSpPr>
            <p:spPr bwMode="auto">
              <a:xfrm flipV="1">
                <a:off x="2520" y="995"/>
                <a:ext cx="0" cy="4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53" name="Line 2516"/>
              <p:cNvSpPr>
                <a:spLocks noChangeShapeType="1"/>
              </p:cNvSpPr>
              <p:nvPr/>
            </p:nvSpPr>
            <p:spPr bwMode="auto">
              <a:xfrm flipH="1">
                <a:off x="2518" y="1037"/>
                <a:ext cx="7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54" name="Freeform 2517"/>
              <p:cNvSpPr>
                <a:spLocks/>
              </p:cNvSpPr>
              <p:nvPr/>
            </p:nvSpPr>
            <p:spPr bwMode="auto">
              <a:xfrm>
                <a:off x="2558" y="1002"/>
                <a:ext cx="26" cy="26"/>
              </a:xfrm>
              <a:custGeom>
                <a:avLst/>
                <a:gdLst>
                  <a:gd name="T0" fmla="*/ 156 w 156"/>
                  <a:gd name="T1" fmla="*/ 78 h 157"/>
                  <a:gd name="T2" fmla="*/ 153 w 156"/>
                  <a:gd name="T3" fmla="*/ 58 h 157"/>
                  <a:gd name="T4" fmla="*/ 146 w 156"/>
                  <a:gd name="T5" fmla="*/ 39 h 157"/>
                  <a:gd name="T6" fmla="*/ 133 w 156"/>
                  <a:gd name="T7" fmla="*/ 24 h 157"/>
                  <a:gd name="T8" fmla="*/ 117 w 156"/>
                  <a:gd name="T9" fmla="*/ 11 h 157"/>
                  <a:gd name="T10" fmla="*/ 98 w 156"/>
                  <a:gd name="T11" fmla="*/ 3 h 157"/>
                  <a:gd name="T12" fmla="*/ 78 w 156"/>
                  <a:gd name="T13" fmla="*/ 0 h 157"/>
                  <a:gd name="T14" fmla="*/ 58 w 156"/>
                  <a:gd name="T15" fmla="*/ 3 h 157"/>
                  <a:gd name="T16" fmla="*/ 39 w 156"/>
                  <a:gd name="T17" fmla="*/ 11 h 157"/>
                  <a:gd name="T18" fmla="*/ 22 w 156"/>
                  <a:gd name="T19" fmla="*/ 24 h 157"/>
                  <a:gd name="T20" fmla="*/ 10 w 156"/>
                  <a:gd name="T21" fmla="*/ 39 h 157"/>
                  <a:gd name="T22" fmla="*/ 2 w 156"/>
                  <a:gd name="T23" fmla="*/ 58 h 157"/>
                  <a:gd name="T24" fmla="*/ 0 w 156"/>
                  <a:gd name="T25" fmla="*/ 78 h 157"/>
                  <a:gd name="T26" fmla="*/ 2 w 156"/>
                  <a:gd name="T27" fmla="*/ 99 h 157"/>
                  <a:gd name="T28" fmla="*/ 10 w 156"/>
                  <a:gd name="T29" fmla="*/ 118 h 157"/>
                  <a:gd name="T30" fmla="*/ 22 w 156"/>
                  <a:gd name="T31" fmla="*/ 134 h 157"/>
                  <a:gd name="T32" fmla="*/ 39 w 156"/>
                  <a:gd name="T33" fmla="*/ 147 h 157"/>
                  <a:gd name="T34" fmla="*/ 58 w 156"/>
                  <a:gd name="T35" fmla="*/ 154 h 157"/>
                  <a:gd name="T36" fmla="*/ 78 w 156"/>
                  <a:gd name="T37" fmla="*/ 157 h 157"/>
                  <a:gd name="T38" fmla="*/ 98 w 156"/>
                  <a:gd name="T39" fmla="*/ 154 h 157"/>
                  <a:gd name="T40" fmla="*/ 117 w 156"/>
                  <a:gd name="T41" fmla="*/ 147 h 157"/>
                  <a:gd name="T42" fmla="*/ 133 w 156"/>
                  <a:gd name="T43" fmla="*/ 134 h 157"/>
                  <a:gd name="T44" fmla="*/ 146 w 156"/>
                  <a:gd name="T45" fmla="*/ 118 h 157"/>
                  <a:gd name="T46" fmla="*/ 153 w 156"/>
                  <a:gd name="T47" fmla="*/ 99 h 157"/>
                  <a:gd name="T48" fmla="*/ 156 w 156"/>
                  <a:gd name="T49" fmla="*/ 78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157">
                    <a:moveTo>
                      <a:pt x="156" y="78"/>
                    </a:moveTo>
                    <a:lnTo>
                      <a:pt x="153" y="58"/>
                    </a:lnTo>
                    <a:lnTo>
                      <a:pt x="146" y="39"/>
                    </a:lnTo>
                    <a:lnTo>
                      <a:pt x="133" y="24"/>
                    </a:lnTo>
                    <a:lnTo>
                      <a:pt x="117" y="11"/>
                    </a:lnTo>
                    <a:lnTo>
                      <a:pt x="98" y="3"/>
                    </a:lnTo>
                    <a:lnTo>
                      <a:pt x="78" y="0"/>
                    </a:lnTo>
                    <a:lnTo>
                      <a:pt x="58" y="3"/>
                    </a:lnTo>
                    <a:lnTo>
                      <a:pt x="39" y="11"/>
                    </a:lnTo>
                    <a:lnTo>
                      <a:pt x="22" y="24"/>
                    </a:lnTo>
                    <a:lnTo>
                      <a:pt x="10" y="39"/>
                    </a:lnTo>
                    <a:lnTo>
                      <a:pt x="2" y="58"/>
                    </a:lnTo>
                    <a:lnTo>
                      <a:pt x="0" y="78"/>
                    </a:lnTo>
                    <a:lnTo>
                      <a:pt x="2" y="99"/>
                    </a:lnTo>
                    <a:lnTo>
                      <a:pt x="10" y="118"/>
                    </a:lnTo>
                    <a:lnTo>
                      <a:pt x="22" y="134"/>
                    </a:lnTo>
                    <a:lnTo>
                      <a:pt x="39" y="147"/>
                    </a:lnTo>
                    <a:lnTo>
                      <a:pt x="58" y="154"/>
                    </a:lnTo>
                    <a:lnTo>
                      <a:pt x="78" y="157"/>
                    </a:lnTo>
                    <a:lnTo>
                      <a:pt x="98" y="154"/>
                    </a:lnTo>
                    <a:lnTo>
                      <a:pt x="117" y="147"/>
                    </a:lnTo>
                    <a:lnTo>
                      <a:pt x="133" y="134"/>
                    </a:lnTo>
                    <a:lnTo>
                      <a:pt x="146" y="118"/>
                    </a:lnTo>
                    <a:lnTo>
                      <a:pt x="153" y="99"/>
                    </a:lnTo>
                    <a:lnTo>
                      <a:pt x="156" y="78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55" name="Line 2518"/>
              <p:cNvSpPr>
                <a:spLocks noChangeShapeType="1"/>
              </p:cNvSpPr>
              <p:nvPr/>
            </p:nvSpPr>
            <p:spPr bwMode="auto">
              <a:xfrm flipH="1">
                <a:off x="2522" y="1015"/>
                <a:ext cx="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56" name="Freeform 2519"/>
              <p:cNvSpPr>
                <a:spLocks/>
              </p:cNvSpPr>
              <p:nvPr/>
            </p:nvSpPr>
            <p:spPr bwMode="auto">
              <a:xfrm>
                <a:off x="2524" y="1002"/>
                <a:ext cx="26" cy="26"/>
              </a:xfrm>
              <a:custGeom>
                <a:avLst/>
                <a:gdLst>
                  <a:gd name="T0" fmla="*/ 156 w 156"/>
                  <a:gd name="T1" fmla="*/ 78 h 157"/>
                  <a:gd name="T2" fmla="*/ 154 w 156"/>
                  <a:gd name="T3" fmla="*/ 58 h 157"/>
                  <a:gd name="T4" fmla="*/ 147 w 156"/>
                  <a:gd name="T5" fmla="*/ 39 h 157"/>
                  <a:gd name="T6" fmla="*/ 134 w 156"/>
                  <a:gd name="T7" fmla="*/ 24 h 157"/>
                  <a:gd name="T8" fmla="*/ 117 w 156"/>
                  <a:gd name="T9" fmla="*/ 11 h 157"/>
                  <a:gd name="T10" fmla="*/ 98 w 156"/>
                  <a:gd name="T11" fmla="*/ 3 h 157"/>
                  <a:gd name="T12" fmla="*/ 78 w 156"/>
                  <a:gd name="T13" fmla="*/ 0 h 157"/>
                  <a:gd name="T14" fmla="*/ 58 w 156"/>
                  <a:gd name="T15" fmla="*/ 3 h 157"/>
                  <a:gd name="T16" fmla="*/ 39 w 156"/>
                  <a:gd name="T17" fmla="*/ 11 h 157"/>
                  <a:gd name="T18" fmla="*/ 23 w 156"/>
                  <a:gd name="T19" fmla="*/ 24 h 157"/>
                  <a:gd name="T20" fmla="*/ 11 w 156"/>
                  <a:gd name="T21" fmla="*/ 39 h 157"/>
                  <a:gd name="T22" fmla="*/ 3 w 156"/>
                  <a:gd name="T23" fmla="*/ 58 h 157"/>
                  <a:gd name="T24" fmla="*/ 0 w 156"/>
                  <a:gd name="T25" fmla="*/ 78 h 157"/>
                  <a:gd name="T26" fmla="*/ 3 w 156"/>
                  <a:gd name="T27" fmla="*/ 99 h 157"/>
                  <a:gd name="T28" fmla="*/ 11 w 156"/>
                  <a:gd name="T29" fmla="*/ 118 h 157"/>
                  <a:gd name="T30" fmla="*/ 23 w 156"/>
                  <a:gd name="T31" fmla="*/ 134 h 157"/>
                  <a:gd name="T32" fmla="*/ 39 w 156"/>
                  <a:gd name="T33" fmla="*/ 147 h 157"/>
                  <a:gd name="T34" fmla="*/ 58 w 156"/>
                  <a:gd name="T35" fmla="*/ 154 h 157"/>
                  <a:gd name="T36" fmla="*/ 78 w 156"/>
                  <a:gd name="T37" fmla="*/ 157 h 157"/>
                  <a:gd name="T38" fmla="*/ 98 w 156"/>
                  <a:gd name="T39" fmla="*/ 154 h 157"/>
                  <a:gd name="T40" fmla="*/ 117 w 156"/>
                  <a:gd name="T41" fmla="*/ 147 h 157"/>
                  <a:gd name="T42" fmla="*/ 134 w 156"/>
                  <a:gd name="T43" fmla="*/ 134 h 157"/>
                  <a:gd name="T44" fmla="*/ 147 w 156"/>
                  <a:gd name="T45" fmla="*/ 118 h 157"/>
                  <a:gd name="T46" fmla="*/ 154 w 156"/>
                  <a:gd name="T47" fmla="*/ 99 h 157"/>
                  <a:gd name="T48" fmla="*/ 156 w 156"/>
                  <a:gd name="T49" fmla="*/ 78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157">
                    <a:moveTo>
                      <a:pt x="156" y="78"/>
                    </a:moveTo>
                    <a:lnTo>
                      <a:pt x="154" y="58"/>
                    </a:lnTo>
                    <a:lnTo>
                      <a:pt x="147" y="39"/>
                    </a:lnTo>
                    <a:lnTo>
                      <a:pt x="134" y="24"/>
                    </a:lnTo>
                    <a:lnTo>
                      <a:pt x="117" y="11"/>
                    </a:lnTo>
                    <a:lnTo>
                      <a:pt x="98" y="3"/>
                    </a:lnTo>
                    <a:lnTo>
                      <a:pt x="78" y="0"/>
                    </a:lnTo>
                    <a:lnTo>
                      <a:pt x="58" y="3"/>
                    </a:lnTo>
                    <a:lnTo>
                      <a:pt x="39" y="11"/>
                    </a:lnTo>
                    <a:lnTo>
                      <a:pt x="23" y="24"/>
                    </a:lnTo>
                    <a:lnTo>
                      <a:pt x="11" y="39"/>
                    </a:lnTo>
                    <a:lnTo>
                      <a:pt x="3" y="58"/>
                    </a:lnTo>
                    <a:lnTo>
                      <a:pt x="0" y="78"/>
                    </a:lnTo>
                    <a:lnTo>
                      <a:pt x="3" y="99"/>
                    </a:lnTo>
                    <a:lnTo>
                      <a:pt x="11" y="118"/>
                    </a:lnTo>
                    <a:lnTo>
                      <a:pt x="23" y="134"/>
                    </a:lnTo>
                    <a:lnTo>
                      <a:pt x="39" y="147"/>
                    </a:lnTo>
                    <a:lnTo>
                      <a:pt x="58" y="154"/>
                    </a:lnTo>
                    <a:lnTo>
                      <a:pt x="78" y="157"/>
                    </a:lnTo>
                    <a:lnTo>
                      <a:pt x="98" y="154"/>
                    </a:lnTo>
                    <a:lnTo>
                      <a:pt x="117" y="147"/>
                    </a:lnTo>
                    <a:lnTo>
                      <a:pt x="134" y="134"/>
                    </a:lnTo>
                    <a:lnTo>
                      <a:pt x="147" y="118"/>
                    </a:lnTo>
                    <a:lnTo>
                      <a:pt x="154" y="99"/>
                    </a:lnTo>
                    <a:lnTo>
                      <a:pt x="156" y="78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57" name="Freeform 2520"/>
              <p:cNvSpPr>
                <a:spLocks/>
              </p:cNvSpPr>
              <p:nvPr/>
            </p:nvSpPr>
            <p:spPr bwMode="auto">
              <a:xfrm>
                <a:off x="2562" y="1006"/>
                <a:ext cx="18" cy="18"/>
              </a:xfrm>
              <a:custGeom>
                <a:avLst/>
                <a:gdLst>
                  <a:gd name="T0" fmla="*/ 106 w 106"/>
                  <a:gd name="T1" fmla="*/ 52 h 105"/>
                  <a:gd name="T2" fmla="*/ 103 w 106"/>
                  <a:gd name="T3" fmla="*/ 37 h 105"/>
                  <a:gd name="T4" fmla="*/ 95 w 106"/>
                  <a:gd name="T5" fmla="*/ 22 h 105"/>
                  <a:gd name="T6" fmla="*/ 85 w 106"/>
                  <a:gd name="T7" fmla="*/ 10 h 105"/>
                  <a:gd name="T8" fmla="*/ 69 w 106"/>
                  <a:gd name="T9" fmla="*/ 3 h 105"/>
                  <a:gd name="T10" fmla="*/ 53 w 106"/>
                  <a:gd name="T11" fmla="*/ 0 h 105"/>
                  <a:gd name="T12" fmla="*/ 36 w 106"/>
                  <a:gd name="T13" fmla="*/ 3 h 105"/>
                  <a:gd name="T14" fmla="*/ 22 w 106"/>
                  <a:gd name="T15" fmla="*/ 10 h 105"/>
                  <a:gd name="T16" fmla="*/ 10 w 106"/>
                  <a:gd name="T17" fmla="*/ 22 h 105"/>
                  <a:gd name="T18" fmla="*/ 3 w 106"/>
                  <a:gd name="T19" fmla="*/ 37 h 105"/>
                  <a:gd name="T20" fmla="*/ 0 w 106"/>
                  <a:gd name="T21" fmla="*/ 52 h 105"/>
                  <a:gd name="T22" fmla="*/ 3 w 106"/>
                  <a:gd name="T23" fmla="*/ 69 h 105"/>
                  <a:gd name="T24" fmla="*/ 10 w 106"/>
                  <a:gd name="T25" fmla="*/ 84 h 105"/>
                  <a:gd name="T26" fmla="*/ 22 w 106"/>
                  <a:gd name="T27" fmla="*/ 96 h 105"/>
                  <a:gd name="T28" fmla="*/ 36 w 106"/>
                  <a:gd name="T29" fmla="*/ 103 h 105"/>
                  <a:gd name="T30" fmla="*/ 53 w 106"/>
                  <a:gd name="T31" fmla="*/ 105 h 105"/>
                  <a:gd name="T32" fmla="*/ 69 w 106"/>
                  <a:gd name="T33" fmla="*/ 103 h 105"/>
                  <a:gd name="T34" fmla="*/ 85 w 106"/>
                  <a:gd name="T35" fmla="*/ 96 h 105"/>
                  <a:gd name="T36" fmla="*/ 95 w 106"/>
                  <a:gd name="T37" fmla="*/ 84 h 105"/>
                  <a:gd name="T38" fmla="*/ 103 w 106"/>
                  <a:gd name="T39" fmla="*/ 69 h 105"/>
                  <a:gd name="T40" fmla="*/ 106 w 106"/>
                  <a:gd name="T41" fmla="*/ 5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6" h="105">
                    <a:moveTo>
                      <a:pt x="106" y="52"/>
                    </a:moveTo>
                    <a:lnTo>
                      <a:pt x="103" y="37"/>
                    </a:lnTo>
                    <a:lnTo>
                      <a:pt x="95" y="22"/>
                    </a:lnTo>
                    <a:lnTo>
                      <a:pt x="85" y="10"/>
                    </a:lnTo>
                    <a:lnTo>
                      <a:pt x="69" y="3"/>
                    </a:lnTo>
                    <a:lnTo>
                      <a:pt x="53" y="0"/>
                    </a:lnTo>
                    <a:lnTo>
                      <a:pt x="36" y="3"/>
                    </a:lnTo>
                    <a:lnTo>
                      <a:pt x="22" y="10"/>
                    </a:lnTo>
                    <a:lnTo>
                      <a:pt x="10" y="22"/>
                    </a:lnTo>
                    <a:lnTo>
                      <a:pt x="3" y="37"/>
                    </a:lnTo>
                    <a:lnTo>
                      <a:pt x="0" y="52"/>
                    </a:lnTo>
                    <a:lnTo>
                      <a:pt x="3" y="69"/>
                    </a:lnTo>
                    <a:lnTo>
                      <a:pt x="10" y="84"/>
                    </a:lnTo>
                    <a:lnTo>
                      <a:pt x="22" y="96"/>
                    </a:lnTo>
                    <a:lnTo>
                      <a:pt x="36" y="103"/>
                    </a:lnTo>
                    <a:lnTo>
                      <a:pt x="53" y="105"/>
                    </a:lnTo>
                    <a:lnTo>
                      <a:pt x="69" y="103"/>
                    </a:lnTo>
                    <a:lnTo>
                      <a:pt x="85" y="96"/>
                    </a:lnTo>
                    <a:lnTo>
                      <a:pt x="95" y="84"/>
                    </a:lnTo>
                    <a:lnTo>
                      <a:pt x="103" y="69"/>
                    </a:lnTo>
                    <a:lnTo>
                      <a:pt x="106" y="52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58" name="Freeform 2521"/>
              <p:cNvSpPr>
                <a:spLocks/>
              </p:cNvSpPr>
              <p:nvPr/>
            </p:nvSpPr>
            <p:spPr bwMode="auto">
              <a:xfrm>
                <a:off x="2528" y="1006"/>
                <a:ext cx="18" cy="18"/>
              </a:xfrm>
              <a:custGeom>
                <a:avLst/>
                <a:gdLst>
                  <a:gd name="T0" fmla="*/ 106 w 106"/>
                  <a:gd name="T1" fmla="*/ 52 h 105"/>
                  <a:gd name="T2" fmla="*/ 104 w 106"/>
                  <a:gd name="T3" fmla="*/ 37 h 105"/>
                  <a:gd name="T4" fmla="*/ 96 w 106"/>
                  <a:gd name="T5" fmla="*/ 22 h 105"/>
                  <a:gd name="T6" fmla="*/ 85 w 106"/>
                  <a:gd name="T7" fmla="*/ 10 h 105"/>
                  <a:gd name="T8" fmla="*/ 70 w 106"/>
                  <a:gd name="T9" fmla="*/ 3 h 105"/>
                  <a:gd name="T10" fmla="*/ 53 w 106"/>
                  <a:gd name="T11" fmla="*/ 0 h 105"/>
                  <a:gd name="T12" fmla="*/ 37 w 106"/>
                  <a:gd name="T13" fmla="*/ 3 h 105"/>
                  <a:gd name="T14" fmla="*/ 22 w 106"/>
                  <a:gd name="T15" fmla="*/ 10 h 105"/>
                  <a:gd name="T16" fmla="*/ 11 w 106"/>
                  <a:gd name="T17" fmla="*/ 22 h 105"/>
                  <a:gd name="T18" fmla="*/ 4 w 106"/>
                  <a:gd name="T19" fmla="*/ 37 h 105"/>
                  <a:gd name="T20" fmla="*/ 0 w 106"/>
                  <a:gd name="T21" fmla="*/ 52 h 105"/>
                  <a:gd name="T22" fmla="*/ 4 w 106"/>
                  <a:gd name="T23" fmla="*/ 69 h 105"/>
                  <a:gd name="T24" fmla="*/ 11 w 106"/>
                  <a:gd name="T25" fmla="*/ 84 h 105"/>
                  <a:gd name="T26" fmla="*/ 22 w 106"/>
                  <a:gd name="T27" fmla="*/ 96 h 105"/>
                  <a:gd name="T28" fmla="*/ 37 w 106"/>
                  <a:gd name="T29" fmla="*/ 103 h 105"/>
                  <a:gd name="T30" fmla="*/ 53 w 106"/>
                  <a:gd name="T31" fmla="*/ 105 h 105"/>
                  <a:gd name="T32" fmla="*/ 70 w 106"/>
                  <a:gd name="T33" fmla="*/ 103 h 105"/>
                  <a:gd name="T34" fmla="*/ 85 w 106"/>
                  <a:gd name="T35" fmla="*/ 96 h 105"/>
                  <a:gd name="T36" fmla="*/ 96 w 106"/>
                  <a:gd name="T37" fmla="*/ 84 h 105"/>
                  <a:gd name="T38" fmla="*/ 104 w 106"/>
                  <a:gd name="T39" fmla="*/ 69 h 105"/>
                  <a:gd name="T40" fmla="*/ 106 w 106"/>
                  <a:gd name="T41" fmla="*/ 5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6" h="105">
                    <a:moveTo>
                      <a:pt x="106" y="52"/>
                    </a:moveTo>
                    <a:lnTo>
                      <a:pt x="104" y="37"/>
                    </a:lnTo>
                    <a:lnTo>
                      <a:pt x="96" y="22"/>
                    </a:lnTo>
                    <a:lnTo>
                      <a:pt x="85" y="10"/>
                    </a:lnTo>
                    <a:lnTo>
                      <a:pt x="70" y="3"/>
                    </a:lnTo>
                    <a:lnTo>
                      <a:pt x="53" y="0"/>
                    </a:lnTo>
                    <a:lnTo>
                      <a:pt x="37" y="3"/>
                    </a:lnTo>
                    <a:lnTo>
                      <a:pt x="22" y="10"/>
                    </a:lnTo>
                    <a:lnTo>
                      <a:pt x="11" y="22"/>
                    </a:lnTo>
                    <a:lnTo>
                      <a:pt x="4" y="37"/>
                    </a:lnTo>
                    <a:lnTo>
                      <a:pt x="0" y="52"/>
                    </a:lnTo>
                    <a:lnTo>
                      <a:pt x="4" y="69"/>
                    </a:lnTo>
                    <a:lnTo>
                      <a:pt x="11" y="84"/>
                    </a:lnTo>
                    <a:lnTo>
                      <a:pt x="22" y="96"/>
                    </a:lnTo>
                    <a:lnTo>
                      <a:pt x="37" y="103"/>
                    </a:lnTo>
                    <a:lnTo>
                      <a:pt x="53" y="105"/>
                    </a:lnTo>
                    <a:lnTo>
                      <a:pt x="70" y="103"/>
                    </a:lnTo>
                    <a:lnTo>
                      <a:pt x="85" y="96"/>
                    </a:lnTo>
                    <a:lnTo>
                      <a:pt x="96" y="84"/>
                    </a:lnTo>
                    <a:lnTo>
                      <a:pt x="104" y="69"/>
                    </a:lnTo>
                    <a:lnTo>
                      <a:pt x="106" y="52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59" name="Line 2522"/>
              <p:cNvSpPr>
                <a:spLocks noChangeShapeType="1"/>
              </p:cNvSpPr>
              <p:nvPr/>
            </p:nvSpPr>
            <p:spPr bwMode="auto">
              <a:xfrm>
                <a:off x="2328" y="1043"/>
                <a:ext cx="7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60" name="Line 2523"/>
              <p:cNvSpPr>
                <a:spLocks noChangeShapeType="1"/>
              </p:cNvSpPr>
              <p:nvPr/>
            </p:nvSpPr>
            <p:spPr bwMode="auto">
              <a:xfrm>
                <a:off x="2328" y="990"/>
                <a:ext cx="7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61" name="Freeform 2524"/>
              <p:cNvSpPr>
                <a:spLocks/>
              </p:cNvSpPr>
              <p:nvPr/>
            </p:nvSpPr>
            <p:spPr bwMode="auto">
              <a:xfrm>
                <a:off x="2322" y="990"/>
                <a:ext cx="6" cy="5"/>
              </a:xfrm>
              <a:custGeom>
                <a:avLst/>
                <a:gdLst>
                  <a:gd name="T0" fmla="*/ 32 w 32"/>
                  <a:gd name="T1" fmla="*/ 0 h 31"/>
                  <a:gd name="T2" fmla="*/ 17 w 32"/>
                  <a:gd name="T3" fmla="*/ 4 h 31"/>
                  <a:gd name="T4" fmla="*/ 5 w 32"/>
                  <a:gd name="T5" fmla="*/ 16 h 31"/>
                  <a:gd name="T6" fmla="*/ 0 w 32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31">
                    <a:moveTo>
                      <a:pt x="32" y="0"/>
                    </a:moveTo>
                    <a:lnTo>
                      <a:pt x="17" y="4"/>
                    </a:lnTo>
                    <a:lnTo>
                      <a:pt x="5" y="16"/>
                    </a:lnTo>
                    <a:lnTo>
                      <a:pt x="0" y="31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62" name="Freeform 2525"/>
              <p:cNvSpPr>
                <a:spLocks/>
              </p:cNvSpPr>
              <p:nvPr/>
            </p:nvSpPr>
            <p:spPr bwMode="auto">
              <a:xfrm>
                <a:off x="2322" y="1038"/>
                <a:ext cx="6" cy="5"/>
              </a:xfrm>
              <a:custGeom>
                <a:avLst/>
                <a:gdLst>
                  <a:gd name="T0" fmla="*/ 0 w 32"/>
                  <a:gd name="T1" fmla="*/ 0 h 32"/>
                  <a:gd name="T2" fmla="*/ 5 w 32"/>
                  <a:gd name="T3" fmla="*/ 17 h 32"/>
                  <a:gd name="T4" fmla="*/ 17 w 32"/>
                  <a:gd name="T5" fmla="*/ 27 h 32"/>
                  <a:gd name="T6" fmla="*/ 32 w 32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32">
                    <a:moveTo>
                      <a:pt x="0" y="0"/>
                    </a:moveTo>
                    <a:lnTo>
                      <a:pt x="5" y="17"/>
                    </a:lnTo>
                    <a:lnTo>
                      <a:pt x="17" y="27"/>
                    </a:lnTo>
                    <a:lnTo>
                      <a:pt x="32" y="32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63" name="Line 2526"/>
              <p:cNvSpPr>
                <a:spLocks noChangeShapeType="1"/>
              </p:cNvSpPr>
              <p:nvPr/>
            </p:nvSpPr>
            <p:spPr bwMode="auto">
              <a:xfrm flipV="1">
                <a:off x="2322" y="995"/>
                <a:ext cx="0" cy="4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64" name="Freeform 2527"/>
              <p:cNvSpPr>
                <a:spLocks/>
              </p:cNvSpPr>
              <p:nvPr/>
            </p:nvSpPr>
            <p:spPr bwMode="auto">
              <a:xfrm>
                <a:off x="2398" y="990"/>
                <a:ext cx="6" cy="5"/>
              </a:xfrm>
              <a:custGeom>
                <a:avLst/>
                <a:gdLst>
                  <a:gd name="T0" fmla="*/ 32 w 32"/>
                  <a:gd name="T1" fmla="*/ 31 h 31"/>
                  <a:gd name="T2" fmla="*/ 27 w 32"/>
                  <a:gd name="T3" fmla="*/ 16 h 31"/>
                  <a:gd name="T4" fmla="*/ 15 w 32"/>
                  <a:gd name="T5" fmla="*/ 4 h 31"/>
                  <a:gd name="T6" fmla="*/ 0 w 32"/>
                  <a:gd name="T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31">
                    <a:moveTo>
                      <a:pt x="32" y="31"/>
                    </a:moveTo>
                    <a:lnTo>
                      <a:pt x="27" y="16"/>
                    </a:lnTo>
                    <a:lnTo>
                      <a:pt x="15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65" name="Freeform 2528"/>
              <p:cNvSpPr>
                <a:spLocks/>
              </p:cNvSpPr>
              <p:nvPr/>
            </p:nvSpPr>
            <p:spPr bwMode="auto">
              <a:xfrm>
                <a:off x="2398" y="1038"/>
                <a:ext cx="6" cy="5"/>
              </a:xfrm>
              <a:custGeom>
                <a:avLst/>
                <a:gdLst>
                  <a:gd name="T0" fmla="*/ 0 w 32"/>
                  <a:gd name="T1" fmla="*/ 32 h 32"/>
                  <a:gd name="T2" fmla="*/ 15 w 32"/>
                  <a:gd name="T3" fmla="*/ 27 h 32"/>
                  <a:gd name="T4" fmla="*/ 27 w 32"/>
                  <a:gd name="T5" fmla="*/ 17 h 32"/>
                  <a:gd name="T6" fmla="*/ 32 w 32"/>
                  <a:gd name="T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32">
                    <a:moveTo>
                      <a:pt x="0" y="32"/>
                    </a:moveTo>
                    <a:lnTo>
                      <a:pt x="15" y="27"/>
                    </a:lnTo>
                    <a:lnTo>
                      <a:pt x="27" y="17"/>
                    </a:lnTo>
                    <a:lnTo>
                      <a:pt x="32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66" name="Freeform 2529"/>
              <p:cNvSpPr>
                <a:spLocks/>
              </p:cNvSpPr>
              <p:nvPr/>
            </p:nvSpPr>
            <p:spPr bwMode="auto">
              <a:xfrm>
                <a:off x="2367" y="1017"/>
                <a:ext cx="10" cy="10"/>
              </a:xfrm>
              <a:custGeom>
                <a:avLst/>
                <a:gdLst>
                  <a:gd name="T0" fmla="*/ 60 w 60"/>
                  <a:gd name="T1" fmla="*/ 29 h 60"/>
                  <a:gd name="T2" fmla="*/ 57 w 60"/>
                  <a:gd name="T3" fmla="*/ 15 h 60"/>
                  <a:gd name="T4" fmla="*/ 46 w 60"/>
                  <a:gd name="T5" fmla="*/ 3 h 60"/>
                  <a:gd name="T6" fmla="*/ 31 w 60"/>
                  <a:gd name="T7" fmla="*/ 0 h 60"/>
                  <a:gd name="T8" fmla="*/ 15 w 60"/>
                  <a:gd name="T9" fmla="*/ 3 h 60"/>
                  <a:gd name="T10" fmla="*/ 5 w 60"/>
                  <a:gd name="T11" fmla="*/ 15 h 60"/>
                  <a:gd name="T12" fmla="*/ 0 w 60"/>
                  <a:gd name="T13" fmla="*/ 29 h 60"/>
                  <a:gd name="T14" fmla="*/ 5 w 60"/>
                  <a:gd name="T15" fmla="*/ 44 h 60"/>
                  <a:gd name="T16" fmla="*/ 15 w 60"/>
                  <a:gd name="T17" fmla="*/ 55 h 60"/>
                  <a:gd name="T18" fmla="*/ 31 w 60"/>
                  <a:gd name="T19" fmla="*/ 60 h 60"/>
                  <a:gd name="T20" fmla="*/ 46 w 60"/>
                  <a:gd name="T21" fmla="*/ 55 h 60"/>
                  <a:gd name="T22" fmla="*/ 57 w 60"/>
                  <a:gd name="T23" fmla="*/ 44 h 60"/>
                  <a:gd name="T24" fmla="*/ 60 w 60"/>
                  <a:gd name="T25" fmla="*/ 2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60">
                    <a:moveTo>
                      <a:pt x="60" y="29"/>
                    </a:moveTo>
                    <a:lnTo>
                      <a:pt x="57" y="15"/>
                    </a:lnTo>
                    <a:lnTo>
                      <a:pt x="46" y="3"/>
                    </a:lnTo>
                    <a:lnTo>
                      <a:pt x="31" y="0"/>
                    </a:lnTo>
                    <a:lnTo>
                      <a:pt x="15" y="3"/>
                    </a:lnTo>
                    <a:lnTo>
                      <a:pt x="5" y="15"/>
                    </a:lnTo>
                    <a:lnTo>
                      <a:pt x="0" y="29"/>
                    </a:lnTo>
                    <a:lnTo>
                      <a:pt x="5" y="44"/>
                    </a:lnTo>
                    <a:lnTo>
                      <a:pt x="15" y="55"/>
                    </a:lnTo>
                    <a:lnTo>
                      <a:pt x="31" y="60"/>
                    </a:lnTo>
                    <a:lnTo>
                      <a:pt x="46" y="55"/>
                    </a:lnTo>
                    <a:lnTo>
                      <a:pt x="57" y="44"/>
                    </a:lnTo>
                    <a:lnTo>
                      <a:pt x="60" y="29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67" name="Line 2530"/>
              <p:cNvSpPr>
                <a:spLocks noChangeShapeType="1"/>
              </p:cNvSpPr>
              <p:nvPr/>
            </p:nvSpPr>
            <p:spPr bwMode="auto">
              <a:xfrm>
                <a:off x="2404" y="995"/>
                <a:ext cx="0" cy="4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68" name="Line 2531"/>
              <p:cNvSpPr>
                <a:spLocks noChangeShapeType="1"/>
              </p:cNvSpPr>
              <p:nvPr/>
            </p:nvSpPr>
            <p:spPr bwMode="auto">
              <a:xfrm>
                <a:off x="2328" y="993"/>
                <a:ext cx="7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69" name="Freeform 2532"/>
              <p:cNvSpPr>
                <a:spLocks/>
              </p:cNvSpPr>
              <p:nvPr/>
            </p:nvSpPr>
            <p:spPr bwMode="auto">
              <a:xfrm>
                <a:off x="2398" y="993"/>
                <a:ext cx="3" cy="2"/>
              </a:xfrm>
              <a:custGeom>
                <a:avLst/>
                <a:gdLst>
                  <a:gd name="T0" fmla="*/ 13 w 13"/>
                  <a:gd name="T1" fmla="*/ 12 h 12"/>
                  <a:gd name="T2" fmla="*/ 9 w 13"/>
                  <a:gd name="T3" fmla="*/ 4 h 12"/>
                  <a:gd name="T4" fmla="*/ 0 w 13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9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70" name="Line 2533"/>
              <p:cNvSpPr>
                <a:spLocks noChangeShapeType="1"/>
              </p:cNvSpPr>
              <p:nvPr/>
            </p:nvSpPr>
            <p:spPr bwMode="auto">
              <a:xfrm>
                <a:off x="2401" y="995"/>
                <a:ext cx="0" cy="4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71" name="Freeform 2534"/>
              <p:cNvSpPr>
                <a:spLocks/>
              </p:cNvSpPr>
              <p:nvPr/>
            </p:nvSpPr>
            <p:spPr bwMode="auto">
              <a:xfrm>
                <a:off x="2326" y="993"/>
                <a:ext cx="2" cy="2"/>
              </a:xfrm>
              <a:custGeom>
                <a:avLst/>
                <a:gdLst>
                  <a:gd name="T0" fmla="*/ 13 w 13"/>
                  <a:gd name="T1" fmla="*/ 0 h 12"/>
                  <a:gd name="T2" fmla="*/ 4 w 13"/>
                  <a:gd name="T3" fmla="*/ 4 h 12"/>
                  <a:gd name="T4" fmla="*/ 0 w 13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lnTo>
                      <a:pt x="4" y="4"/>
                    </a:lnTo>
                    <a:lnTo>
                      <a:pt x="0" y="12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72" name="Line 2535"/>
              <p:cNvSpPr>
                <a:spLocks noChangeShapeType="1"/>
              </p:cNvSpPr>
              <p:nvPr/>
            </p:nvSpPr>
            <p:spPr bwMode="auto">
              <a:xfrm flipV="1">
                <a:off x="2326" y="995"/>
                <a:ext cx="0" cy="4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73" name="Line 2536"/>
              <p:cNvSpPr>
                <a:spLocks noChangeShapeType="1"/>
              </p:cNvSpPr>
              <p:nvPr/>
            </p:nvSpPr>
            <p:spPr bwMode="auto">
              <a:xfrm>
                <a:off x="2328" y="1040"/>
                <a:ext cx="7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74" name="Freeform 2537"/>
              <p:cNvSpPr>
                <a:spLocks/>
              </p:cNvSpPr>
              <p:nvPr/>
            </p:nvSpPr>
            <p:spPr bwMode="auto">
              <a:xfrm>
                <a:off x="2326" y="1038"/>
                <a:ext cx="2" cy="2"/>
              </a:xfrm>
              <a:custGeom>
                <a:avLst/>
                <a:gdLst>
                  <a:gd name="T0" fmla="*/ 0 w 13"/>
                  <a:gd name="T1" fmla="*/ 0 h 13"/>
                  <a:gd name="T2" fmla="*/ 4 w 13"/>
                  <a:gd name="T3" fmla="*/ 10 h 13"/>
                  <a:gd name="T4" fmla="*/ 13 w 13"/>
                  <a:gd name="T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lnTo>
                      <a:pt x="4" y="10"/>
                    </a:lnTo>
                    <a:lnTo>
                      <a:pt x="13" y="13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75" name="Freeform 2538"/>
              <p:cNvSpPr>
                <a:spLocks/>
              </p:cNvSpPr>
              <p:nvPr/>
            </p:nvSpPr>
            <p:spPr bwMode="auto">
              <a:xfrm>
                <a:off x="2398" y="1038"/>
                <a:ext cx="3" cy="2"/>
              </a:xfrm>
              <a:custGeom>
                <a:avLst/>
                <a:gdLst>
                  <a:gd name="T0" fmla="*/ 0 w 13"/>
                  <a:gd name="T1" fmla="*/ 13 h 13"/>
                  <a:gd name="T2" fmla="*/ 9 w 13"/>
                  <a:gd name="T3" fmla="*/ 10 h 13"/>
                  <a:gd name="T4" fmla="*/ 13 w 13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3">
                    <a:moveTo>
                      <a:pt x="0" y="13"/>
                    </a:moveTo>
                    <a:lnTo>
                      <a:pt x="9" y="10"/>
                    </a:lnTo>
                    <a:lnTo>
                      <a:pt x="1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76" name="Line 2539"/>
              <p:cNvSpPr>
                <a:spLocks noChangeShapeType="1"/>
              </p:cNvSpPr>
              <p:nvPr/>
            </p:nvSpPr>
            <p:spPr bwMode="auto">
              <a:xfrm flipV="1">
                <a:off x="2223" y="1934"/>
                <a:ext cx="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77" name="Freeform 2540"/>
              <p:cNvSpPr>
                <a:spLocks/>
              </p:cNvSpPr>
              <p:nvPr/>
            </p:nvSpPr>
            <p:spPr bwMode="auto">
              <a:xfrm>
                <a:off x="2223" y="1936"/>
                <a:ext cx="12" cy="0"/>
              </a:xfrm>
              <a:custGeom>
                <a:avLst/>
                <a:gdLst>
                  <a:gd name="T0" fmla="*/ 0 w 76"/>
                  <a:gd name="T1" fmla="*/ 50 w 76"/>
                  <a:gd name="T2" fmla="*/ 76 w 7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6">
                    <a:moveTo>
                      <a:pt x="0" y="0"/>
                    </a:moveTo>
                    <a:lnTo>
                      <a:pt x="50" y="0"/>
                    </a:lnTo>
                    <a:lnTo>
                      <a:pt x="76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78" name="Line 2541"/>
              <p:cNvSpPr>
                <a:spLocks noChangeShapeType="1"/>
              </p:cNvSpPr>
              <p:nvPr/>
            </p:nvSpPr>
            <p:spPr bwMode="auto">
              <a:xfrm>
                <a:off x="2235" y="1934"/>
                <a:ext cx="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79" name="Freeform 2542"/>
              <p:cNvSpPr>
                <a:spLocks/>
              </p:cNvSpPr>
              <p:nvPr/>
            </p:nvSpPr>
            <p:spPr bwMode="auto">
              <a:xfrm>
                <a:off x="2223" y="1944"/>
                <a:ext cx="12" cy="0"/>
              </a:xfrm>
              <a:custGeom>
                <a:avLst/>
                <a:gdLst>
                  <a:gd name="T0" fmla="*/ 72 w 72"/>
                  <a:gd name="T1" fmla="*/ 50 w 72"/>
                  <a:gd name="T2" fmla="*/ 0 w 7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">
                    <a:moveTo>
                      <a:pt x="72" y="0"/>
                    </a:moveTo>
                    <a:lnTo>
                      <a:pt x="5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80" name="Freeform 2543"/>
              <p:cNvSpPr>
                <a:spLocks/>
              </p:cNvSpPr>
              <p:nvPr/>
            </p:nvSpPr>
            <p:spPr bwMode="auto">
              <a:xfrm>
                <a:off x="2219" y="1919"/>
                <a:ext cx="16" cy="18"/>
              </a:xfrm>
              <a:custGeom>
                <a:avLst/>
                <a:gdLst>
                  <a:gd name="T0" fmla="*/ 0 w 98"/>
                  <a:gd name="T1" fmla="*/ 104 h 104"/>
                  <a:gd name="T2" fmla="*/ 29 w 98"/>
                  <a:gd name="T3" fmla="*/ 87 h 104"/>
                  <a:gd name="T4" fmla="*/ 56 w 98"/>
                  <a:gd name="T5" fmla="*/ 64 h 104"/>
                  <a:gd name="T6" fmla="*/ 79 w 98"/>
                  <a:gd name="T7" fmla="*/ 34 h 104"/>
                  <a:gd name="T8" fmla="*/ 98 w 98"/>
                  <a:gd name="T9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04">
                    <a:moveTo>
                      <a:pt x="0" y="104"/>
                    </a:moveTo>
                    <a:lnTo>
                      <a:pt x="29" y="87"/>
                    </a:lnTo>
                    <a:lnTo>
                      <a:pt x="56" y="64"/>
                    </a:lnTo>
                    <a:lnTo>
                      <a:pt x="79" y="34"/>
                    </a:lnTo>
                    <a:lnTo>
                      <a:pt x="98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81" name="Freeform 2544"/>
              <p:cNvSpPr>
                <a:spLocks/>
              </p:cNvSpPr>
              <p:nvPr/>
            </p:nvSpPr>
            <p:spPr bwMode="auto">
              <a:xfrm>
                <a:off x="2226" y="1920"/>
                <a:ext cx="8" cy="0"/>
              </a:xfrm>
              <a:custGeom>
                <a:avLst/>
                <a:gdLst>
                  <a:gd name="T0" fmla="*/ 53 w 53"/>
                  <a:gd name="T1" fmla="*/ 49 w 53"/>
                  <a:gd name="T2" fmla="*/ 0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53" y="0"/>
                    </a:moveTo>
                    <a:lnTo>
                      <a:pt x="4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82" name="Freeform 2545"/>
              <p:cNvSpPr>
                <a:spLocks/>
              </p:cNvSpPr>
              <p:nvPr/>
            </p:nvSpPr>
            <p:spPr bwMode="auto">
              <a:xfrm>
                <a:off x="2221" y="1918"/>
                <a:ext cx="5" cy="9"/>
              </a:xfrm>
              <a:custGeom>
                <a:avLst/>
                <a:gdLst>
                  <a:gd name="T0" fmla="*/ 0 w 33"/>
                  <a:gd name="T1" fmla="*/ 52 h 52"/>
                  <a:gd name="T2" fmla="*/ 12 w 33"/>
                  <a:gd name="T3" fmla="*/ 44 h 52"/>
                  <a:gd name="T4" fmla="*/ 21 w 33"/>
                  <a:gd name="T5" fmla="*/ 32 h 52"/>
                  <a:gd name="T6" fmla="*/ 29 w 33"/>
                  <a:gd name="T7" fmla="*/ 17 h 52"/>
                  <a:gd name="T8" fmla="*/ 33 w 33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2">
                    <a:moveTo>
                      <a:pt x="0" y="52"/>
                    </a:moveTo>
                    <a:lnTo>
                      <a:pt x="12" y="44"/>
                    </a:lnTo>
                    <a:lnTo>
                      <a:pt x="21" y="32"/>
                    </a:lnTo>
                    <a:lnTo>
                      <a:pt x="29" y="17"/>
                    </a:lnTo>
                    <a:lnTo>
                      <a:pt x="3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83" name="Line 2546"/>
              <p:cNvSpPr>
                <a:spLocks noChangeShapeType="1"/>
              </p:cNvSpPr>
              <p:nvPr/>
            </p:nvSpPr>
            <p:spPr bwMode="auto">
              <a:xfrm flipV="1">
                <a:off x="2219" y="1913"/>
                <a:ext cx="1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84" name="Freeform 2547"/>
              <p:cNvSpPr>
                <a:spLocks/>
              </p:cNvSpPr>
              <p:nvPr/>
            </p:nvSpPr>
            <p:spPr bwMode="auto">
              <a:xfrm>
                <a:off x="2220" y="1916"/>
                <a:ext cx="19" cy="0"/>
              </a:xfrm>
              <a:custGeom>
                <a:avLst/>
                <a:gdLst>
                  <a:gd name="T0" fmla="*/ 0 w 115"/>
                  <a:gd name="T1" fmla="*/ 49 w 115"/>
                  <a:gd name="T2" fmla="*/ 98 w 115"/>
                  <a:gd name="T3" fmla="*/ 115 w 1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15">
                    <a:moveTo>
                      <a:pt x="0" y="0"/>
                    </a:moveTo>
                    <a:lnTo>
                      <a:pt x="49" y="0"/>
                    </a:lnTo>
                    <a:lnTo>
                      <a:pt x="98" y="0"/>
                    </a:lnTo>
                    <a:lnTo>
                      <a:pt x="11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85" name="Line 2548"/>
              <p:cNvSpPr>
                <a:spLocks noChangeShapeType="1"/>
              </p:cNvSpPr>
              <p:nvPr/>
            </p:nvSpPr>
            <p:spPr bwMode="auto">
              <a:xfrm flipH="1">
                <a:off x="2238" y="1913"/>
                <a:ext cx="1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86" name="Line 2549"/>
              <p:cNvSpPr>
                <a:spLocks noChangeShapeType="1"/>
              </p:cNvSpPr>
              <p:nvPr/>
            </p:nvSpPr>
            <p:spPr bwMode="auto">
              <a:xfrm flipV="1">
                <a:off x="2228" y="1911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87" name="Freeform 2550"/>
              <p:cNvSpPr>
                <a:spLocks/>
              </p:cNvSpPr>
              <p:nvPr/>
            </p:nvSpPr>
            <p:spPr bwMode="auto">
              <a:xfrm>
                <a:off x="2225" y="1923"/>
                <a:ext cx="14" cy="13"/>
              </a:xfrm>
              <a:custGeom>
                <a:avLst/>
                <a:gdLst>
                  <a:gd name="T0" fmla="*/ 0 w 88"/>
                  <a:gd name="T1" fmla="*/ 0 h 80"/>
                  <a:gd name="T2" fmla="*/ 17 w 88"/>
                  <a:gd name="T3" fmla="*/ 27 h 80"/>
                  <a:gd name="T4" fmla="*/ 39 w 88"/>
                  <a:gd name="T5" fmla="*/ 50 h 80"/>
                  <a:gd name="T6" fmla="*/ 62 w 88"/>
                  <a:gd name="T7" fmla="*/ 68 h 80"/>
                  <a:gd name="T8" fmla="*/ 88 w 88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80">
                    <a:moveTo>
                      <a:pt x="0" y="0"/>
                    </a:moveTo>
                    <a:lnTo>
                      <a:pt x="17" y="27"/>
                    </a:lnTo>
                    <a:lnTo>
                      <a:pt x="39" y="50"/>
                    </a:lnTo>
                    <a:lnTo>
                      <a:pt x="62" y="68"/>
                    </a:lnTo>
                    <a:lnTo>
                      <a:pt x="88" y="8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88" name="Freeform 2551"/>
              <p:cNvSpPr>
                <a:spLocks/>
              </p:cNvSpPr>
              <p:nvPr/>
            </p:nvSpPr>
            <p:spPr bwMode="auto">
              <a:xfrm>
                <a:off x="2243" y="1912"/>
                <a:ext cx="2" cy="32"/>
              </a:xfrm>
              <a:custGeom>
                <a:avLst/>
                <a:gdLst>
                  <a:gd name="T0" fmla="*/ 0 w 17"/>
                  <a:gd name="T1" fmla="*/ 193 h 193"/>
                  <a:gd name="T2" fmla="*/ 11 w 17"/>
                  <a:gd name="T3" fmla="*/ 166 h 193"/>
                  <a:gd name="T4" fmla="*/ 17 w 17"/>
                  <a:gd name="T5" fmla="*/ 135 h 193"/>
                  <a:gd name="T6" fmla="*/ 17 w 17"/>
                  <a:gd name="T7" fmla="*/ 104 h 193"/>
                  <a:gd name="T8" fmla="*/ 17 w 17"/>
                  <a:gd name="T9" fmla="*/ 33 h 193"/>
                  <a:gd name="T10" fmla="*/ 17 w 17"/>
                  <a:gd name="T11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93">
                    <a:moveTo>
                      <a:pt x="0" y="193"/>
                    </a:moveTo>
                    <a:lnTo>
                      <a:pt x="11" y="166"/>
                    </a:lnTo>
                    <a:lnTo>
                      <a:pt x="17" y="135"/>
                    </a:lnTo>
                    <a:lnTo>
                      <a:pt x="17" y="104"/>
                    </a:lnTo>
                    <a:lnTo>
                      <a:pt x="17" y="33"/>
                    </a:lnTo>
                    <a:lnTo>
                      <a:pt x="17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89" name="Freeform 2552"/>
              <p:cNvSpPr>
                <a:spLocks/>
              </p:cNvSpPr>
              <p:nvPr/>
            </p:nvSpPr>
            <p:spPr bwMode="auto">
              <a:xfrm>
                <a:off x="2245" y="1915"/>
                <a:ext cx="22" cy="0"/>
              </a:xfrm>
              <a:custGeom>
                <a:avLst/>
                <a:gdLst>
                  <a:gd name="T0" fmla="*/ 0 w 132"/>
                  <a:gd name="T1" fmla="*/ 49 w 132"/>
                  <a:gd name="T2" fmla="*/ 99 w 132"/>
                  <a:gd name="T3" fmla="*/ 132 w 13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32">
                    <a:moveTo>
                      <a:pt x="0" y="0"/>
                    </a:moveTo>
                    <a:lnTo>
                      <a:pt x="49" y="0"/>
                    </a:lnTo>
                    <a:lnTo>
                      <a:pt x="99" y="0"/>
                    </a:lnTo>
                    <a:lnTo>
                      <a:pt x="132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90" name="Freeform 2553"/>
              <p:cNvSpPr>
                <a:spLocks/>
              </p:cNvSpPr>
              <p:nvPr/>
            </p:nvSpPr>
            <p:spPr bwMode="auto">
              <a:xfrm>
                <a:off x="2255" y="1920"/>
                <a:ext cx="12" cy="0"/>
              </a:xfrm>
              <a:custGeom>
                <a:avLst/>
                <a:gdLst>
                  <a:gd name="T0" fmla="*/ 73 w 73"/>
                  <a:gd name="T1" fmla="*/ 49 w 73"/>
                  <a:gd name="T2" fmla="*/ 0 w 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3">
                    <a:moveTo>
                      <a:pt x="73" y="0"/>
                    </a:moveTo>
                    <a:lnTo>
                      <a:pt x="4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91" name="Freeform 2554"/>
              <p:cNvSpPr>
                <a:spLocks/>
              </p:cNvSpPr>
              <p:nvPr/>
            </p:nvSpPr>
            <p:spPr bwMode="auto">
              <a:xfrm>
                <a:off x="2246" y="1917"/>
                <a:ext cx="9" cy="0"/>
              </a:xfrm>
              <a:custGeom>
                <a:avLst/>
                <a:gdLst>
                  <a:gd name="T0" fmla="*/ 56 w 56"/>
                  <a:gd name="T1" fmla="*/ 50 w 56"/>
                  <a:gd name="T2" fmla="*/ 0 w 5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6">
                    <a:moveTo>
                      <a:pt x="56" y="0"/>
                    </a:moveTo>
                    <a:lnTo>
                      <a:pt x="5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92" name="Freeform 2555"/>
              <p:cNvSpPr>
                <a:spLocks/>
              </p:cNvSpPr>
              <p:nvPr/>
            </p:nvSpPr>
            <p:spPr bwMode="auto">
              <a:xfrm>
                <a:off x="2248" y="1917"/>
                <a:ext cx="0" cy="15"/>
              </a:xfrm>
              <a:custGeom>
                <a:avLst/>
                <a:gdLst>
                  <a:gd name="T0" fmla="*/ 0 h 89"/>
                  <a:gd name="T1" fmla="*/ 70 h 89"/>
                  <a:gd name="T2" fmla="*/ 89 h 8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9">
                    <a:moveTo>
                      <a:pt x="0" y="0"/>
                    </a:moveTo>
                    <a:lnTo>
                      <a:pt x="0" y="70"/>
                    </a:lnTo>
                    <a:lnTo>
                      <a:pt x="0" y="8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93" name="Line 2556"/>
              <p:cNvSpPr>
                <a:spLocks noChangeShapeType="1"/>
              </p:cNvSpPr>
              <p:nvPr/>
            </p:nvSpPr>
            <p:spPr bwMode="auto">
              <a:xfrm>
                <a:off x="2249" y="1935"/>
                <a:ext cx="0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94" name="Line 2557"/>
              <p:cNvSpPr>
                <a:spLocks noChangeShapeType="1"/>
              </p:cNvSpPr>
              <p:nvPr/>
            </p:nvSpPr>
            <p:spPr bwMode="auto">
              <a:xfrm flipH="1">
                <a:off x="2245" y="1943"/>
                <a:ext cx="7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95" name="Line 2558"/>
              <p:cNvSpPr>
                <a:spLocks noChangeShapeType="1"/>
              </p:cNvSpPr>
              <p:nvPr/>
            </p:nvSpPr>
            <p:spPr bwMode="auto">
              <a:xfrm>
                <a:off x="2246" y="1940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96" name="Freeform 2559"/>
              <p:cNvSpPr>
                <a:spLocks/>
              </p:cNvSpPr>
              <p:nvPr/>
            </p:nvSpPr>
            <p:spPr bwMode="auto">
              <a:xfrm>
                <a:off x="2252" y="1917"/>
                <a:ext cx="0" cy="24"/>
              </a:xfrm>
              <a:custGeom>
                <a:avLst/>
                <a:gdLst>
                  <a:gd name="T0" fmla="*/ 141 h 141"/>
                  <a:gd name="T1" fmla="*/ 70 h 141"/>
                  <a:gd name="T2" fmla="*/ 0 h 14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41">
                    <a:moveTo>
                      <a:pt x="0" y="141"/>
                    </a:moveTo>
                    <a:lnTo>
                      <a:pt x="0" y="7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97" name="Line 2560"/>
              <p:cNvSpPr>
                <a:spLocks noChangeShapeType="1"/>
              </p:cNvSpPr>
              <p:nvPr/>
            </p:nvSpPr>
            <p:spPr bwMode="auto">
              <a:xfrm flipH="1">
                <a:off x="2248" y="1923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98" name="Line 2561"/>
              <p:cNvSpPr>
                <a:spLocks noChangeShapeType="1"/>
              </p:cNvSpPr>
              <p:nvPr/>
            </p:nvSpPr>
            <p:spPr bwMode="auto">
              <a:xfrm>
                <a:off x="2248" y="1927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99" name="Line 2562"/>
              <p:cNvSpPr>
                <a:spLocks noChangeShapeType="1"/>
              </p:cNvSpPr>
              <p:nvPr/>
            </p:nvSpPr>
            <p:spPr bwMode="auto">
              <a:xfrm flipH="1">
                <a:off x="2245" y="1930"/>
                <a:ext cx="9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00" name="Line 2563"/>
              <p:cNvSpPr>
                <a:spLocks noChangeShapeType="1"/>
              </p:cNvSpPr>
              <p:nvPr/>
            </p:nvSpPr>
            <p:spPr bwMode="auto">
              <a:xfrm>
                <a:off x="2246" y="1935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01" name="Freeform 2564"/>
              <p:cNvSpPr>
                <a:spLocks/>
              </p:cNvSpPr>
              <p:nvPr/>
            </p:nvSpPr>
            <p:spPr bwMode="auto">
              <a:xfrm>
                <a:off x="2255" y="1935"/>
                <a:ext cx="13" cy="0"/>
              </a:xfrm>
              <a:custGeom>
                <a:avLst/>
                <a:gdLst>
                  <a:gd name="T0" fmla="*/ 0 w 75"/>
                  <a:gd name="T1" fmla="*/ 49 w 75"/>
                  <a:gd name="T2" fmla="*/ 75 w 7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">
                    <a:moveTo>
                      <a:pt x="0" y="0"/>
                    </a:moveTo>
                    <a:lnTo>
                      <a:pt x="49" y="0"/>
                    </a:lnTo>
                    <a:lnTo>
                      <a:pt x="7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02" name="Line 2565"/>
              <p:cNvSpPr>
                <a:spLocks noChangeShapeType="1"/>
              </p:cNvSpPr>
              <p:nvPr/>
            </p:nvSpPr>
            <p:spPr bwMode="auto">
              <a:xfrm flipH="1" flipV="1">
                <a:off x="2265" y="1938"/>
                <a:ext cx="3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03" name="Freeform 2566"/>
              <p:cNvSpPr>
                <a:spLocks/>
              </p:cNvSpPr>
              <p:nvPr/>
            </p:nvSpPr>
            <p:spPr bwMode="auto">
              <a:xfrm>
                <a:off x="2261" y="1942"/>
                <a:ext cx="5" cy="4"/>
              </a:xfrm>
              <a:custGeom>
                <a:avLst/>
                <a:gdLst>
                  <a:gd name="T0" fmla="*/ 20 w 29"/>
                  <a:gd name="T1" fmla="*/ 0 h 27"/>
                  <a:gd name="T2" fmla="*/ 29 w 29"/>
                  <a:gd name="T3" fmla="*/ 27 h 27"/>
                  <a:gd name="T4" fmla="*/ 0 w 29"/>
                  <a:gd name="T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7">
                    <a:moveTo>
                      <a:pt x="20" y="0"/>
                    </a:moveTo>
                    <a:lnTo>
                      <a:pt x="29" y="27"/>
                    </a:lnTo>
                    <a:lnTo>
                      <a:pt x="0" y="27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04" name="Freeform 2567"/>
              <p:cNvSpPr>
                <a:spLocks/>
              </p:cNvSpPr>
              <p:nvPr/>
            </p:nvSpPr>
            <p:spPr bwMode="auto">
              <a:xfrm>
                <a:off x="2258" y="1943"/>
                <a:ext cx="3" cy="3"/>
              </a:xfrm>
              <a:custGeom>
                <a:avLst/>
                <a:gdLst>
                  <a:gd name="T0" fmla="*/ 0 w 13"/>
                  <a:gd name="T1" fmla="*/ 0 h 18"/>
                  <a:gd name="T2" fmla="*/ 2 w 13"/>
                  <a:gd name="T3" fmla="*/ 9 h 18"/>
                  <a:gd name="T4" fmla="*/ 7 w 13"/>
                  <a:gd name="T5" fmla="*/ 16 h 18"/>
                  <a:gd name="T6" fmla="*/ 13 w 13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8">
                    <a:moveTo>
                      <a:pt x="0" y="0"/>
                    </a:moveTo>
                    <a:lnTo>
                      <a:pt x="2" y="9"/>
                    </a:lnTo>
                    <a:lnTo>
                      <a:pt x="7" y="16"/>
                    </a:lnTo>
                    <a:lnTo>
                      <a:pt x="13" y="18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05" name="Line 2568"/>
              <p:cNvSpPr>
                <a:spLocks noChangeShapeType="1"/>
              </p:cNvSpPr>
              <p:nvPr/>
            </p:nvSpPr>
            <p:spPr bwMode="auto">
              <a:xfrm flipV="1">
                <a:off x="2258" y="1938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06" name="Line 2569"/>
              <p:cNvSpPr>
                <a:spLocks noChangeShapeType="1"/>
              </p:cNvSpPr>
              <p:nvPr/>
            </p:nvSpPr>
            <p:spPr bwMode="auto">
              <a:xfrm>
                <a:off x="2261" y="1938"/>
                <a:ext cx="2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07" name="Line 2570"/>
              <p:cNvSpPr>
                <a:spLocks noChangeShapeType="1"/>
              </p:cNvSpPr>
              <p:nvPr/>
            </p:nvSpPr>
            <p:spPr bwMode="auto">
              <a:xfrm flipV="1">
                <a:off x="2262" y="1925"/>
                <a:ext cx="0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08" name="Freeform 2571"/>
              <p:cNvSpPr>
                <a:spLocks/>
              </p:cNvSpPr>
              <p:nvPr/>
            </p:nvSpPr>
            <p:spPr bwMode="auto">
              <a:xfrm>
                <a:off x="2259" y="1916"/>
                <a:ext cx="3" cy="9"/>
              </a:xfrm>
              <a:custGeom>
                <a:avLst/>
                <a:gdLst>
                  <a:gd name="T0" fmla="*/ 0 w 20"/>
                  <a:gd name="T1" fmla="*/ 52 h 52"/>
                  <a:gd name="T2" fmla="*/ 12 w 20"/>
                  <a:gd name="T3" fmla="*/ 27 h 52"/>
                  <a:gd name="T4" fmla="*/ 20 w 20"/>
                  <a:gd name="T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52">
                    <a:moveTo>
                      <a:pt x="0" y="52"/>
                    </a:moveTo>
                    <a:lnTo>
                      <a:pt x="12" y="27"/>
                    </a:lnTo>
                    <a:lnTo>
                      <a:pt x="2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09" name="Line 2572"/>
              <p:cNvSpPr>
                <a:spLocks noChangeShapeType="1"/>
              </p:cNvSpPr>
              <p:nvPr/>
            </p:nvSpPr>
            <p:spPr bwMode="auto">
              <a:xfrm flipV="1">
                <a:off x="2256" y="1910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10" name="Freeform 2573"/>
              <p:cNvSpPr>
                <a:spLocks/>
              </p:cNvSpPr>
              <p:nvPr/>
            </p:nvSpPr>
            <p:spPr bwMode="auto">
              <a:xfrm>
                <a:off x="2256" y="1925"/>
                <a:ext cx="10" cy="6"/>
              </a:xfrm>
              <a:custGeom>
                <a:avLst/>
                <a:gdLst>
                  <a:gd name="T0" fmla="*/ 0 w 59"/>
                  <a:gd name="T1" fmla="*/ 0 h 38"/>
                  <a:gd name="T2" fmla="*/ 0 w 59"/>
                  <a:gd name="T3" fmla="*/ 38 h 38"/>
                  <a:gd name="T4" fmla="*/ 49 w 59"/>
                  <a:gd name="T5" fmla="*/ 38 h 38"/>
                  <a:gd name="T6" fmla="*/ 59 w 59"/>
                  <a:gd name="T7" fmla="*/ 38 h 38"/>
                  <a:gd name="T8" fmla="*/ 59 w 59"/>
                  <a:gd name="T9" fmla="*/ 0 h 38"/>
                  <a:gd name="T10" fmla="*/ 9 w 59"/>
                  <a:gd name="T11" fmla="*/ 0 h 38"/>
                  <a:gd name="T12" fmla="*/ 0 w 59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8">
                    <a:moveTo>
                      <a:pt x="0" y="0"/>
                    </a:moveTo>
                    <a:lnTo>
                      <a:pt x="0" y="38"/>
                    </a:lnTo>
                    <a:lnTo>
                      <a:pt x="49" y="38"/>
                    </a:lnTo>
                    <a:lnTo>
                      <a:pt x="59" y="38"/>
                    </a:lnTo>
                    <a:lnTo>
                      <a:pt x="59" y="0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11" name="Line 2574"/>
              <p:cNvSpPr>
                <a:spLocks noChangeShapeType="1"/>
              </p:cNvSpPr>
              <p:nvPr/>
            </p:nvSpPr>
            <p:spPr bwMode="auto">
              <a:xfrm>
                <a:off x="2259" y="1925"/>
                <a:ext cx="0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12" name="Freeform 2575"/>
              <p:cNvSpPr>
                <a:spLocks/>
              </p:cNvSpPr>
              <p:nvPr/>
            </p:nvSpPr>
            <p:spPr bwMode="auto">
              <a:xfrm>
                <a:off x="2255" y="1939"/>
                <a:ext cx="1" cy="6"/>
              </a:xfrm>
              <a:custGeom>
                <a:avLst/>
                <a:gdLst>
                  <a:gd name="T0" fmla="*/ 0 w 6"/>
                  <a:gd name="T1" fmla="*/ 36 h 36"/>
                  <a:gd name="T2" fmla="*/ 4 w 6"/>
                  <a:gd name="T3" fmla="*/ 19 h 36"/>
                  <a:gd name="T4" fmla="*/ 6 w 6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36"/>
                    </a:moveTo>
                    <a:lnTo>
                      <a:pt x="4" y="19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13" name="Line 2576"/>
              <p:cNvSpPr>
                <a:spLocks noChangeShapeType="1"/>
              </p:cNvSpPr>
              <p:nvPr/>
            </p:nvSpPr>
            <p:spPr bwMode="auto">
              <a:xfrm flipV="1">
                <a:off x="2252" y="1941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14" name="Line 2577"/>
              <p:cNvSpPr>
                <a:spLocks noChangeShapeType="1"/>
              </p:cNvSpPr>
              <p:nvPr/>
            </p:nvSpPr>
            <p:spPr bwMode="auto">
              <a:xfrm flipV="1">
                <a:off x="3170" y="1716"/>
                <a:ext cx="0" cy="41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15" name="Freeform 2578"/>
              <p:cNvSpPr>
                <a:spLocks/>
              </p:cNvSpPr>
              <p:nvPr/>
            </p:nvSpPr>
            <p:spPr bwMode="auto">
              <a:xfrm>
                <a:off x="3304" y="1946"/>
                <a:ext cx="24" cy="0"/>
              </a:xfrm>
              <a:custGeom>
                <a:avLst/>
                <a:gdLst>
                  <a:gd name="T0" fmla="*/ 0 w 144"/>
                  <a:gd name="T1" fmla="*/ 48 w 144"/>
                  <a:gd name="T2" fmla="*/ 98 w 144"/>
                  <a:gd name="T3" fmla="*/ 144 w 14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44">
                    <a:moveTo>
                      <a:pt x="0" y="0"/>
                    </a:moveTo>
                    <a:lnTo>
                      <a:pt x="48" y="0"/>
                    </a:lnTo>
                    <a:lnTo>
                      <a:pt x="98" y="0"/>
                    </a:lnTo>
                    <a:lnTo>
                      <a:pt x="144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16" name="Freeform 2579"/>
              <p:cNvSpPr>
                <a:spLocks/>
              </p:cNvSpPr>
              <p:nvPr/>
            </p:nvSpPr>
            <p:spPr bwMode="auto">
              <a:xfrm>
                <a:off x="3307" y="1933"/>
                <a:ext cx="18" cy="0"/>
              </a:xfrm>
              <a:custGeom>
                <a:avLst/>
                <a:gdLst>
                  <a:gd name="T0" fmla="*/ 111 w 111"/>
                  <a:gd name="T1" fmla="*/ 98 w 111"/>
                  <a:gd name="T2" fmla="*/ 49 w 111"/>
                  <a:gd name="T3" fmla="*/ 0 w 1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11">
                    <a:moveTo>
                      <a:pt x="111" y="0"/>
                    </a:moveTo>
                    <a:lnTo>
                      <a:pt x="98" y="0"/>
                    </a:lnTo>
                    <a:lnTo>
                      <a:pt x="4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17" name="Line 2580"/>
              <p:cNvSpPr>
                <a:spLocks noChangeShapeType="1"/>
              </p:cNvSpPr>
              <p:nvPr/>
            </p:nvSpPr>
            <p:spPr bwMode="auto">
              <a:xfrm flipV="1">
                <a:off x="3316" y="192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18" name="Line 2581"/>
              <p:cNvSpPr>
                <a:spLocks noChangeShapeType="1"/>
              </p:cNvSpPr>
              <p:nvPr/>
            </p:nvSpPr>
            <p:spPr bwMode="auto">
              <a:xfrm flipH="1" flipV="1">
                <a:off x="3312" y="1913"/>
                <a:ext cx="4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19" name="Line 2582"/>
              <p:cNvSpPr>
                <a:spLocks noChangeShapeType="1"/>
              </p:cNvSpPr>
              <p:nvPr/>
            </p:nvSpPr>
            <p:spPr bwMode="auto">
              <a:xfrm flipH="1">
                <a:off x="3305" y="1921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20" name="Freeform 2583"/>
              <p:cNvSpPr>
                <a:spLocks/>
              </p:cNvSpPr>
              <p:nvPr/>
            </p:nvSpPr>
            <p:spPr bwMode="auto">
              <a:xfrm>
                <a:off x="3313" y="1921"/>
                <a:ext cx="14" cy="0"/>
              </a:xfrm>
              <a:custGeom>
                <a:avLst/>
                <a:gdLst>
                  <a:gd name="T0" fmla="*/ 0 w 85"/>
                  <a:gd name="T1" fmla="*/ 50 w 85"/>
                  <a:gd name="T2" fmla="*/ 85 w 8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5">
                    <a:moveTo>
                      <a:pt x="0" y="0"/>
                    </a:moveTo>
                    <a:lnTo>
                      <a:pt x="50" y="0"/>
                    </a:lnTo>
                    <a:lnTo>
                      <a:pt x="8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21" name="Freeform 2584"/>
              <p:cNvSpPr>
                <a:spLocks/>
              </p:cNvSpPr>
              <p:nvPr/>
            </p:nvSpPr>
            <p:spPr bwMode="auto">
              <a:xfrm>
                <a:off x="3316" y="1933"/>
                <a:ext cx="0" cy="13"/>
              </a:xfrm>
              <a:custGeom>
                <a:avLst/>
                <a:gdLst>
                  <a:gd name="T0" fmla="*/ 0 h 79"/>
                  <a:gd name="T1" fmla="*/ 70 h 79"/>
                  <a:gd name="T2" fmla="*/ 79 h 7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9">
                    <a:moveTo>
                      <a:pt x="0" y="0"/>
                    </a:moveTo>
                    <a:lnTo>
                      <a:pt x="0" y="70"/>
                    </a:lnTo>
                    <a:lnTo>
                      <a:pt x="0" y="7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22" name="Freeform 2585"/>
              <p:cNvSpPr>
                <a:spLocks/>
              </p:cNvSpPr>
              <p:nvPr/>
            </p:nvSpPr>
            <p:spPr bwMode="auto">
              <a:xfrm>
                <a:off x="3331" y="1912"/>
                <a:ext cx="0" cy="35"/>
              </a:xfrm>
              <a:custGeom>
                <a:avLst/>
                <a:gdLst>
                  <a:gd name="T0" fmla="*/ 207 h 207"/>
                  <a:gd name="T1" fmla="*/ 141 h 207"/>
                  <a:gd name="T2" fmla="*/ 71 h 207"/>
                  <a:gd name="T3" fmla="*/ 0 h 20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07">
                    <a:moveTo>
                      <a:pt x="0" y="207"/>
                    </a:moveTo>
                    <a:lnTo>
                      <a:pt x="0" y="141"/>
                    </a:lnTo>
                    <a:lnTo>
                      <a:pt x="0" y="7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23" name="Freeform 2586"/>
              <p:cNvSpPr>
                <a:spLocks/>
              </p:cNvSpPr>
              <p:nvPr/>
            </p:nvSpPr>
            <p:spPr bwMode="auto">
              <a:xfrm>
                <a:off x="3331" y="1914"/>
                <a:ext cx="11" cy="0"/>
              </a:xfrm>
              <a:custGeom>
                <a:avLst/>
                <a:gdLst>
                  <a:gd name="T0" fmla="*/ 0 w 69"/>
                  <a:gd name="T1" fmla="*/ 50 w 69"/>
                  <a:gd name="T2" fmla="*/ 69 w 6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">
                    <a:moveTo>
                      <a:pt x="0" y="0"/>
                    </a:moveTo>
                    <a:lnTo>
                      <a:pt x="50" y="0"/>
                    </a:lnTo>
                    <a:lnTo>
                      <a:pt x="6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24" name="Line 2587"/>
              <p:cNvSpPr>
                <a:spLocks noChangeShapeType="1"/>
              </p:cNvSpPr>
              <p:nvPr/>
            </p:nvSpPr>
            <p:spPr bwMode="auto">
              <a:xfrm>
                <a:off x="3337" y="1914"/>
                <a:ext cx="0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25" name="Line 2588"/>
              <p:cNvSpPr>
                <a:spLocks noChangeShapeType="1"/>
              </p:cNvSpPr>
              <p:nvPr/>
            </p:nvSpPr>
            <p:spPr bwMode="auto">
              <a:xfrm flipH="1">
                <a:off x="3331" y="1923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26" name="Freeform 2589"/>
              <p:cNvSpPr>
                <a:spLocks/>
              </p:cNvSpPr>
              <p:nvPr/>
            </p:nvSpPr>
            <p:spPr bwMode="auto">
              <a:xfrm>
                <a:off x="3331" y="1923"/>
                <a:ext cx="10" cy="11"/>
              </a:xfrm>
              <a:custGeom>
                <a:avLst/>
                <a:gdLst>
                  <a:gd name="T0" fmla="*/ 0 w 63"/>
                  <a:gd name="T1" fmla="*/ 66 h 66"/>
                  <a:gd name="T2" fmla="*/ 13 w 63"/>
                  <a:gd name="T3" fmla="*/ 66 h 66"/>
                  <a:gd name="T4" fmla="*/ 63 w 63"/>
                  <a:gd name="T5" fmla="*/ 66 h 66"/>
                  <a:gd name="T6" fmla="*/ 63 w 63"/>
                  <a:gd name="T7" fmla="*/ 0 h 66"/>
                  <a:gd name="T8" fmla="*/ 50 w 63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6">
                    <a:moveTo>
                      <a:pt x="0" y="66"/>
                    </a:moveTo>
                    <a:lnTo>
                      <a:pt x="13" y="66"/>
                    </a:lnTo>
                    <a:lnTo>
                      <a:pt x="63" y="66"/>
                    </a:lnTo>
                    <a:lnTo>
                      <a:pt x="63" y="0"/>
                    </a:lnTo>
                    <a:lnTo>
                      <a:pt x="5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27" name="Freeform 2590"/>
              <p:cNvSpPr>
                <a:spLocks/>
              </p:cNvSpPr>
              <p:nvPr/>
            </p:nvSpPr>
            <p:spPr bwMode="auto">
              <a:xfrm>
                <a:off x="3342" y="1921"/>
                <a:ext cx="5" cy="27"/>
              </a:xfrm>
              <a:custGeom>
                <a:avLst/>
                <a:gdLst>
                  <a:gd name="T0" fmla="*/ 0 w 36"/>
                  <a:gd name="T1" fmla="*/ 160 h 160"/>
                  <a:gd name="T2" fmla="*/ 15 w 36"/>
                  <a:gd name="T3" fmla="*/ 123 h 160"/>
                  <a:gd name="T4" fmla="*/ 26 w 36"/>
                  <a:gd name="T5" fmla="*/ 84 h 160"/>
                  <a:gd name="T6" fmla="*/ 33 w 36"/>
                  <a:gd name="T7" fmla="*/ 43 h 160"/>
                  <a:gd name="T8" fmla="*/ 36 w 36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60">
                    <a:moveTo>
                      <a:pt x="0" y="160"/>
                    </a:moveTo>
                    <a:lnTo>
                      <a:pt x="15" y="123"/>
                    </a:lnTo>
                    <a:lnTo>
                      <a:pt x="26" y="84"/>
                    </a:lnTo>
                    <a:lnTo>
                      <a:pt x="33" y="43"/>
                    </a:lnTo>
                    <a:lnTo>
                      <a:pt x="36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28" name="Freeform 2591"/>
              <p:cNvSpPr>
                <a:spLocks/>
              </p:cNvSpPr>
              <p:nvPr/>
            </p:nvSpPr>
            <p:spPr bwMode="auto">
              <a:xfrm>
                <a:off x="3331" y="1944"/>
                <a:ext cx="12" cy="0"/>
              </a:xfrm>
              <a:custGeom>
                <a:avLst/>
                <a:gdLst>
                  <a:gd name="T0" fmla="*/ 72 w 72"/>
                  <a:gd name="T1" fmla="*/ 50 w 72"/>
                  <a:gd name="T2" fmla="*/ 0 w 7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">
                    <a:moveTo>
                      <a:pt x="72" y="0"/>
                    </a:moveTo>
                    <a:lnTo>
                      <a:pt x="5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29" name="Line 2592"/>
              <p:cNvSpPr>
                <a:spLocks noChangeShapeType="1"/>
              </p:cNvSpPr>
              <p:nvPr/>
            </p:nvSpPr>
            <p:spPr bwMode="auto">
              <a:xfrm flipV="1">
                <a:off x="3337" y="1934"/>
                <a:ext cx="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30" name="Freeform 2593"/>
              <p:cNvSpPr>
                <a:spLocks/>
              </p:cNvSpPr>
              <p:nvPr/>
            </p:nvSpPr>
            <p:spPr bwMode="auto">
              <a:xfrm>
                <a:off x="3347" y="1927"/>
                <a:ext cx="7" cy="20"/>
              </a:xfrm>
              <a:custGeom>
                <a:avLst/>
                <a:gdLst>
                  <a:gd name="T0" fmla="*/ 0 w 36"/>
                  <a:gd name="T1" fmla="*/ 0 h 122"/>
                  <a:gd name="T2" fmla="*/ 9 w 36"/>
                  <a:gd name="T3" fmla="*/ 43 h 122"/>
                  <a:gd name="T4" fmla="*/ 21 w 36"/>
                  <a:gd name="T5" fmla="*/ 83 h 122"/>
                  <a:gd name="T6" fmla="*/ 36 w 36"/>
                  <a:gd name="T7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22">
                    <a:moveTo>
                      <a:pt x="0" y="0"/>
                    </a:moveTo>
                    <a:lnTo>
                      <a:pt x="9" y="43"/>
                    </a:lnTo>
                    <a:lnTo>
                      <a:pt x="21" y="83"/>
                    </a:lnTo>
                    <a:lnTo>
                      <a:pt x="36" y="122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31" name="Line 2594"/>
              <p:cNvSpPr>
                <a:spLocks noChangeShapeType="1"/>
              </p:cNvSpPr>
              <p:nvPr/>
            </p:nvSpPr>
            <p:spPr bwMode="auto">
              <a:xfrm flipV="1">
                <a:off x="3347" y="1912"/>
                <a:ext cx="0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32" name="Line 2595"/>
              <p:cNvSpPr>
                <a:spLocks noChangeShapeType="1"/>
              </p:cNvSpPr>
              <p:nvPr/>
            </p:nvSpPr>
            <p:spPr bwMode="auto">
              <a:xfrm flipH="1">
                <a:off x="2286" y="1254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33" name="Freeform 2596"/>
              <p:cNvSpPr>
                <a:spLocks/>
              </p:cNvSpPr>
              <p:nvPr/>
            </p:nvSpPr>
            <p:spPr bwMode="auto">
              <a:xfrm>
                <a:off x="2341" y="2122"/>
                <a:ext cx="3" cy="3"/>
              </a:xfrm>
              <a:custGeom>
                <a:avLst/>
                <a:gdLst>
                  <a:gd name="T0" fmla="*/ 0 w 20"/>
                  <a:gd name="T1" fmla="*/ 20 h 20"/>
                  <a:gd name="T2" fmla="*/ 2 w 20"/>
                  <a:gd name="T3" fmla="*/ 11 h 20"/>
                  <a:gd name="T4" fmla="*/ 11 w 20"/>
                  <a:gd name="T5" fmla="*/ 4 h 20"/>
                  <a:gd name="T6" fmla="*/ 20 w 20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0">
                    <a:moveTo>
                      <a:pt x="0" y="20"/>
                    </a:moveTo>
                    <a:lnTo>
                      <a:pt x="2" y="11"/>
                    </a:lnTo>
                    <a:lnTo>
                      <a:pt x="11" y="4"/>
                    </a:lnTo>
                    <a:lnTo>
                      <a:pt x="2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34" name="Freeform 2597"/>
              <p:cNvSpPr>
                <a:spLocks/>
              </p:cNvSpPr>
              <p:nvPr/>
            </p:nvSpPr>
            <p:spPr bwMode="auto">
              <a:xfrm>
                <a:off x="2331" y="2125"/>
                <a:ext cx="10" cy="5"/>
              </a:xfrm>
              <a:custGeom>
                <a:avLst/>
                <a:gdLst>
                  <a:gd name="T0" fmla="*/ 57 w 57"/>
                  <a:gd name="T1" fmla="*/ 0 h 28"/>
                  <a:gd name="T2" fmla="*/ 53 w 57"/>
                  <a:gd name="T3" fmla="*/ 14 h 28"/>
                  <a:gd name="T4" fmla="*/ 43 w 57"/>
                  <a:gd name="T5" fmla="*/ 25 h 28"/>
                  <a:gd name="T6" fmla="*/ 29 w 57"/>
                  <a:gd name="T7" fmla="*/ 28 h 28"/>
                  <a:gd name="T8" fmla="*/ 15 w 57"/>
                  <a:gd name="T9" fmla="*/ 25 h 28"/>
                  <a:gd name="T10" fmla="*/ 4 w 57"/>
                  <a:gd name="T11" fmla="*/ 14 h 28"/>
                  <a:gd name="T12" fmla="*/ 0 w 57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28">
                    <a:moveTo>
                      <a:pt x="57" y="0"/>
                    </a:moveTo>
                    <a:lnTo>
                      <a:pt x="53" y="14"/>
                    </a:lnTo>
                    <a:lnTo>
                      <a:pt x="43" y="25"/>
                    </a:lnTo>
                    <a:lnTo>
                      <a:pt x="29" y="28"/>
                    </a:lnTo>
                    <a:lnTo>
                      <a:pt x="15" y="25"/>
                    </a:lnTo>
                    <a:lnTo>
                      <a:pt x="4" y="1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35" name="Freeform 2598"/>
              <p:cNvSpPr>
                <a:spLocks/>
              </p:cNvSpPr>
              <p:nvPr/>
            </p:nvSpPr>
            <p:spPr bwMode="auto">
              <a:xfrm>
                <a:off x="2325" y="2122"/>
                <a:ext cx="6" cy="3"/>
              </a:xfrm>
              <a:custGeom>
                <a:avLst/>
                <a:gdLst>
                  <a:gd name="T0" fmla="*/ 0 w 40"/>
                  <a:gd name="T1" fmla="*/ 20 h 20"/>
                  <a:gd name="T2" fmla="*/ 3 w 40"/>
                  <a:gd name="T3" fmla="*/ 11 h 20"/>
                  <a:gd name="T4" fmla="*/ 10 w 40"/>
                  <a:gd name="T5" fmla="*/ 4 h 20"/>
                  <a:gd name="T6" fmla="*/ 20 w 40"/>
                  <a:gd name="T7" fmla="*/ 0 h 20"/>
                  <a:gd name="T8" fmla="*/ 30 w 40"/>
                  <a:gd name="T9" fmla="*/ 4 h 20"/>
                  <a:gd name="T10" fmla="*/ 38 w 40"/>
                  <a:gd name="T11" fmla="*/ 11 h 20"/>
                  <a:gd name="T12" fmla="*/ 40 w 40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20">
                    <a:moveTo>
                      <a:pt x="0" y="20"/>
                    </a:moveTo>
                    <a:lnTo>
                      <a:pt x="3" y="11"/>
                    </a:lnTo>
                    <a:lnTo>
                      <a:pt x="10" y="4"/>
                    </a:lnTo>
                    <a:lnTo>
                      <a:pt x="20" y="0"/>
                    </a:lnTo>
                    <a:lnTo>
                      <a:pt x="30" y="4"/>
                    </a:lnTo>
                    <a:lnTo>
                      <a:pt x="38" y="11"/>
                    </a:lnTo>
                    <a:lnTo>
                      <a:pt x="4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36" name="Freeform 2599"/>
              <p:cNvSpPr>
                <a:spLocks/>
              </p:cNvSpPr>
              <p:nvPr/>
            </p:nvSpPr>
            <p:spPr bwMode="auto">
              <a:xfrm>
                <a:off x="2315" y="2125"/>
                <a:ext cx="10" cy="5"/>
              </a:xfrm>
              <a:custGeom>
                <a:avLst/>
                <a:gdLst>
                  <a:gd name="T0" fmla="*/ 56 w 56"/>
                  <a:gd name="T1" fmla="*/ 0 h 28"/>
                  <a:gd name="T2" fmla="*/ 52 w 56"/>
                  <a:gd name="T3" fmla="*/ 14 h 28"/>
                  <a:gd name="T4" fmla="*/ 42 w 56"/>
                  <a:gd name="T5" fmla="*/ 25 h 28"/>
                  <a:gd name="T6" fmla="*/ 28 w 56"/>
                  <a:gd name="T7" fmla="*/ 28 h 28"/>
                  <a:gd name="T8" fmla="*/ 14 w 56"/>
                  <a:gd name="T9" fmla="*/ 25 h 28"/>
                  <a:gd name="T10" fmla="*/ 3 w 56"/>
                  <a:gd name="T11" fmla="*/ 14 h 28"/>
                  <a:gd name="T12" fmla="*/ 0 w 56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8">
                    <a:moveTo>
                      <a:pt x="56" y="0"/>
                    </a:moveTo>
                    <a:lnTo>
                      <a:pt x="52" y="14"/>
                    </a:lnTo>
                    <a:lnTo>
                      <a:pt x="42" y="25"/>
                    </a:lnTo>
                    <a:lnTo>
                      <a:pt x="28" y="28"/>
                    </a:lnTo>
                    <a:lnTo>
                      <a:pt x="14" y="25"/>
                    </a:lnTo>
                    <a:lnTo>
                      <a:pt x="3" y="1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37" name="Freeform 2600"/>
              <p:cNvSpPr>
                <a:spLocks/>
              </p:cNvSpPr>
              <p:nvPr/>
            </p:nvSpPr>
            <p:spPr bwMode="auto">
              <a:xfrm>
                <a:off x="2308" y="2122"/>
                <a:ext cx="7" cy="3"/>
              </a:xfrm>
              <a:custGeom>
                <a:avLst/>
                <a:gdLst>
                  <a:gd name="T0" fmla="*/ 0 w 42"/>
                  <a:gd name="T1" fmla="*/ 20 h 20"/>
                  <a:gd name="T2" fmla="*/ 4 w 42"/>
                  <a:gd name="T3" fmla="*/ 11 h 20"/>
                  <a:gd name="T4" fmla="*/ 11 w 42"/>
                  <a:gd name="T5" fmla="*/ 4 h 20"/>
                  <a:gd name="T6" fmla="*/ 20 w 42"/>
                  <a:gd name="T7" fmla="*/ 0 h 20"/>
                  <a:gd name="T8" fmla="*/ 31 w 42"/>
                  <a:gd name="T9" fmla="*/ 4 h 20"/>
                  <a:gd name="T10" fmla="*/ 38 w 42"/>
                  <a:gd name="T11" fmla="*/ 11 h 20"/>
                  <a:gd name="T12" fmla="*/ 42 w 4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0">
                    <a:moveTo>
                      <a:pt x="0" y="20"/>
                    </a:moveTo>
                    <a:lnTo>
                      <a:pt x="4" y="11"/>
                    </a:lnTo>
                    <a:lnTo>
                      <a:pt x="11" y="4"/>
                    </a:lnTo>
                    <a:lnTo>
                      <a:pt x="20" y="0"/>
                    </a:lnTo>
                    <a:lnTo>
                      <a:pt x="31" y="4"/>
                    </a:lnTo>
                    <a:lnTo>
                      <a:pt x="38" y="11"/>
                    </a:lnTo>
                    <a:lnTo>
                      <a:pt x="42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38" name="Freeform 2601"/>
              <p:cNvSpPr>
                <a:spLocks/>
              </p:cNvSpPr>
              <p:nvPr/>
            </p:nvSpPr>
            <p:spPr bwMode="auto">
              <a:xfrm>
                <a:off x="2299" y="2125"/>
                <a:ext cx="9" cy="5"/>
              </a:xfrm>
              <a:custGeom>
                <a:avLst/>
                <a:gdLst>
                  <a:gd name="T0" fmla="*/ 56 w 56"/>
                  <a:gd name="T1" fmla="*/ 0 h 28"/>
                  <a:gd name="T2" fmla="*/ 53 w 56"/>
                  <a:gd name="T3" fmla="*/ 14 h 28"/>
                  <a:gd name="T4" fmla="*/ 42 w 56"/>
                  <a:gd name="T5" fmla="*/ 25 h 28"/>
                  <a:gd name="T6" fmla="*/ 28 w 56"/>
                  <a:gd name="T7" fmla="*/ 28 h 28"/>
                  <a:gd name="T8" fmla="*/ 14 w 56"/>
                  <a:gd name="T9" fmla="*/ 25 h 28"/>
                  <a:gd name="T10" fmla="*/ 3 w 56"/>
                  <a:gd name="T11" fmla="*/ 14 h 28"/>
                  <a:gd name="T12" fmla="*/ 0 w 56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8">
                    <a:moveTo>
                      <a:pt x="56" y="0"/>
                    </a:moveTo>
                    <a:lnTo>
                      <a:pt x="53" y="14"/>
                    </a:lnTo>
                    <a:lnTo>
                      <a:pt x="42" y="25"/>
                    </a:lnTo>
                    <a:lnTo>
                      <a:pt x="28" y="28"/>
                    </a:lnTo>
                    <a:lnTo>
                      <a:pt x="14" y="25"/>
                    </a:lnTo>
                    <a:lnTo>
                      <a:pt x="3" y="1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39" name="Freeform 2602"/>
              <p:cNvSpPr>
                <a:spLocks/>
              </p:cNvSpPr>
              <p:nvPr/>
            </p:nvSpPr>
            <p:spPr bwMode="auto">
              <a:xfrm>
                <a:off x="2292" y="2122"/>
                <a:ext cx="7" cy="3"/>
              </a:xfrm>
              <a:custGeom>
                <a:avLst/>
                <a:gdLst>
                  <a:gd name="T0" fmla="*/ 0 w 40"/>
                  <a:gd name="T1" fmla="*/ 20 h 20"/>
                  <a:gd name="T2" fmla="*/ 2 w 40"/>
                  <a:gd name="T3" fmla="*/ 11 h 20"/>
                  <a:gd name="T4" fmla="*/ 9 w 40"/>
                  <a:gd name="T5" fmla="*/ 4 h 20"/>
                  <a:gd name="T6" fmla="*/ 20 w 40"/>
                  <a:gd name="T7" fmla="*/ 0 h 20"/>
                  <a:gd name="T8" fmla="*/ 30 w 40"/>
                  <a:gd name="T9" fmla="*/ 4 h 20"/>
                  <a:gd name="T10" fmla="*/ 37 w 40"/>
                  <a:gd name="T11" fmla="*/ 11 h 20"/>
                  <a:gd name="T12" fmla="*/ 40 w 40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20">
                    <a:moveTo>
                      <a:pt x="0" y="20"/>
                    </a:moveTo>
                    <a:lnTo>
                      <a:pt x="2" y="11"/>
                    </a:lnTo>
                    <a:lnTo>
                      <a:pt x="9" y="4"/>
                    </a:lnTo>
                    <a:lnTo>
                      <a:pt x="20" y="0"/>
                    </a:lnTo>
                    <a:lnTo>
                      <a:pt x="30" y="4"/>
                    </a:lnTo>
                    <a:lnTo>
                      <a:pt x="37" y="11"/>
                    </a:lnTo>
                    <a:lnTo>
                      <a:pt x="4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40" name="Freeform 2603"/>
              <p:cNvSpPr>
                <a:spLocks/>
              </p:cNvSpPr>
              <p:nvPr/>
            </p:nvSpPr>
            <p:spPr bwMode="auto">
              <a:xfrm>
                <a:off x="2283" y="2125"/>
                <a:ext cx="9" cy="5"/>
              </a:xfrm>
              <a:custGeom>
                <a:avLst/>
                <a:gdLst>
                  <a:gd name="T0" fmla="*/ 57 w 57"/>
                  <a:gd name="T1" fmla="*/ 0 h 28"/>
                  <a:gd name="T2" fmla="*/ 53 w 57"/>
                  <a:gd name="T3" fmla="*/ 14 h 28"/>
                  <a:gd name="T4" fmla="*/ 42 w 57"/>
                  <a:gd name="T5" fmla="*/ 25 h 28"/>
                  <a:gd name="T6" fmla="*/ 28 w 57"/>
                  <a:gd name="T7" fmla="*/ 28 h 28"/>
                  <a:gd name="T8" fmla="*/ 14 w 57"/>
                  <a:gd name="T9" fmla="*/ 25 h 28"/>
                  <a:gd name="T10" fmla="*/ 3 w 57"/>
                  <a:gd name="T11" fmla="*/ 14 h 28"/>
                  <a:gd name="T12" fmla="*/ 0 w 57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28">
                    <a:moveTo>
                      <a:pt x="57" y="0"/>
                    </a:moveTo>
                    <a:lnTo>
                      <a:pt x="53" y="14"/>
                    </a:lnTo>
                    <a:lnTo>
                      <a:pt x="42" y="25"/>
                    </a:lnTo>
                    <a:lnTo>
                      <a:pt x="28" y="28"/>
                    </a:lnTo>
                    <a:lnTo>
                      <a:pt x="14" y="25"/>
                    </a:lnTo>
                    <a:lnTo>
                      <a:pt x="3" y="1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41" name="Freeform 2604"/>
              <p:cNvSpPr>
                <a:spLocks/>
              </p:cNvSpPr>
              <p:nvPr/>
            </p:nvSpPr>
            <p:spPr bwMode="auto">
              <a:xfrm>
                <a:off x="2276" y="2122"/>
                <a:ext cx="7" cy="3"/>
              </a:xfrm>
              <a:custGeom>
                <a:avLst/>
                <a:gdLst>
                  <a:gd name="T0" fmla="*/ 0 w 40"/>
                  <a:gd name="T1" fmla="*/ 20 h 20"/>
                  <a:gd name="T2" fmla="*/ 2 w 40"/>
                  <a:gd name="T3" fmla="*/ 11 h 20"/>
                  <a:gd name="T4" fmla="*/ 9 w 40"/>
                  <a:gd name="T5" fmla="*/ 4 h 20"/>
                  <a:gd name="T6" fmla="*/ 20 w 40"/>
                  <a:gd name="T7" fmla="*/ 0 h 20"/>
                  <a:gd name="T8" fmla="*/ 29 w 40"/>
                  <a:gd name="T9" fmla="*/ 4 h 20"/>
                  <a:gd name="T10" fmla="*/ 38 w 40"/>
                  <a:gd name="T11" fmla="*/ 11 h 20"/>
                  <a:gd name="T12" fmla="*/ 40 w 40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20">
                    <a:moveTo>
                      <a:pt x="0" y="20"/>
                    </a:moveTo>
                    <a:lnTo>
                      <a:pt x="2" y="11"/>
                    </a:lnTo>
                    <a:lnTo>
                      <a:pt x="9" y="4"/>
                    </a:lnTo>
                    <a:lnTo>
                      <a:pt x="20" y="0"/>
                    </a:lnTo>
                    <a:lnTo>
                      <a:pt x="29" y="4"/>
                    </a:lnTo>
                    <a:lnTo>
                      <a:pt x="38" y="11"/>
                    </a:lnTo>
                    <a:lnTo>
                      <a:pt x="4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42" name="Freeform 2605"/>
              <p:cNvSpPr>
                <a:spLocks/>
              </p:cNvSpPr>
              <p:nvPr/>
            </p:nvSpPr>
            <p:spPr bwMode="auto">
              <a:xfrm>
                <a:off x="2267" y="2125"/>
                <a:ext cx="9" cy="5"/>
              </a:xfrm>
              <a:custGeom>
                <a:avLst/>
                <a:gdLst>
                  <a:gd name="T0" fmla="*/ 57 w 57"/>
                  <a:gd name="T1" fmla="*/ 0 h 27"/>
                  <a:gd name="T2" fmla="*/ 52 w 57"/>
                  <a:gd name="T3" fmla="*/ 14 h 27"/>
                  <a:gd name="T4" fmla="*/ 41 w 57"/>
                  <a:gd name="T5" fmla="*/ 24 h 27"/>
                  <a:gd name="T6" fmla="*/ 28 w 57"/>
                  <a:gd name="T7" fmla="*/ 27 h 27"/>
                  <a:gd name="T8" fmla="*/ 14 w 57"/>
                  <a:gd name="T9" fmla="*/ 24 h 27"/>
                  <a:gd name="T10" fmla="*/ 4 w 57"/>
                  <a:gd name="T11" fmla="*/ 14 h 27"/>
                  <a:gd name="T12" fmla="*/ 0 w 57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27">
                    <a:moveTo>
                      <a:pt x="57" y="0"/>
                    </a:moveTo>
                    <a:lnTo>
                      <a:pt x="52" y="14"/>
                    </a:lnTo>
                    <a:lnTo>
                      <a:pt x="41" y="24"/>
                    </a:lnTo>
                    <a:lnTo>
                      <a:pt x="28" y="27"/>
                    </a:lnTo>
                    <a:lnTo>
                      <a:pt x="14" y="24"/>
                    </a:lnTo>
                    <a:lnTo>
                      <a:pt x="4" y="1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43" name="Freeform 2606"/>
              <p:cNvSpPr>
                <a:spLocks/>
              </p:cNvSpPr>
              <p:nvPr/>
            </p:nvSpPr>
            <p:spPr bwMode="auto">
              <a:xfrm>
                <a:off x="2249" y="2120"/>
                <a:ext cx="18" cy="5"/>
              </a:xfrm>
              <a:custGeom>
                <a:avLst/>
                <a:gdLst>
                  <a:gd name="T0" fmla="*/ 106 w 106"/>
                  <a:gd name="T1" fmla="*/ 32 h 32"/>
                  <a:gd name="T2" fmla="*/ 0 w 106"/>
                  <a:gd name="T3" fmla="*/ 32 h 32"/>
                  <a:gd name="T4" fmla="*/ 60 w 106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6" h="32">
                    <a:moveTo>
                      <a:pt x="106" y="32"/>
                    </a:moveTo>
                    <a:lnTo>
                      <a:pt x="0" y="32"/>
                    </a:lnTo>
                    <a:lnTo>
                      <a:pt x="6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44" name="Freeform 2607"/>
              <p:cNvSpPr>
                <a:spLocks/>
              </p:cNvSpPr>
              <p:nvPr/>
            </p:nvSpPr>
            <p:spPr bwMode="auto">
              <a:xfrm>
                <a:off x="2340" y="2121"/>
                <a:ext cx="4" cy="4"/>
              </a:xfrm>
              <a:custGeom>
                <a:avLst/>
                <a:gdLst>
                  <a:gd name="T0" fmla="*/ 0 w 24"/>
                  <a:gd name="T1" fmla="*/ 23 h 23"/>
                  <a:gd name="T2" fmla="*/ 3 w 24"/>
                  <a:gd name="T3" fmla="*/ 11 h 23"/>
                  <a:gd name="T4" fmla="*/ 12 w 24"/>
                  <a:gd name="T5" fmla="*/ 3 h 23"/>
                  <a:gd name="T6" fmla="*/ 24 w 24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3">
                    <a:moveTo>
                      <a:pt x="0" y="23"/>
                    </a:moveTo>
                    <a:lnTo>
                      <a:pt x="3" y="11"/>
                    </a:lnTo>
                    <a:lnTo>
                      <a:pt x="12" y="3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45" name="Freeform 2608"/>
              <p:cNvSpPr>
                <a:spLocks/>
              </p:cNvSpPr>
              <p:nvPr/>
            </p:nvSpPr>
            <p:spPr bwMode="auto">
              <a:xfrm>
                <a:off x="2332" y="2125"/>
                <a:ext cx="8" cy="4"/>
              </a:xfrm>
              <a:custGeom>
                <a:avLst/>
                <a:gdLst>
                  <a:gd name="T0" fmla="*/ 49 w 49"/>
                  <a:gd name="T1" fmla="*/ 0 h 25"/>
                  <a:gd name="T2" fmla="*/ 46 w 49"/>
                  <a:gd name="T3" fmla="*/ 13 h 25"/>
                  <a:gd name="T4" fmla="*/ 37 w 49"/>
                  <a:gd name="T5" fmla="*/ 21 h 25"/>
                  <a:gd name="T6" fmla="*/ 25 w 49"/>
                  <a:gd name="T7" fmla="*/ 25 h 25"/>
                  <a:gd name="T8" fmla="*/ 13 w 49"/>
                  <a:gd name="T9" fmla="*/ 21 h 25"/>
                  <a:gd name="T10" fmla="*/ 3 w 49"/>
                  <a:gd name="T11" fmla="*/ 13 h 25"/>
                  <a:gd name="T12" fmla="*/ 0 w 49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5">
                    <a:moveTo>
                      <a:pt x="49" y="0"/>
                    </a:moveTo>
                    <a:lnTo>
                      <a:pt x="46" y="13"/>
                    </a:lnTo>
                    <a:lnTo>
                      <a:pt x="37" y="21"/>
                    </a:lnTo>
                    <a:lnTo>
                      <a:pt x="25" y="25"/>
                    </a:lnTo>
                    <a:lnTo>
                      <a:pt x="13" y="21"/>
                    </a:lnTo>
                    <a:lnTo>
                      <a:pt x="3" y="1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46" name="Freeform 2609"/>
              <p:cNvSpPr>
                <a:spLocks/>
              </p:cNvSpPr>
              <p:nvPr/>
            </p:nvSpPr>
            <p:spPr bwMode="auto">
              <a:xfrm>
                <a:off x="2324" y="2121"/>
                <a:ext cx="8" cy="4"/>
              </a:xfrm>
              <a:custGeom>
                <a:avLst/>
                <a:gdLst>
                  <a:gd name="T0" fmla="*/ 0 w 48"/>
                  <a:gd name="T1" fmla="*/ 23 h 23"/>
                  <a:gd name="T2" fmla="*/ 3 w 48"/>
                  <a:gd name="T3" fmla="*/ 11 h 23"/>
                  <a:gd name="T4" fmla="*/ 11 w 48"/>
                  <a:gd name="T5" fmla="*/ 3 h 23"/>
                  <a:gd name="T6" fmla="*/ 24 w 48"/>
                  <a:gd name="T7" fmla="*/ 0 h 23"/>
                  <a:gd name="T8" fmla="*/ 36 w 48"/>
                  <a:gd name="T9" fmla="*/ 3 h 23"/>
                  <a:gd name="T10" fmla="*/ 46 w 48"/>
                  <a:gd name="T11" fmla="*/ 11 h 23"/>
                  <a:gd name="T12" fmla="*/ 48 w 48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3">
                    <a:moveTo>
                      <a:pt x="0" y="23"/>
                    </a:moveTo>
                    <a:lnTo>
                      <a:pt x="3" y="11"/>
                    </a:lnTo>
                    <a:lnTo>
                      <a:pt x="11" y="3"/>
                    </a:lnTo>
                    <a:lnTo>
                      <a:pt x="24" y="0"/>
                    </a:lnTo>
                    <a:lnTo>
                      <a:pt x="36" y="3"/>
                    </a:lnTo>
                    <a:lnTo>
                      <a:pt x="46" y="11"/>
                    </a:lnTo>
                    <a:lnTo>
                      <a:pt x="48" y="23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47" name="Freeform 2610"/>
              <p:cNvSpPr>
                <a:spLocks/>
              </p:cNvSpPr>
              <p:nvPr/>
            </p:nvSpPr>
            <p:spPr bwMode="auto">
              <a:xfrm>
                <a:off x="2316" y="2125"/>
                <a:ext cx="8" cy="4"/>
              </a:xfrm>
              <a:custGeom>
                <a:avLst/>
                <a:gdLst>
                  <a:gd name="T0" fmla="*/ 49 w 49"/>
                  <a:gd name="T1" fmla="*/ 0 h 25"/>
                  <a:gd name="T2" fmla="*/ 45 w 49"/>
                  <a:gd name="T3" fmla="*/ 13 h 25"/>
                  <a:gd name="T4" fmla="*/ 37 w 49"/>
                  <a:gd name="T5" fmla="*/ 21 h 25"/>
                  <a:gd name="T6" fmla="*/ 25 w 49"/>
                  <a:gd name="T7" fmla="*/ 25 h 25"/>
                  <a:gd name="T8" fmla="*/ 12 w 49"/>
                  <a:gd name="T9" fmla="*/ 21 h 25"/>
                  <a:gd name="T10" fmla="*/ 4 w 49"/>
                  <a:gd name="T11" fmla="*/ 13 h 25"/>
                  <a:gd name="T12" fmla="*/ 0 w 49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5">
                    <a:moveTo>
                      <a:pt x="49" y="0"/>
                    </a:moveTo>
                    <a:lnTo>
                      <a:pt x="45" y="13"/>
                    </a:lnTo>
                    <a:lnTo>
                      <a:pt x="37" y="21"/>
                    </a:lnTo>
                    <a:lnTo>
                      <a:pt x="25" y="25"/>
                    </a:lnTo>
                    <a:lnTo>
                      <a:pt x="12" y="21"/>
                    </a:lnTo>
                    <a:lnTo>
                      <a:pt x="4" y="1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48" name="Freeform 2611"/>
              <p:cNvSpPr>
                <a:spLocks/>
              </p:cNvSpPr>
              <p:nvPr/>
            </p:nvSpPr>
            <p:spPr bwMode="auto">
              <a:xfrm>
                <a:off x="2308" y="2121"/>
                <a:ext cx="8" cy="4"/>
              </a:xfrm>
              <a:custGeom>
                <a:avLst/>
                <a:gdLst>
                  <a:gd name="T0" fmla="*/ 0 w 48"/>
                  <a:gd name="T1" fmla="*/ 23 h 23"/>
                  <a:gd name="T2" fmla="*/ 3 w 48"/>
                  <a:gd name="T3" fmla="*/ 11 h 23"/>
                  <a:gd name="T4" fmla="*/ 12 w 48"/>
                  <a:gd name="T5" fmla="*/ 3 h 23"/>
                  <a:gd name="T6" fmla="*/ 23 w 48"/>
                  <a:gd name="T7" fmla="*/ 0 h 23"/>
                  <a:gd name="T8" fmla="*/ 36 w 48"/>
                  <a:gd name="T9" fmla="*/ 3 h 23"/>
                  <a:gd name="T10" fmla="*/ 45 w 48"/>
                  <a:gd name="T11" fmla="*/ 11 h 23"/>
                  <a:gd name="T12" fmla="*/ 48 w 48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3">
                    <a:moveTo>
                      <a:pt x="0" y="23"/>
                    </a:moveTo>
                    <a:lnTo>
                      <a:pt x="3" y="11"/>
                    </a:lnTo>
                    <a:lnTo>
                      <a:pt x="12" y="3"/>
                    </a:lnTo>
                    <a:lnTo>
                      <a:pt x="23" y="0"/>
                    </a:lnTo>
                    <a:lnTo>
                      <a:pt x="36" y="3"/>
                    </a:lnTo>
                    <a:lnTo>
                      <a:pt x="45" y="11"/>
                    </a:lnTo>
                    <a:lnTo>
                      <a:pt x="48" y="23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49" name="Freeform 2612"/>
              <p:cNvSpPr>
                <a:spLocks/>
              </p:cNvSpPr>
              <p:nvPr/>
            </p:nvSpPr>
            <p:spPr bwMode="auto">
              <a:xfrm>
                <a:off x="2300" y="2125"/>
                <a:ext cx="8" cy="4"/>
              </a:xfrm>
              <a:custGeom>
                <a:avLst/>
                <a:gdLst>
                  <a:gd name="T0" fmla="*/ 49 w 49"/>
                  <a:gd name="T1" fmla="*/ 0 h 25"/>
                  <a:gd name="T2" fmla="*/ 45 w 49"/>
                  <a:gd name="T3" fmla="*/ 13 h 25"/>
                  <a:gd name="T4" fmla="*/ 37 w 49"/>
                  <a:gd name="T5" fmla="*/ 21 h 25"/>
                  <a:gd name="T6" fmla="*/ 24 w 49"/>
                  <a:gd name="T7" fmla="*/ 25 h 25"/>
                  <a:gd name="T8" fmla="*/ 12 w 49"/>
                  <a:gd name="T9" fmla="*/ 21 h 25"/>
                  <a:gd name="T10" fmla="*/ 3 w 49"/>
                  <a:gd name="T11" fmla="*/ 13 h 25"/>
                  <a:gd name="T12" fmla="*/ 0 w 49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5">
                    <a:moveTo>
                      <a:pt x="49" y="0"/>
                    </a:moveTo>
                    <a:lnTo>
                      <a:pt x="45" y="13"/>
                    </a:lnTo>
                    <a:lnTo>
                      <a:pt x="37" y="21"/>
                    </a:lnTo>
                    <a:lnTo>
                      <a:pt x="24" y="25"/>
                    </a:lnTo>
                    <a:lnTo>
                      <a:pt x="12" y="21"/>
                    </a:lnTo>
                    <a:lnTo>
                      <a:pt x="3" y="1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50" name="Freeform 2613"/>
              <p:cNvSpPr>
                <a:spLocks/>
              </p:cNvSpPr>
              <p:nvPr/>
            </p:nvSpPr>
            <p:spPr bwMode="auto">
              <a:xfrm>
                <a:off x="2291" y="2121"/>
                <a:ext cx="9" cy="4"/>
              </a:xfrm>
              <a:custGeom>
                <a:avLst/>
                <a:gdLst>
                  <a:gd name="T0" fmla="*/ 0 w 49"/>
                  <a:gd name="T1" fmla="*/ 23 h 23"/>
                  <a:gd name="T2" fmla="*/ 3 w 49"/>
                  <a:gd name="T3" fmla="*/ 11 h 23"/>
                  <a:gd name="T4" fmla="*/ 13 w 49"/>
                  <a:gd name="T5" fmla="*/ 3 h 23"/>
                  <a:gd name="T6" fmla="*/ 25 w 49"/>
                  <a:gd name="T7" fmla="*/ 0 h 23"/>
                  <a:gd name="T8" fmla="*/ 36 w 49"/>
                  <a:gd name="T9" fmla="*/ 3 h 23"/>
                  <a:gd name="T10" fmla="*/ 46 w 49"/>
                  <a:gd name="T11" fmla="*/ 11 h 23"/>
                  <a:gd name="T12" fmla="*/ 49 w 49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3">
                    <a:moveTo>
                      <a:pt x="0" y="23"/>
                    </a:moveTo>
                    <a:lnTo>
                      <a:pt x="3" y="11"/>
                    </a:lnTo>
                    <a:lnTo>
                      <a:pt x="13" y="3"/>
                    </a:lnTo>
                    <a:lnTo>
                      <a:pt x="25" y="0"/>
                    </a:lnTo>
                    <a:lnTo>
                      <a:pt x="36" y="3"/>
                    </a:lnTo>
                    <a:lnTo>
                      <a:pt x="46" y="11"/>
                    </a:lnTo>
                    <a:lnTo>
                      <a:pt x="49" y="23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51" name="Freeform 2614"/>
              <p:cNvSpPr>
                <a:spLocks/>
              </p:cNvSpPr>
              <p:nvPr/>
            </p:nvSpPr>
            <p:spPr bwMode="auto">
              <a:xfrm>
                <a:off x="2283" y="2125"/>
                <a:ext cx="8" cy="4"/>
              </a:xfrm>
              <a:custGeom>
                <a:avLst/>
                <a:gdLst>
                  <a:gd name="T0" fmla="*/ 49 w 49"/>
                  <a:gd name="T1" fmla="*/ 0 h 25"/>
                  <a:gd name="T2" fmla="*/ 46 w 49"/>
                  <a:gd name="T3" fmla="*/ 13 h 25"/>
                  <a:gd name="T4" fmla="*/ 37 w 49"/>
                  <a:gd name="T5" fmla="*/ 21 h 25"/>
                  <a:gd name="T6" fmla="*/ 25 w 49"/>
                  <a:gd name="T7" fmla="*/ 25 h 25"/>
                  <a:gd name="T8" fmla="*/ 13 w 49"/>
                  <a:gd name="T9" fmla="*/ 21 h 25"/>
                  <a:gd name="T10" fmla="*/ 4 w 49"/>
                  <a:gd name="T11" fmla="*/ 13 h 25"/>
                  <a:gd name="T12" fmla="*/ 0 w 49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5">
                    <a:moveTo>
                      <a:pt x="49" y="0"/>
                    </a:moveTo>
                    <a:lnTo>
                      <a:pt x="46" y="13"/>
                    </a:lnTo>
                    <a:lnTo>
                      <a:pt x="37" y="21"/>
                    </a:lnTo>
                    <a:lnTo>
                      <a:pt x="25" y="25"/>
                    </a:lnTo>
                    <a:lnTo>
                      <a:pt x="13" y="21"/>
                    </a:lnTo>
                    <a:lnTo>
                      <a:pt x="4" y="1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52" name="Freeform 2615"/>
              <p:cNvSpPr>
                <a:spLocks/>
              </p:cNvSpPr>
              <p:nvPr/>
            </p:nvSpPr>
            <p:spPr bwMode="auto">
              <a:xfrm>
                <a:off x="2275" y="2121"/>
                <a:ext cx="8" cy="4"/>
              </a:xfrm>
              <a:custGeom>
                <a:avLst/>
                <a:gdLst>
                  <a:gd name="T0" fmla="*/ 0 w 48"/>
                  <a:gd name="T1" fmla="*/ 23 h 23"/>
                  <a:gd name="T2" fmla="*/ 4 w 48"/>
                  <a:gd name="T3" fmla="*/ 11 h 23"/>
                  <a:gd name="T4" fmla="*/ 12 w 48"/>
                  <a:gd name="T5" fmla="*/ 3 h 23"/>
                  <a:gd name="T6" fmla="*/ 25 w 48"/>
                  <a:gd name="T7" fmla="*/ 0 h 23"/>
                  <a:gd name="T8" fmla="*/ 37 w 48"/>
                  <a:gd name="T9" fmla="*/ 3 h 23"/>
                  <a:gd name="T10" fmla="*/ 46 w 48"/>
                  <a:gd name="T11" fmla="*/ 11 h 23"/>
                  <a:gd name="T12" fmla="*/ 48 w 48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3">
                    <a:moveTo>
                      <a:pt x="0" y="23"/>
                    </a:moveTo>
                    <a:lnTo>
                      <a:pt x="4" y="11"/>
                    </a:lnTo>
                    <a:lnTo>
                      <a:pt x="12" y="3"/>
                    </a:lnTo>
                    <a:lnTo>
                      <a:pt x="25" y="0"/>
                    </a:lnTo>
                    <a:lnTo>
                      <a:pt x="37" y="3"/>
                    </a:lnTo>
                    <a:lnTo>
                      <a:pt x="46" y="11"/>
                    </a:lnTo>
                    <a:lnTo>
                      <a:pt x="48" y="23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53" name="Freeform 2616"/>
              <p:cNvSpPr>
                <a:spLocks/>
              </p:cNvSpPr>
              <p:nvPr/>
            </p:nvSpPr>
            <p:spPr bwMode="auto">
              <a:xfrm>
                <a:off x="2267" y="2124"/>
                <a:ext cx="8" cy="5"/>
              </a:xfrm>
              <a:custGeom>
                <a:avLst/>
                <a:gdLst>
                  <a:gd name="T0" fmla="*/ 48 w 48"/>
                  <a:gd name="T1" fmla="*/ 3 h 26"/>
                  <a:gd name="T2" fmla="*/ 43 w 48"/>
                  <a:gd name="T3" fmla="*/ 15 h 26"/>
                  <a:gd name="T4" fmla="*/ 34 w 48"/>
                  <a:gd name="T5" fmla="*/ 23 h 26"/>
                  <a:gd name="T6" fmla="*/ 22 w 48"/>
                  <a:gd name="T7" fmla="*/ 26 h 26"/>
                  <a:gd name="T8" fmla="*/ 10 w 48"/>
                  <a:gd name="T9" fmla="*/ 22 h 26"/>
                  <a:gd name="T10" fmla="*/ 2 w 48"/>
                  <a:gd name="T11" fmla="*/ 11 h 26"/>
                  <a:gd name="T12" fmla="*/ 0 w 48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6">
                    <a:moveTo>
                      <a:pt x="48" y="3"/>
                    </a:moveTo>
                    <a:lnTo>
                      <a:pt x="43" y="15"/>
                    </a:lnTo>
                    <a:lnTo>
                      <a:pt x="34" y="23"/>
                    </a:lnTo>
                    <a:lnTo>
                      <a:pt x="22" y="26"/>
                    </a:lnTo>
                    <a:lnTo>
                      <a:pt x="10" y="22"/>
                    </a:lnTo>
                    <a:lnTo>
                      <a:pt x="2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grpSp>
          <p:nvGrpSpPr>
            <p:cNvPr id="21" name="Group 2818"/>
            <p:cNvGrpSpPr>
              <a:grpSpLocks/>
            </p:cNvGrpSpPr>
            <p:nvPr/>
          </p:nvGrpSpPr>
          <p:grpSpPr bwMode="auto">
            <a:xfrm>
              <a:off x="1923" y="984"/>
              <a:ext cx="1864" cy="1193"/>
              <a:chOff x="1923" y="984"/>
              <a:chExt cx="1864" cy="1193"/>
            </a:xfrm>
          </p:grpSpPr>
          <p:sp>
            <p:nvSpPr>
              <p:cNvPr id="1754" name="Freeform 2618"/>
              <p:cNvSpPr>
                <a:spLocks/>
              </p:cNvSpPr>
              <p:nvPr/>
            </p:nvSpPr>
            <p:spPr bwMode="auto">
              <a:xfrm>
                <a:off x="2252" y="2120"/>
                <a:ext cx="15" cy="4"/>
              </a:xfrm>
              <a:custGeom>
                <a:avLst/>
                <a:gdLst>
                  <a:gd name="T0" fmla="*/ 94 w 94"/>
                  <a:gd name="T1" fmla="*/ 25 h 25"/>
                  <a:gd name="T2" fmla="*/ 0 w 94"/>
                  <a:gd name="T3" fmla="*/ 25 h 25"/>
                  <a:gd name="T4" fmla="*/ 46 w 9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4" h="25">
                    <a:moveTo>
                      <a:pt x="94" y="25"/>
                    </a:moveTo>
                    <a:lnTo>
                      <a:pt x="0" y="25"/>
                    </a:lnTo>
                    <a:lnTo>
                      <a:pt x="46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55" name="Freeform 2619"/>
              <p:cNvSpPr>
                <a:spLocks/>
              </p:cNvSpPr>
              <p:nvPr/>
            </p:nvSpPr>
            <p:spPr bwMode="auto">
              <a:xfrm>
                <a:off x="1956" y="2122"/>
                <a:ext cx="3" cy="3"/>
              </a:xfrm>
              <a:custGeom>
                <a:avLst/>
                <a:gdLst>
                  <a:gd name="T0" fmla="*/ 20 w 20"/>
                  <a:gd name="T1" fmla="*/ 20 h 20"/>
                  <a:gd name="T2" fmla="*/ 17 w 20"/>
                  <a:gd name="T3" fmla="*/ 11 h 20"/>
                  <a:gd name="T4" fmla="*/ 10 w 20"/>
                  <a:gd name="T5" fmla="*/ 4 h 20"/>
                  <a:gd name="T6" fmla="*/ 0 w 20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0">
                    <a:moveTo>
                      <a:pt x="20" y="20"/>
                    </a:moveTo>
                    <a:lnTo>
                      <a:pt x="17" y="11"/>
                    </a:lnTo>
                    <a:lnTo>
                      <a:pt x="10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56" name="Freeform 2620"/>
              <p:cNvSpPr>
                <a:spLocks/>
              </p:cNvSpPr>
              <p:nvPr/>
            </p:nvSpPr>
            <p:spPr bwMode="auto">
              <a:xfrm>
                <a:off x="1959" y="2125"/>
                <a:ext cx="10" cy="5"/>
              </a:xfrm>
              <a:custGeom>
                <a:avLst/>
                <a:gdLst>
                  <a:gd name="T0" fmla="*/ 0 w 56"/>
                  <a:gd name="T1" fmla="*/ 0 h 28"/>
                  <a:gd name="T2" fmla="*/ 3 w 56"/>
                  <a:gd name="T3" fmla="*/ 14 h 28"/>
                  <a:gd name="T4" fmla="*/ 14 w 56"/>
                  <a:gd name="T5" fmla="*/ 25 h 28"/>
                  <a:gd name="T6" fmla="*/ 28 w 56"/>
                  <a:gd name="T7" fmla="*/ 28 h 28"/>
                  <a:gd name="T8" fmla="*/ 42 w 56"/>
                  <a:gd name="T9" fmla="*/ 25 h 28"/>
                  <a:gd name="T10" fmla="*/ 53 w 56"/>
                  <a:gd name="T11" fmla="*/ 14 h 28"/>
                  <a:gd name="T12" fmla="*/ 56 w 56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8">
                    <a:moveTo>
                      <a:pt x="0" y="0"/>
                    </a:moveTo>
                    <a:lnTo>
                      <a:pt x="3" y="14"/>
                    </a:lnTo>
                    <a:lnTo>
                      <a:pt x="14" y="25"/>
                    </a:lnTo>
                    <a:lnTo>
                      <a:pt x="28" y="28"/>
                    </a:lnTo>
                    <a:lnTo>
                      <a:pt x="42" y="25"/>
                    </a:lnTo>
                    <a:lnTo>
                      <a:pt x="53" y="14"/>
                    </a:lnTo>
                    <a:lnTo>
                      <a:pt x="56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57" name="Freeform 2621"/>
              <p:cNvSpPr>
                <a:spLocks/>
              </p:cNvSpPr>
              <p:nvPr/>
            </p:nvSpPr>
            <p:spPr bwMode="auto">
              <a:xfrm>
                <a:off x="1969" y="2122"/>
                <a:ext cx="6" cy="3"/>
              </a:xfrm>
              <a:custGeom>
                <a:avLst/>
                <a:gdLst>
                  <a:gd name="T0" fmla="*/ 42 w 42"/>
                  <a:gd name="T1" fmla="*/ 20 h 20"/>
                  <a:gd name="T2" fmla="*/ 38 w 42"/>
                  <a:gd name="T3" fmla="*/ 11 h 20"/>
                  <a:gd name="T4" fmla="*/ 31 w 42"/>
                  <a:gd name="T5" fmla="*/ 4 h 20"/>
                  <a:gd name="T6" fmla="*/ 20 w 42"/>
                  <a:gd name="T7" fmla="*/ 0 h 20"/>
                  <a:gd name="T8" fmla="*/ 11 w 42"/>
                  <a:gd name="T9" fmla="*/ 4 h 20"/>
                  <a:gd name="T10" fmla="*/ 4 w 42"/>
                  <a:gd name="T11" fmla="*/ 11 h 20"/>
                  <a:gd name="T12" fmla="*/ 0 w 4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0">
                    <a:moveTo>
                      <a:pt x="42" y="20"/>
                    </a:moveTo>
                    <a:lnTo>
                      <a:pt x="38" y="11"/>
                    </a:lnTo>
                    <a:lnTo>
                      <a:pt x="31" y="4"/>
                    </a:lnTo>
                    <a:lnTo>
                      <a:pt x="20" y="0"/>
                    </a:lnTo>
                    <a:lnTo>
                      <a:pt x="11" y="4"/>
                    </a:lnTo>
                    <a:lnTo>
                      <a:pt x="4" y="11"/>
                    </a:ln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58" name="Freeform 2622"/>
              <p:cNvSpPr>
                <a:spLocks/>
              </p:cNvSpPr>
              <p:nvPr/>
            </p:nvSpPr>
            <p:spPr bwMode="auto">
              <a:xfrm>
                <a:off x="1975" y="2125"/>
                <a:ext cx="10" cy="5"/>
              </a:xfrm>
              <a:custGeom>
                <a:avLst/>
                <a:gdLst>
                  <a:gd name="T0" fmla="*/ 0 w 56"/>
                  <a:gd name="T1" fmla="*/ 0 h 28"/>
                  <a:gd name="T2" fmla="*/ 3 w 56"/>
                  <a:gd name="T3" fmla="*/ 14 h 28"/>
                  <a:gd name="T4" fmla="*/ 14 w 56"/>
                  <a:gd name="T5" fmla="*/ 25 h 28"/>
                  <a:gd name="T6" fmla="*/ 28 w 56"/>
                  <a:gd name="T7" fmla="*/ 28 h 28"/>
                  <a:gd name="T8" fmla="*/ 42 w 56"/>
                  <a:gd name="T9" fmla="*/ 25 h 28"/>
                  <a:gd name="T10" fmla="*/ 52 w 56"/>
                  <a:gd name="T11" fmla="*/ 14 h 28"/>
                  <a:gd name="T12" fmla="*/ 56 w 56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8">
                    <a:moveTo>
                      <a:pt x="0" y="0"/>
                    </a:moveTo>
                    <a:lnTo>
                      <a:pt x="3" y="14"/>
                    </a:lnTo>
                    <a:lnTo>
                      <a:pt x="14" y="25"/>
                    </a:lnTo>
                    <a:lnTo>
                      <a:pt x="28" y="28"/>
                    </a:lnTo>
                    <a:lnTo>
                      <a:pt x="42" y="25"/>
                    </a:lnTo>
                    <a:lnTo>
                      <a:pt x="52" y="14"/>
                    </a:lnTo>
                    <a:lnTo>
                      <a:pt x="56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59" name="Freeform 2623"/>
              <p:cNvSpPr>
                <a:spLocks/>
              </p:cNvSpPr>
              <p:nvPr/>
            </p:nvSpPr>
            <p:spPr bwMode="auto">
              <a:xfrm>
                <a:off x="1985" y="2122"/>
                <a:ext cx="7" cy="3"/>
              </a:xfrm>
              <a:custGeom>
                <a:avLst/>
                <a:gdLst>
                  <a:gd name="T0" fmla="*/ 40 w 40"/>
                  <a:gd name="T1" fmla="*/ 20 h 20"/>
                  <a:gd name="T2" fmla="*/ 38 w 40"/>
                  <a:gd name="T3" fmla="*/ 11 h 20"/>
                  <a:gd name="T4" fmla="*/ 30 w 40"/>
                  <a:gd name="T5" fmla="*/ 4 h 20"/>
                  <a:gd name="T6" fmla="*/ 20 w 40"/>
                  <a:gd name="T7" fmla="*/ 0 h 20"/>
                  <a:gd name="T8" fmla="*/ 10 w 40"/>
                  <a:gd name="T9" fmla="*/ 4 h 20"/>
                  <a:gd name="T10" fmla="*/ 3 w 40"/>
                  <a:gd name="T11" fmla="*/ 11 h 20"/>
                  <a:gd name="T12" fmla="*/ 0 w 40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20">
                    <a:moveTo>
                      <a:pt x="40" y="20"/>
                    </a:moveTo>
                    <a:lnTo>
                      <a:pt x="38" y="11"/>
                    </a:lnTo>
                    <a:lnTo>
                      <a:pt x="30" y="4"/>
                    </a:lnTo>
                    <a:lnTo>
                      <a:pt x="20" y="0"/>
                    </a:lnTo>
                    <a:lnTo>
                      <a:pt x="10" y="4"/>
                    </a:lnTo>
                    <a:lnTo>
                      <a:pt x="3" y="11"/>
                    </a:ln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60" name="Freeform 2624"/>
              <p:cNvSpPr>
                <a:spLocks/>
              </p:cNvSpPr>
              <p:nvPr/>
            </p:nvSpPr>
            <p:spPr bwMode="auto">
              <a:xfrm>
                <a:off x="1992" y="2125"/>
                <a:ext cx="9" cy="5"/>
              </a:xfrm>
              <a:custGeom>
                <a:avLst/>
                <a:gdLst>
                  <a:gd name="T0" fmla="*/ 0 w 57"/>
                  <a:gd name="T1" fmla="*/ 0 h 28"/>
                  <a:gd name="T2" fmla="*/ 4 w 57"/>
                  <a:gd name="T3" fmla="*/ 14 h 28"/>
                  <a:gd name="T4" fmla="*/ 15 w 57"/>
                  <a:gd name="T5" fmla="*/ 25 h 28"/>
                  <a:gd name="T6" fmla="*/ 29 w 57"/>
                  <a:gd name="T7" fmla="*/ 28 h 28"/>
                  <a:gd name="T8" fmla="*/ 43 w 57"/>
                  <a:gd name="T9" fmla="*/ 25 h 28"/>
                  <a:gd name="T10" fmla="*/ 54 w 57"/>
                  <a:gd name="T11" fmla="*/ 14 h 28"/>
                  <a:gd name="T12" fmla="*/ 57 w 57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28">
                    <a:moveTo>
                      <a:pt x="0" y="0"/>
                    </a:moveTo>
                    <a:lnTo>
                      <a:pt x="4" y="14"/>
                    </a:lnTo>
                    <a:lnTo>
                      <a:pt x="15" y="25"/>
                    </a:lnTo>
                    <a:lnTo>
                      <a:pt x="29" y="28"/>
                    </a:lnTo>
                    <a:lnTo>
                      <a:pt x="43" y="25"/>
                    </a:lnTo>
                    <a:lnTo>
                      <a:pt x="54" y="14"/>
                    </a:lnTo>
                    <a:lnTo>
                      <a:pt x="57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61" name="Freeform 2625"/>
              <p:cNvSpPr>
                <a:spLocks/>
              </p:cNvSpPr>
              <p:nvPr/>
            </p:nvSpPr>
            <p:spPr bwMode="auto">
              <a:xfrm>
                <a:off x="2001" y="2122"/>
                <a:ext cx="7" cy="3"/>
              </a:xfrm>
              <a:custGeom>
                <a:avLst/>
                <a:gdLst>
                  <a:gd name="T0" fmla="*/ 40 w 40"/>
                  <a:gd name="T1" fmla="*/ 20 h 20"/>
                  <a:gd name="T2" fmla="*/ 38 w 40"/>
                  <a:gd name="T3" fmla="*/ 11 h 20"/>
                  <a:gd name="T4" fmla="*/ 31 w 40"/>
                  <a:gd name="T5" fmla="*/ 4 h 20"/>
                  <a:gd name="T6" fmla="*/ 20 w 40"/>
                  <a:gd name="T7" fmla="*/ 0 h 20"/>
                  <a:gd name="T8" fmla="*/ 11 w 40"/>
                  <a:gd name="T9" fmla="*/ 4 h 20"/>
                  <a:gd name="T10" fmla="*/ 2 w 40"/>
                  <a:gd name="T11" fmla="*/ 11 h 20"/>
                  <a:gd name="T12" fmla="*/ 0 w 40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20">
                    <a:moveTo>
                      <a:pt x="40" y="20"/>
                    </a:moveTo>
                    <a:lnTo>
                      <a:pt x="38" y="11"/>
                    </a:lnTo>
                    <a:lnTo>
                      <a:pt x="31" y="4"/>
                    </a:lnTo>
                    <a:lnTo>
                      <a:pt x="20" y="0"/>
                    </a:lnTo>
                    <a:lnTo>
                      <a:pt x="11" y="4"/>
                    </a:lnTo>
                    <a:lnTo>
                      <a:pt x="2" y="11"/>
                    </a:ln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62" name="Freeform 2626"/>
              <p:cNvSpPr>
                <a:spLocks/>
              </p:cNvSpPr>
              <p:nvPr/>
            </p:nvSpPr>
            <p:spPr bwMode="auto">
              <a:xfrm>
                <a:off x="2008" y="2125"/>
                <a:ext cx="9" cy="5"/>
              </a:xfrm>
              <a:custGeom>
                <a:avLst/>
                <a:gdLst>
                  <a:gd name="T0" fmla="*/ 0 w 57"/>
                  <a:gd name="T1" fmla="*/ 0 h 28"/>
                  <a:gd name="T2" fmla="*/ 5 w 57"/>
                  <a:gd name="T3" fmla="*/ 14 h 28"/>
                  <a:gd name="T4" fmla="*/ 14 w 57"/>
                  <a:gd name="T5" fmla="*/ 25 h 28"/>
                  <a:gd name="T6" fmla="*/ 28 w 57"/>
                  <a:gd name="T7" fmla="*/ 28 h 28"/>
                  <a:gd name="T8" fmla="*/ 43 w 57"/>
                  <a:gd name="T9" fmla="*/ 25 h 28"/>
                  <a:gd name="T10" fmla="*/ 53 w 57"/>
                  <a:gd name="T11" fmla="*/ 14 h 28"/>
                  <a:gd name="T12" fmla="*/ 57 w 57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28">
                    <a:moveTo>
                      <a:pt x="0" y="0"/>
                    </a:moveTo>
                    <a:lnTo>
                      <a:pt x="5" y="14"/>
                    </a:lnTo>
                    <a:lnTo>
                      <a:pt x="14" y="25"/>
                    </a:lnTo>
                    <a:lnTo>
                      <a:pt x="28" y="28"/>
                    </a:lnTo>
                    <a:lnTo>
                      <a:pt x="43" y="25"/>
                    </a:lnTo>
                    <a:lnTo>
                      <a:pt x="53" y="14"/>
                    </a:lnTo>
                    <a:lnTo>
                      <a:pt x="57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63" name="Freeform 2627"/>
              <p:cNvSpPr>
                <a:spLocks/>
              </p:cNvSpPr>
              <p:nvPr/>
            </p:nvSpPr>
            <p:spPr bwMode="auto">
              <a:xfrm>
                <a:off x="2017" y="2122"/>
                <a:ext cx="7" cy="3"/>
              </a:xfrm>
              <a:custGeom>
                <a:avLst/>
                <a:gdLst>
                  <a:gd name="T0" fmla="*/ 41 w 41"/>
                  <a:gd name="T1" fmla="*/ 20 h 20"/>
                  <a:gd name="T2" fmla="*/ 38 w 41"/>
                  <a:gd name="T3" fmla="*/ 11 h 20"/>
                  <a:gd name="T4" fmla="*/ 30 w 41"/>
                  <a:gd name="T5" fmla="*/ 4 h 20"/>
                  <a:gd name="T6" fmla="*/ 21 w 41"/>
                  <a:gd name="T7" fmla="*/ 0 h 20"/>
                  <a:gd name="T8" fmla="*/ 10 w 41"/>
                  <a:gd name="T9" fmla="*/ 4 h 20"/>
                  <a:gd name="T10" fmla="*/ 3 w 41"/>
                  <a:gd name="T11" fmla="*/ 11 h 20"/>
                  <a:gd name="T12" fmla="*/ 0 w 41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20">
                    <a:moveTo>
                      <a:pt x="41" y="20"/>
                    </a:moveTo>
                    <a:lnTo>
                      <a:pt x="38" y="11"/>
                    </a:lnTo>
                    <a:lnTo>
                      <a:pt x="30" y="4"/>
                    </a:lnTo>
                    <a:lnTo>
                      <a:pt x="21" y="0"/>
                    </a:lnTo>
                    <a:lnTo>
                      <a:pt x="10" y="4"/>
                    </a:lnTo>
                    <a:lnTo>
                      <a:pt x="3" y="11"/>
                    </a:ln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64" name="Freeform 2628"/>
              <p:cNvSpPr>
                <a:spLocks/>
              </p:cNvSpPr>
              <p:nvPr/>
            </p:nvSpPr>
            <p:spPr bwMode="auto">
              <a:xfrm>
                <a:off x="2024" y="2125"/>
                <a:ext cx="9" cy="5"/>
              </a:xfrm>
              <a:custGeom>
                <a:avLst/>
                <a:gdLst>
                  <a:gd name="T0" fmla="*/ 0 w 56"/>
                  <a:gd name="T1" fmla="*/ 0 h 27"/>
                  <a:gd name="T2" fmla="*/ 4 w 56"/>
                  <a:gd name="T3" fmla="*/ 14 h 27"/>
                  <a:gd name="T4" fmla="*/ 14 w 56"/>
                  <a:gd name="T5" fmla="*/ 24 h 27"/>
                  <a:gd name="T6" fmla="*/ 28 w 56"/>
                  <a:gd name="T7" fmla="*/ 27 h 27"/>
                  <a:gd name="T8" fmla="*/ 41 w 56"/>
                  <a:gd name="T9" fmla="*/ 24 h 27"/>
                  <a:gd name="T10" fmla="*/ 52 w 56"/>
                  <a:gd name="T11" fmla="*/ 14 h 27"/>
                  <a:gd name="T12" fmla="*/ 56 w 56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7">
                    <a:moveTo>
                      <a:pt x="0" y="0"/>
                    </a:moveTo>
                    <a:lnTo>
                      <a:pt x="4" y="14"/>
                    </a:lnTo>
                    <a:lnTo>
                      <a:pt x="14" y="24"/>
                    </a:lnTo>
                    <a:lnTo>
                      <a:pt x="28" y="27"/>
                    </a:lnTo>
                    <a:lnTo>
                      <a:pt x="41" y="24"/>
                    </a:lnTo>
                    <a:lnTo>
                      <a:pt x="52" y="14"/>
                    </a:lnTo>
                    <a:lnTo>
                      <a:pt x="56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65" name="Freeform 2629"/>
              <p:cNvSpPr>
                <a:spLocks/>
              </p:cNvSpPr>
              <p:nvPr/>
            </p:nvSpPr>
            <p:spPr bwMode="auto">
              <a:xfrm>
                <a:off x="2033" y="2120"/>
                <a:ext cx="18" cy="5"/>
              </a:xfrm>
              <a:custGeom>
                <a:avLst/>
                <a:gdLst>
                  <a:gd name="T0" fmla="*/ 0 w 106"/>
                  <a:gd name="T1" fmla="*/ 32 h 32"/>
                  <a:gd name="T2" fmla="*/ 106 w 106"/>
                  <a:gd name="T3" fmla="*/ 32 h 32"/>
                  <a:gd name="T4" fmla="*/ 46 w 106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6" h="32">
                    <a:moveTo>
                      <a:pt x="0" y="32"/>
                    </a:moveTo>
                    <a:lnTo>
                      <a:pt x="106" y="32"/>
                    </a:lnTo>
                    <a:lnTo>
                      <a:pt x="46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66" name="Freeform 2630"/>
              <p:cNvSpPr>
                <a:spLocks/>
              </p:cNvSpPr>
              <p:nvPr/>
            </p:nvSpPr>
            <p:spPr bwMode="auto">
              <a:xfrm>
                <a:off x="1956" y="2121"/>
                <a:ext cx="4" cy="4"/>
              </a:xfrm>
              <a:custGeom>
                <a:avLst/>
                <a:gdLst>
                  <a:gd name="T0" fmla="*/ 24 w 24"/>
                  <a:gd name="T1" fmla="*/ 23 h 23"/>
                  <a:gd name="T2" fmla="*/ 21 w 24"/>
                  <a:gd name="T3" fmla="*/ 11 h 23"/>
                  <a:gd name="T4" fmla="*/ 11 w 24"/>
                  <a:gd name="T5" fmla="*/ 3 h 23"/>
                  <a:gd name="T6" fmla="*/ 0 w 24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3">
                    <a:moveTo>
                      <a:pt x="24" y="23"/>
                    </a:moveTo>
                    <a:lnTo>
                      <a:pt x="21" y="11"/>
                    </a:lnTo>
                    <a:lnTo>
                      <a:pt x="11" y="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67" name="Freeform 2631"/>
              <p:cNvSpPr>
                <a:spLocks/>
              </p:cNvSpPr>
              <p:nvPr/>
            </p:nvSpPr>
            <p:spPr bwMode="auto">
              <a:xfrm>
                <a:off x="1960" y="2125"/>
                <a:ext cx="8" cy="4"/>
              </a:xfrm>
              <a:custGeom>
                <a:avLst/>
                <a:gdLst>
                  <a:gd name="T0" fmla="*/ 0 w 49"/>
                  <a:gd name="T1" fmla="*/ 0 h 25"/>
                  <a:gd name="T2" fmla="*/ 3 w 49"/>
                  <a:gd name="T3" fmla="*/ 13 h 25"/>
                  <a:gd name="T4" fmla="*/ 12 w 49"/>
                  <a:gd name="T5" fmla="*/ 21 h 25"/>
                  <a:gd name="T6" fmla="*/ 24 w 49"/>
                  <a:gd name="T7" fmla="*/ 25 h 25"/>
                  <a:gd name="T8" fmla="*/ 37 w 49"/>
                  <a:gd name="T9" fmla="*/ 21 h 25"/>
                  <a:gd name="T10" fmla="*/ 45 w 49"/>
                  <a:gd name="T11" fmla="*/ 13 h 25"/>
                  <a:gd name="T12" fmla="*/ 49 w 49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5">
                    <a:moveTo>
                      <a:pt x="0" y="0"/>
                    </a:moveTo>
                    <a:lnTo>
                      <a:pt x="3" y="13"/>
                    </a:lnTo>
                    <a:lnTo>
                      <a:pt x="12" y="21"/>
                    </a:lnTo>
                    <a:lnTo>
                      <a:pt x="24" y="25"/>
                    </a:lnTo>
                    <a:lnTo>
                      <a:pt x="37" y="21"/>
                    </a:lnTo>
                    <a:lnTo>
                      <a:pt x="45" y="13"/>
                    </a:lnTo>
                    <a:lnTo>
                      <a:pt x="49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68" name="Freeform 2632"/>
              <p:cNvSpPr>
                <a:spLocks/>
              </p:cNvSpPr>
              <p:nvPr/>
            </p:nvSpPr>
            <p:spPr bwMode="auto">
              <a:xfrm>
                <a:off x="1968" y="2121"/>
                <a:ext cx="8" cy="4"/>
              </a:xfrm>
              <a:custGeom>
                <a:avLst/>
                <a:gdLst>
                  <a:gd name="T0" fmla="*/ 48 w 48"/>
                  <a:gd name="T1" fmla="*/ 23 h 23"/>
                  <a:gd name="T2" fmla="*/ 45 w 48"/>
                  <a:gd name="T3" fmla="*/ 11 h 23"/>
                  <a:gd name="T4" fmla="*/ 36 w 48"/>
                  <a:gd name="T5" fmla="*/ 3 h 23"/>
                  <a:gd name="T6" fmla="*/ 23 w 48"/>
                  <a:gd name="T7" fmla="*/ 0 h 23"/>
                  <a:gd name="T8" fmla="*/ 12 w 48"/>
                  <a:gd name="T9" fmla="*/ 3 h 23"/>
                  <a:gd name="T10" fmla="*/ 3 w 48"/>
                  <a:gd name="T11" fmla="*/ 11 h 23"/>
                  <a:gd name="T12" fmla="*/ 0 w 48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3">
                    <a:moveTo>
                      <a:pt x="48" y="23"/>
                    </a:moveTo>
                    <a:lnTo>
                      <a:pt x="45" y="11"/>
                    </a:lnTo>
                    <a:lnTo>
                      <a:pt x="36" y="3"/>
                    </a:lnTo>
                    <a:lnTo>
                      <a:pt x="23" y="0"/>
                    </a:lnTo>
                    <a:lnTo>
                      <a:pt x="12" y="3"/>
                    </a:lnTo>
                    <a:lnTo>
                      <a:pt x="3" y="11"/>
                    </a:lnTo>
                    <a:lnTo>
                      <a:pt x="0" y="23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69" name="Freeform 2633"/>
              <p:cNvSpPr>
                <a:spLocks/>
              </p:cNvSpPr>
              <p:nvPr/>
            </p:nvSpPr>
            <p:spPr bwMode="auto">
              <a:xfrm>
                <a:off x="1976" y="2125"/>
                <a:ext cx="8" cy="4"/>
              </a:xfrm>
              <a:custGeom>
                <a:avLst/>
                <a:gdLst>
                  <a:gd name="T0" fmla="*/ 0 w 49"/>
                  <a:gd name="T1" fmla="*/ 0 h 25"/>
                  <a:gd name="T2" fmla="*/ 4 w 49"/>
                  <a:gd name="T3" fmla="*/ 13 h 25"/>
                  <a:gd name="T4" fmla="*/ 12 w 49"/>
                  <a:gd name="T5" fmla="*/ 21 h 25"/>
                  <a:gd name="T6" fmla="*/ 25 w 49"/>
                  <a:gd name="T7" fmla="*/ 25 h 25"/>
                  <a:gd name="T8" fmla="*/ 37 w 49"/>
                  <a:gd name="T9" fmla="*/ 21 h 25"/>
                  <a:gd name="T10" fmla="*/ 45 w 49"/>
                  <a:gd name="T11" fmla="*/ 13 h 25"/>
                  <a:gd name="T12" fmla="*/ 49 w 49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5">
                    <a:moveTo>
                      <a:pt x="0" y="0"/>
                    </a:moveTo>
                    <a:lnTo>
                      <a:pt x="4" y="13"/>
                    </a:lnTo>
                    <a:lnTo>
                      <a:pt x="12" y="21"/>
                    </a:lnTo>
                    <a:lnTo>
                      <a:pt x="25" y="25"/>
                    </a:lnTo>
                    <a:lnTo>
                      <a:pt x="37" y="21"/>
                    </a:lnTo>
                    <a:lnTo>
                      <a:pt x="45" y="13"/>
                    </a:lnTo>
                    <a:lnTo>
                      <a:pt x="49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70" name="Freeform 2634"/>
              <p:cNvSpPr>
                <a:spLocks/>
              </p:cNvSpPr>
              <p:nvPr/>
            </p:nvSpPr>
            <p:spPr bwMode="auto">
              <a:xfrm>
                <a:off x="1984" y="2121"/>
                <a:ext cx="8" cy="4"/>
              </a:xfrm>
              <a:custGeom>
                <a:avLst/>
                <a:gdLst>
                  <a:gd name="T0" fmla="*/ 48 w 48"/>
                  <a:gd name="T1" fmla="*/ 23 h 23"/>
                  <a:gd name="T2" fmla="*/ 46 w 48"/>
                  <a:gd name="T3" fmla="*/ 11 h 23"/>
                  <a:gd name="T4" fmla="*/ 36 w 48"/>
                  <a:gd name="T5" fmla="*/ 3 h 23"/>
                  <a:gd name="T6" fmla="*/ 24 w 48"/>
                  <a:gd name="T7" fmla="*/ 0 h 23"/>
                  <a:gd name="T8" fmla="*/ 11 w 48"/>
                  <a:gd name="T9" fmla="*/ 3 h 23"/>
                  <a:gd name="T10" fmla="*/ 3 w 48"/>
                  <a:gd name="T11" fmla="*/ 11 h 23"/>
                  <a:gd name="T12" fmla="*/ 0 w 48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3">
                    <a:moveTo>
                      <a:pt x="48" y="23"/>
                    </a:moveTo>
                    <a:lnTo>
                      <a:pt x="46" y="11"/>
                    </a:lnTo>
                    <a:lnTo>
                      <a:pt x="36" y="3"/>
                    </a:lnTo>
                    <a:lnTo>
                      <a:pt x="24" y="0"/>
                    </a:lnTo>
                    <a:lnTo>
                      <a:pt x="11" y="3"/>
                    </a:lnTo>
                    <a:lnTo>
                      <a:pt x="3" y="11"/>
                    </a:lnTo>
                    <a:lnTo>
                      <a:pt x="0" y="23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71" name="Freeform 2635"/>
              <p:cNvSpPr>
                <a:spLocks/>
              </p:cNvSpPr>
              <p:nvPr/>
            </p:nvSpPr>
            <p:spPr bwMode="auto">
              <a:xfrm>
                <a:off x="1992" y="2125"/>
                <a:ext cx="8" cy="4"/>
              </a:xfrm>
              <a:custGeom>
                <a:avLst/>
                <a:gdLst>
                  <a:gd name="T0" fmla="*/ 0 w 50"/>
                  <a:gd name="T1" fmla="*/ 0 h 25"/>
                  <a:gd name="T2" fmla="*/ 3 w 50"/>
                  <a:gd name="T3" fmla="*/ 13 h 25"/>
                  <a:gd name="T4" fmla="*/ 13 w 50"/>
                  <a:gd name="T5" fmla="*/ 21 h 25"/>
                  <a:gd name="T6" fmla="*/ 25 w 50"/>
                  <a:gd name="T7" fmla="*/ 25 h 25"/>
                  <a:gd name="T8" fmla="*/ 37 w 50"/>
                  <a:gd name="T9" fmla="*/ 21 h 25"/>
                  <a:gd name="T10" fmla="*/ 46 w 50"/>
                  <a:gd name="T11" fmla="*/ 13 h 25"/>
                  <a:gd name="T12" fmla="*/ 50 w 50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25">
                    <a:moveTo>
                      <a:pt x="0" y="0"/>
                    </a:moveTo>
                    <a:lnTo>
                      <a:pt x="3" y="13"/>
                    </a:lnTo>
                    <a:lnTo>
                      <a:pt x="13" y="21"/>
                    </a:lnTo>
                    <a:lnTo>
                      <a:pt x="25" y="25"/>
                    </a:lnTo>
                    <a:lnTo>
                      <a:pt x="37" y="21"/>
                    </a:lnTo>
                    <a:lnTo>
                      <a:pt x="46" y="13"/>
                    </a:lnTo>
                    <a:lnTo>
                      <a:pt x="5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72" name="Freeform 2636"/>
              <p:cNvSpPr>
                <a:spLocks/>
              </p:cNvSpPr>
              <p:nvPr/>
            </p:nvSpPr>
            <p:spPr bwMode="auto">
              <a:xfrm>
                <a:off x="2000" y="2121"/>
                <a:ext cx="8" cy="4"/>
              </a:xfrm>
              <a:custGeom>
                <a:avLst/>
                <a:gdLst>
                  <a:gd name="T0" fmla="*/ 48 w 48"/>
                  <a:gd name="T1" fmla="*/ 23 h 23"/>
                  <a:gd name="T2" fmla="*/ 44 w 48"/>
                  <a:gd name="T3" fmla="*/ 11 h 23"/>
                  <a:gd name="T4" fmla="*/ 35 w 48"/>
                  <a:gd name="T5" fmla="*/ 3 h 23"/>
                  <a:gd name="T6" fmla="*/ 23 w 48"/>
                  <a:gd name="T7" fmla="*/ 0 h 23"/>
                  <a:gd name="T8" fmla="*/ 11 w 48"/>
                  <a:gd name="T9" fmla="*/ 3 h 23"/>
                  <a:gd name="T10" fmla="*/ 2 w 48"/>
                  <a:gd name="T11" fmla="*/ 11 h 23"/>
                  <a:gd name="T12" fmla="*/ 0 w 48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3">
                    <a:moveTo>
                      <a:pt x="48" y="23"/>
                    </a:moveTo>
                    <a:lnTo>
                      <a:pt x="44" y="11"/>
                    </a:lnTo>
                    <a:lnTo>
                      <a:pt x="35" y="3"/>
                    </a:lnTo>
                    <a:lnTo>
                      <a:pt x="23" y="0"/>
                    </a:lnTo>
                    <a:lnTo>
                      <a:pt x="11" y="3"/>
                    </a:lnTo>
                    <a:lnTo>
                      <a:pt x="2" y="11"/>
                    </a:lnTo>
                    <a:lnTo>
                      <a:pt x="0" y="23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73" name="Freeform 2637"/>
              <p:cNvSpPr>
                <a:spLocks/>
              </p:cNvSpPr>
              <p:nvPr/>
            </p:nvSpPr>
            <p:spPr bwMode="auto">
              <a:xfrm>
                <a:off x="2008" y="2125"/>
                <a:ext cx="9" cy="4"/>
              </a:xfrm>
              <a:custGeom>
                <a:avLst/>
                <a:gdLst>
                  <a:gd name="T0" fmla="*/ 0 w 48"/>
                  <a:gd name="T1" fmla="*/ 0 h 25"/>
                  <a:gd name="T2" fmla="*/ 3 w 48"/>
                  <a:gd name="T3" fmla="*/ 13 h 25"/>
                  <a:gd name="T4" fmla="*/ 12 w 48"/>
                  <a:gd name="T5" fmla="*/ 21 h 25"/>
                  <a:gd name="T6" fmla="*/ 23 w 48"/>
                  <a:gd name="T7" fmla="*/ 25 h 25"/>
                  <a:gd name="T8" fmla="*/ 36 w 48"/>
                  <a:gd name="T9" fmla="*/ 21 h 25"/>
                  <a:gd name="T10" fmla="*/ 45 w 48"/>
                  <a:gd name="T11" fmla="*/ 13 h 25"/>
                  <a:gd name="T12" fmla="*/ 48 w 48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5">
                    <a:moveTo>
                      <a:pt x="0" y="0"/>
                    </a:moveTo>
                    <a:lnTo>
                      <a:pt x="3" y="13"/>
                    </a:lnTo>
                    <a:lnTo>
                      <a:pt x="12" y="21"/>
                    </a:lnTo>
                    <a:lnTo>
                      <a:pt x="23" y="25"/>
                    </a:lnTo>
                    <a:lnTo>
                      <a:pt x="36" y="21"/>
                    </a:lnTo>
                    <a:lnTo>
                      <a:pt x="45" y="13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74" name="Freeform 2638"/>
              <p:cNvSpPr>
                <a:spLocks/>
              </p:cNvSpPr>
              <p:nvPr/>
            </p:nvSpPr>
            <p:spPr bwMode="auto">
              <a:xfrm>
                <a:off x="2017" y="2121"/>
                <a:ext cx="8" cy="4"/>
              </a:xfrm>
              <a:custGeom>
                <a:avLst/>
                <a:gdLst>
                  <a:gd name="T0" fmla="*/ 49 w 49"/>
                  <a:gd name="T1" fmla="*/ 23 h 23"/>
                  <a:gd name="T2" fmla="*/ 45 w 49"/>
                  <a:gd name="T3" fmla="*/ 11 h 23"/>
                  <a:gd name="T4" fmla="*/ 37 w 49"/>
                  <a:gd name="T5" fmla="*/ 3 h 23"/>
                  <a:gd name="T6" fmla="*/ 25 w 49"/>
                  <a:gd name="T7" fmla="*/ 0 h 23"/>
                  <a:gd name="T8" fmla="*/ 12 w 49"/>
                  <a:gd name="T9" fmla="*/ 3 h 23"/>
                  <a:gd name="T10" fmla="*/ 4 w 49"/>
                  <a:gd name="T11" fmla="*/ 11 h 23"/>
                  <a:gd name="T12" fmla="*/ 0 w 49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3">
                    <a:moveTo>
                      <a:pt x="49" y="23"/>
                    </a:moveTo>
                    <a:lnTo>
                      <a:pt x="45" y="11"/>
                    </a:lnTo>
                    <a:lnTo>
                      <a:pt x="37" y="3"/>
                    </a:lnTo>
                    <a:lnTo>
                      <a:pt x="25" y="0"/>
                    </a:lnTo>
                    <a:lnTo>
                      <a:pt x="12" y="3"/>
                    </a:lnTo>
                    <a:lnTo>
                      <a:pt x="4" y="11"/>
                    </a:lnTo>
                    <a:lnTo>
                      <a:pt x="0" y="23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75" name="Freeform 2639"/>
              <p:cNvSpPr>
                <a:spLocks/>
              </p:cNvSpPr>
              <p:nvPr/>
            </p:nvSpPr>
            <p:spPr bwMode="auto">
              <a:xfrm>
                <a:off x="2025" y="2124"/>
                <a:ext cx="8" cy="5"/>
              </a:xfrm>
              <a:custGeom>
                <a:avLst/>
                <a:gdLst>
                  <a:gd name="T0" fmla="*/ 0 w 48"/>
                  <a:gd name="T1" fmla="*/ 3 h 26"/>
                  <a:gd name="T2" fmla="*/ 4 w 48"/>
                  <a:gd name="T3" fmla="*/ 15 h 26"/>
                  <a:gd name="T4" fmla="*/ 14 w 48"/>
                  <a:gd name="T5" fmla="*/ 23 h 26"/>
                  <a:gd name="T6" fmla="*/ 26 w 48"/>
                  <a:gd name="T7" fmla="*/ 26 h 26"/>
                  <a:gd name="T8" fmla="*/ 37 w 48"/>
                  <a:gd name="T9" fmla="*/ 22 h 26"/>
                  <a:gd name="T10" fmla="*/ 46 w 48"/>
                  <a:gd name="T11" fmla="*/ 11 h 26"/>
                  <a:gd name="T12" fmla="*/ 48 w 48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6">
                    <a:moveTo>
                      <a:pt x="0" y="3"/>
                    </a:moveTo>
                    <a:lnTo>
                      <a:pt x="4" y="15"/>
                    </a:lnTo>
                    <a:lnTo>
                      <a:pt x="14" y="23"/>
                    </a:lnTo>
                    <a:lnTo>
                      <a:pt x="26" y="26"/>
                    </a:lnTo>
                    <a:lnTo>
                      <a:pt x="37" y="22"/>
                    </a:lnTo>
                    <a:lnTo>
                      <a:pt x="46" y="11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76" name="Freeform 2640"/>
              <p:cNvSpPr>
                <a:spLocks/>
              </p:cNvSpPr>
              <p:nvPr/>
            </p:nvSpPr>
            <p:spPr bwMode="auto">
              <a:xfrm>
                <a:off x="2033" y="2120"/>
                <a:ext cx="15" cy="4"/>
              </a:xfrm>
              <a:custGeom>
                <a:avLst/>
                <a:gdLst>
                  <a:gd name="T0" fmla="*/ 0 w 94"/>
                  <a:gd name="T1" fmla="*/ 25 h 25"/>
                  <a:gd name="T2" fmla="*/ 94 w 94"/>
                  <a:gd name="T3" fmla="*/ 25 h 25"/>
                  <a:gd name="T4" fmla="*/ 47 w 9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4" h="25">
                    <a:moveTo>
                      <a:pt x="0" y="25"/>
                    </a:moveTo>
                    <a:lnTo>
                      <a:pt x="94" y="25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77" name="Freeform 2641"/>
              <p:cNvSpPr>
                <a:spLocks/>
              </p:cNvSpPr>
              <p:nvPr/>
            </p:nvSpPr>
            <p:spPr bwMode="auto">
              <a:xfrm>
                <a:off x="2853" y="1256"/>
                <a:ext cx="3" cy="3"/>
              </a:xfrm>
              <a:custGeom>
                <a:avLst/>
                <a:gdLst>
                  <a:gd name="T0" fmla="*/ 20 w 20"/>
                  <a:gd name="T1" fmla="*/ 20 h 20"/>
                  <a:gd name="T2" fmla="*/ 18 w 20"/>
                  <a:gd name="T3" fmla="*/ 10 h 20"/>
                  <a:gd name="T4" fmla="*/ 9 w 20"/>
                  <a:gd name="T5" fmla="*/ 3 h 20"/>
                  <a:gd name="T6" fmla="*/ 0 w 20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0">
                    <a:moveTo>
                      <a:pt x="20" y="20"/>
                    </a:moveTo>
                    <a:lnTo>
                      <a:pt x="18" y="10"/>
                    </a:lnTo>
                    <a:lnTo>
                      <a:pt x="9" y="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78" name="Freeform 2642"/>
              <p:cNvSpPr>
                <a:spLocks/>
              </p:cNvSpPr>
              <p:nvPr/>
            </p:nvSpPr>
            <p:spPr bwMode="auto">
              <a:xfrm>
                <a:off x="2856" y="1259"/>
                <a:ext cx="10" cy="5"/>
              </a:xfrm>
              <a:custGeom>
                <a:avLst/>
                <a:gdLst>
                  <a:gd name="T0" fmla="*/ 0 w 57"/>
                  <a:gd name="T1" fmla="*/ 0 h 28"/>
                  <a:gd name="T2" fmla="*/ 4 w 57"/>
                  <a:gd name="T3" fmla="*/ 14 h 28"/>
                  <a:gd name="T4" fmla="*/ 14 w 57"/>
                  <a:gd name="T5" fmla="*/ 25 h 28"/>
                  <a:gd name="T6" fmla="*/ 28 w 57"/>
                  <a:gd name="T7" fmla="*/ 28 h 28"/>
                  <a:gd name="T8" fmla="*/ 42 w 57"/>
                  <a:gd name="T9" fmla="*/ 25 h 28"/>
                  <a:gd name="T10" fmla="*/ 53 w 57"/>
                  <a:gd name="T11" fmla="*/ 14 h 28"/>
                  <a:gd name="T12" fmla="*/ 57 w 57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28">
                    <a:moveTo>
                      <a:pt x="0" y="0"/>
                    </a:moveTo>
                    <a:lnTo>
                      <a:pt x="4" y="14"/>
                    </a:lnTo>
                    <a:lnTo>
                      <a:pt x="14" y="25"/>
                    </a:lnTo>
                    <a:lnTo>
                      <a:pt x="28" y="28"/>
                    </a:lnTo>
                    <a:lnTo>
                      <a:pt x="42" y="25"/>
                    </a:lnTo>
                    <a:lnTo>
                      <a:pt x="53" y="14"/>
                    </a:lnTo>
                    <a:lnTo>
                      <a:pt x="57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79" name="Freeform 2643"/>
              <p:cNvSpPr>
                <a:spLocks/>
              </p:cNvSpPr>
              <p:nvPr/>
            </p:nvSpPr>
            <p:spPr bwMode="auto">
              <a:xfrm>
                <a:off x="2866" y="1256"/>
                <a:ext cx="6" cy="3"/>
              </a:xfrm>
              <a:custGeom>
                <a:avLst/>
                <a:gdLst>
                  <a:gd name="T0" fmla="*/ 40 w 40"/>
                  <a:gd name="T1" fmla="*/ 20 h 20"/>
                  <a:gd name="T2" fmla="*/ 37 w 40"/>
                  <a:gd name="T3" fmla="*/ 10 h 20"/>
                  <a:gd name="T4" fmla="*/ 30 w 40"/>
                  <a:gd name="T5" fmla="*/ 3 h 20"/>
                  <a:gd name="T6" fmla="*/ 20 w 40"/>
                  <a:gd name="T7" fmla="*/ 0 h 20"/>
                  <a:gd name="T8" fmla="*/ 10 w 40"/>
                  <a:gd name="T9" fmla="*/ 3 h 20"/>
                  <a:gd name="T10" fmla="*/ 2 w 40"/>
                  <a:gd name="T11" fmla="*/ 10 h 20"/>
                  <a:gd name="T12" fmla="*/ 0 w 40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20">
                    <a:moveTo>
                      <a:pt x="40" y="20"/>
                    </a:moveTo>
                    <a:lnTo>
                      <a:pt x="37" y="10"/>
                    </a:lnTo>
                    <a:lnTo>
                      <a:pt x="30" y="3"/>
                    </a:lnTo>
                    <a:lnTo>
                      <a:pt x="20" y="0"/>
                    </a:lnTo>
                    <a:lnTo>
                      <a:pt x="10" y="3"/>
                    </a:lnTo>
                    <a:lnTo>
                      <a:pt x="2" y="10"/>
                    </a:ln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80" name="Freeform 2644"/>
              <p:cNvSpPr>
                <a:spLocks/>
              </p:cNvSpPr>
              <p:nvPr/>
            </p:nvSpPr>
            <p:spPr bwMode="auto">
              <a:xfrm>
                <a:off x="2872" y="1259"/>
                <a:ext cx="10" cy="5"/>
              </a:xfrm>
              <a:custGeom>
                <a:avLst/>
                <a:gdLst>
                  <a:gd name="T0" fmla="*/ 0 w 56"/>
                  <a:gd name="T1" fmla="*/ 0 h 28"/>
                  <a:gd name="T2" fmla="*/ 4 w 56"/>
                  <a:gd name="T3" fmla="*/ 14 h 28"/>
                  <a:gd name="T4" fmla="*/ 14 w 56"/>
                  <a:gd name="T5" fmla="*/ 25 h 28"/>
                  <a:gd name="T6" fmla="*/ 28 w 56"/>
                  <a:gd name="T7" fmla="*/ 28 h 28"/>
                  <a:gd name="T8" fmla="*/ 42 w 56"/>
                  <a:gd name="T9" fmla="*/ 25 h 28"/>
                  <a:gd name="T10" fmla="*/ 53 w 56"/>
                  <a:gd name="T11" fmla="*/ 14 h 28"/>
                  <a:gd name="T12" fmla="*/ 56 w 56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8">
                    <a:moveTo>
                      <a:pt x="0" y="0"/>
                    </a:moveTo>
                    <a:lnTo>
                      <a:pt x="4" y="14"/>
                    </a:lnTo>
                    <a:lnTo>
                      <a:pt x="14" y="25"/>
                    </a:lnTo>
                    <a:lnTo>
                      <a:pt x="28" y="28"/>
                    </a:lnTo>
                    <a:lnTo>
                      <a:pt x="42" y="25"/>
                    </a:lnTo>
                    <a:lnTo>
                      <a:pt x="53" y="14"/>
                    </a:lnTo>
                    <a:lnTo>
                      <a:pt x="56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81" name="Freeform 2645"/>
              <p:cNvSpPr>
                <a:spLocks/>
              </p:cNvSpPr>
              <p:nvPr/>
            </p:nvSpPr>
            <p:spPr bwMode="auto">
              <a:xfrm>
                <a:off x="2882" y="1256"/>
                <a:ext cx="7" cy="3"/>
              </a:xfrm>
              <a:custGeom>
                <a:avLst/>
                <a:gdLst>
                  <a:gd name="T0" fmla="*/ 42 w 42"/>
                  <a:gd name="T1" fmla="*/ 20 h 20"/>
                  <a:gd name="T2" fmla="*/ 38 w 42"/>
                  <a:gd name="T3" fmla="*/ 10 h 20"/>
                  <a:gd name="T4" fmla="*/ 31 w 42"/>
                  <a:gd name="T5" fmla="*/ 3 h 20"/>
                  <a:gd name="T6" fmla="*/ 22 w 42"/>
                  <a:gd name="T7" fmla="*/ 0 h 20"/>
                  <a:gd name="T8" fmla="*/ 11 w 42"/>
                  <a:gd name="T9" fmla="*/ 3 h 20"/>
                  <a:gd name="T10" fmla="*/ 4 w 42"/>
                  <a:gd name="T11" fmla="*/ 10 h 20"/>
                  <a:gd name="T12" fmla="*/ 0 w 4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0">
                    <a:moveTo>
                      <a:pt x="42" y="20"/>
                    </a:moveTo>
                    <a:lnTo>
                      <a:pt x="38" y="10"/>
                    </a:lnTo>
                    <a:lnTo>
                      <a:pt x="31" y="3"/>
                    </a:lnTo>
                    <a:lnTo>
                      <a:pt x="22" y="0"/>
                    </a:lnTo>
                    <a:lnTo>
                      <a:pt x="11" y="3"/>
                    </a:lnTo>
                    <a:lnTo>
                      <a:pt x="4" y="10"/>
                    </a:ln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82" name="Freeform 2646"/>
              <p:cNvSpPr>
                <a:spLocks/>
              </p:cNvSpPr>
              <p:nvPr/>
            </p:nvSpPr>
            <p:spPr bwMode="auto">
              <a:xfrm>
                <a:off x="2889" y="1259"/>
                <a:ext cx="9" cy="5"/>
              </a:xfrm>
              <a:custGeom>
                <a:avLst/>
                <a:gdLst>
                  <a:gd name="T0" fmla="*/ 0 w 56"/>
                  <a:gd name="T1" fmla="*/ 0 h 28"/>
                  <a:gd name="T2" fmla="*/ 3 w 56"/>
                  <a:gd name="T3" fmla="*/ 14 h 28"/>
                  <a:gd name="T4" fmla="*/ 14 w 56"/>
                  <a:gd name="T5" fmla="*/ 25 h 28"/>
                  <a:gd name="T6" fmla="*/ 28 w 56"/>
                  <a:gd name="T7" fmla="*/ 28 h 28"/>
                  <a:gd name="T8" fmla="*/ 42 w 56"/>
                  <a:gd name="T9" fmla="*/ 25 h 28"/>
                  <a:gd name="T10" fmla="*/ 53 w 56"/>
                  <a:gd name="T11" fmla="*/ 14 h 28"/>
                  <a:gd name="T12" fmla="*/ 56 w 56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8">
                    <a:moveTo>
                      <a:pt x="0" y="0"/>
                    </a:moveTo>
                    <a:lnTo>
                      <a:pt x="3" y="14"/>
                    </a:lnTo>
                    <a:lnTo>
                      <a:pt x="14" y="25"/>
                    </a:lnTo>
                    <a:lnTo>
                      <a:pt x="28" y="28"/>
                    </a:lnTo>
                    <a:lnTo>
                      <a:pt x="42" y="25"/>
                    </a:lnTo>
                    <a:lnTo>
                      <a:pt x="53" y="14"/>
                    </a:lnTo>
                    <a:lnTo>
                      <a:pt x="56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83" name="Freeform 2647"/>
              <p:cNvSpPr>
                <a:spLocks/>
              </p:cNvSpPr>
              <p:nvPr/>
            </p:nvSpPr>
            <p:spPr bwMode="auto">
              <a:xfrm>
                <a:off x="2898" y="1256"/>
                <a:ext cx="7" cy="3"/>
              </a:xfrm>
              <a:custGeom>
                <a:avLst/>
                <a:gdLst>
                  <a:gd name="T0" fmla="*/ 40 w 40"/>
                  <a:gd name="T1" fmla="*/ 20 h 20"/>
                  <a:gd name="T2" fmla="*/ 38 w 40"/>
                  <a:gd name="T3" fmla="*/ 10 h 20"/>
                  <a:gd name="T4" fmla="*/ 31 w 40"/>
                  <a:gd name="T5" fmla="*/ 3 h 20"/>
                  <a:gd name="T6" fmla="*/ 20 w 40"/>
                  <a:gd name="T7" fmla="*/ 0 h 20"/>
                  <a:gd name="T8" fmla="*/ 10 w 40"/>
                  <a:gd name="T9" fmla="*/ 3 h 20"/>
                  <a:gd name="T10" fmla="*/ 3 w 40"/>
                  <a:gd name="T11" fmla="*/ 10 h 20"/>
                  <a:gd name="T12" fmla="*/ 0 w 40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20">
                    <a:moveTo>
                      <a:pt x="40" y="20"/>
                    </a:moveTo>
                    <a:lnTo>
                      <a:pt x="38" y="10"/>
                    </a:lnTo>
                    <a:lnTo>
                      <a:pt x="31" y="3"/>
                    </a:lnTo>
                    <a:lnTo>
                      <a:pt x="20" y="0"/>
                    </a:lnTo>
                    <a:lnTo>
                      <a:pt x="10" y="3"/>
                    </a:lnTo>
                    <a:lnTo>
                      <a:pt x="3" y="10"/>
                    </a:ln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84" name="Freeform 2648"/>
              <p:cNvSpPr>
                <a:spLocks/>
              </p:cNvSpPr>
              <p:nvPr/>
            </p:nvSpPr>
            <p:spPr bwMode="auto">
              <a:xfrm>
                <a:off x="2905" y="1259"/>
                <a:ext cx="9" cy="5"/>
              </a:xfrm>
              <a:custGeom>
                <a:avLst/>
                <a:gdLst>
                  <a:gd name="T0" fmla="*/ 0 w 57"/>
                  <a:gd name="T1" fmla="*/ 0 h 28"/>
                  <a:gd name="T2" fmla="*/ 4 w 57"/>
                  <a:gd name="T3" fmla="*/ 14 h 28"/>
                  <a:gd name="T4" fmla="*/ 15 w 57"/>
                  <a:gd name="T5" fmla="*/ 25 h 28"/>
                  <a:gd name="T6" fmla="*/ 29 w 57"/>
                  <a:gd name="T7" fmla="*/ 28 h 28"/>
                  <a:gd name="T8" fmla="*/ 43 w 57"/>
                  <a:gd name="T9" fmla="*/ 25 h 28"/>
                  <a:gd name="T10" fmla="*/ 54 w 57"/>
                  <a:gd name="T11" fmla="*/ 14 h 28"/>
                  <a:gd name="T12" fmla="*/ 57 w 57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28">
                    <a:moveTo>
                      <a:pt x="0" y="0"/>
                    </a:moveTo>
                    <a:lnTo>
                      <a:pt x="4" y="14"/>
                    </a:lnTo>
                    <a:lnTo>
                      <a:pt x="15" y="25"/>
                    </a:lnTo>
                    <a:lnTo>
                      <a:pt x="29" y="28"/>
                    </a:lnTo>
                    <a:lnTo>
                      <a:pt x="43" y="25"/>
                    </a:lnTo>
                    <a:lnTo>
                      <a:pt x="54" y="14"/>
                    </a:lnTo>
                    <a:lnTo>
                      <a:pt x="57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85" name="Freeform 2649"/>
              <p:cNvSpPr>
                <a:spLocks/>
              </p:cNvSpPr>
              <p:nvPr/>
            </p:nvSpPr>
            <p:spPr bwMode="auto">
              <a:xfrm>
                <a:off x="2914" y="1256"/>
                <a:ext cx="7" cy="3"/>
              </a:xfrm>
              <a:custGeom>
                <a:avLst/>
                <a:gdLst>
                  <a:gd name="T0" fmla="*/ 41 w 41"/>
                  <a:gd name="T1" fmla="*/ 20 h 20"/>
                  <a:gd name="T2" fmla="*/ 38 w 41"/>
                  <a:gd name="T3" fmla="*/ 10 h 20"/>
                  <a:gd name="T4" fmla="*/ 31 w 41"/>
                  <a:gd name="T5" fmla="*/ 3 h 20"/>
                  <a:gd name="T6" fmla="*/ 20 w 41"/>
                  <a:gd name="T7" fmla="*/ 0 h 20"/>
                  <a:gd name="T8" fmla="*/ 11 w 41"/>
                  <a:gd name="T9" fmla="*/ 3 h 20"/>
                  <a:gd name="T10" fmla="*/ 4 w 41"/>
                  <a:gd name="T11" fmla="*/ 10 h 20"/>
                  <a:gd name="T12" fmla="*/ 0 w 41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20">
                    <a:moveTo>
                      <a:pt x="41" y="20"/>
                    </a:moveTo>
                    <a:lnTo>
                      <a:pt x="38" y="10"/>
                    </a:lnTo>
                    <a:lnTo>
                      <a:pt x="31" y="3"/>
                    </a:lnTo>
                    <a:lnTo>
                      <a:pt x="20" y="0"/>
                    </a:lnTo>
                    <a:lnTo>
                      <a:pt x="11" y="3"/>
                    </a:lnTo>
                    <a:lnTo>
                      <a:pt x="4" y="10"/>
                    </a:ln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86" name="Freeform 2650"/>
              <p:cNvSpPr>
                <a:spLocks/>
              </p:cNvSpPr>
              <p:nvPr/>
            </p:nvSpPr>
            <p:spPr bwMode="auto">
              <a:xfrm>
                <a:off x="2921" y="1259"/>
                <a:ext cx="9" cy="5"/>
              </a:xfrm>
              <a:custGeom>
                <a:avLst/>
                <a:gdLst>
                  <a:gd name="T0" fmla="*/ 0 w 56"/>
                  <a:gd name="T1" fmla="*/ 0 h 27"/>
                  <a:gd name="T2" fmla="*/ 4 w 56"/>
                  <a:gd name="T3" fmla="*/ 14 h 27"/>
                  <a:gd name="T4" fmla="*/ 15 w 56"/>
                  <a:gd name="T5" fmla="*/ 23 h 27"/>
                  <a:gd name="T6" fmla="*/ 28 w 56"/>
                  <a:gd name="T7" fmla="*/ 27 h 27"/>
                  <a:gd name="T8" fmla="*/ 42 w 56"/>
                  <a:gd name="T9" fmla="*/ 23 h 27"/>
                  <a:gd name="T10" fmla="*/ 52 w 56"/>
                  <a:gd name="T11" fmla="*/ 14 h 27"/>
                  <a:gd name="T12" fmla="*/ 56 w 56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7">
                    <a:moveTo>
                      <a:pt x="0" y="0"/>
                    </a:moveTo>
                    <a:lnTo>
                      <a:pt x="4" y="14"/>
                    </a:lnTo>
                    <a:lnTo>
                      <a:pt x="15" y="23"/>
                    </a:lnTo>
                    <a:lnTo>
                      <a:pt x="28" y="27"/>
                    </a:lnTo>
                    <a:lnTo>
                      <a:pt x="42" y="23"/>
                    </a:lnTo>
                    <a:lnTo>
                      <a:pt x="52" y="14"/>
                    </a:lnTo>
                    <a:lnTo>
                      <a:pt x="56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87" name="Freeform 2651"/>
              <p:cNvSpPr>
                <a:spLocks/>
              </p:cNvSpPr>
              <p:nvPr/>
            </p:nvSpPr>
            <p:spPr bwMode="auto">
              <a:xfrm>
                <a:off x="2930" y="1254"/>
                <a:ext cx="18" cy="5"/>
              </a:xfrm>
              <a:custGeom>
                <a:avLst/>
                <a:gdLst>
                  <a:gd name="T0" fmla="*/ 0 w 106"/>
                  <a:gd name="T1" fmla="*/ 32 h 32"/>
                  <a:gd name="T2" fmla="*/ 106 w 106"/>
                  <a:gd name="T3" fmla="*/ 32 h 32"/>
                  <a:gd name="T4" fmla="*/ 46 w 106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6" h="32">
                    <a:moveTo>
                      <a:pt x="0" y="32"/>
                    </a:moveTo>
                    <a:lnTo>
                      <a:pt x="106" y="32"/>
                    </a:lnTo>
                    <a:lnTo>
                      <a:pt x="46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88" name="Freeform 2652"/>
              <p:cNvSpPr>
                <a:spLocks/>
              </p:cNvSpPr>
              <p:nvPr/>
            </p:nvSpPr>
            <p:spPr bwMode="auto">
              <a:xfrm>
                <a:off x="2853" y="1255"/>
                <a:ext cx="4" cy="4"/>
              </a:xfrm>
              <a:custGeom>
                <a:avLst/>
                <a:gdLst>
                  <a:gd name="T0" fmla="*/ 24 w 24"/>
                  <a:gd name="T1" fmla="*/ 24 h 24"/>
                  <a:gd name="T2" fmla="*/ 21 w 24"/>
                  <a:gd name="T3" fmla="*/ 12 h 24"/>
                  <a:gd name="T4" fmla="*/ 12 w 24"/>
                  <a:gd name="T5" fmla="*/ 4 h 24"/>
                  <a:gd name="T6" fmla="*/ 0 w 24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4">
                    <a:moveTo>
                      <a:pt x="24" y="24"/>
                    </a:moveTo>
                    <a:lnTo>
                      <a:pt x="21" y="12"/>
                    </a:lnTo>
                    <a:lnTo>
                      <a:pt x="12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89" name="Freeform 2653"/>
              <p:cNvSpPr>
                <a:spLocks/>
              </p:cNvSpPr>
              <p:nvPr/>
            </p:nvSpPr>
            <p:spPr bwMode="auto">
              <a:xfrm>
                <a:off x="2857" y="1259"/>
                <a:ext cx="8" cy="4"/>
              </a:xfrm>
              <a:custGeom>
                <a:avLst/>
                <a:gdLst>
                  <a:gd name="T0" fmla="*/ 0 w 49"/>
                  <a:gd name="T1" fmla="*/ 0 h 25"/>
                  <a:gd name="T2" fmla="*/ 3 w 49"/>
                  <a:gd name="T3" fmla="*/ 13 h 25"/>
                  <a:gd name="T4" fmla="*/ 13 w 49"/>
                  <a:gd name="T5" fmla="*/ 21 h 25"/>
                  <a:gd name="T6" fmla="*/ 24 w 49"/>
                  <a:gd name="T7" fmla="*/ 25 h 25"/>
                  <a:gd name="T8" fmla="*/ 36 w 49"/>
                  <a:gd name="T9" fmla="*/ 21 h 25"/>
                  <a:gd name="T10" fmla="*/ 46 w 49"/>
                  <a:gd name="T11" fmla="*/ 13 h 25"/>
                  <a:gd name="T12" fmla="*/ 49 w 49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5">
                    <a:moveTo>
                      <a:pt x="0" y="0"/>
                    </a:moveTo>
                    <a:lnTo>
                      <a:pt x="3" y="13"/>
                    </a:lnTo>
                    <a:lnTo>
                      <a:pt x="13" y="21"/>
                    </a:lnTo>
                    <a:lnTo>
                      <a:pt x="24" y="25"/>
                    </a:lnTo>
                    <a:lnTo>
                      <a:pt x="36" y="21"/>
                    </a:lnTo>
                    <a:lnTo>
                      <a:pt x="46" y="13"/>
                    </a:lnTo>
                    <a:lnTo>
                      <a:pt x="49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90" name="Freeform 2654"/>
              <p:cNvSpPr>
                <a:spLocks/>
              </p:cNvSpPr>
              <p:nvPr/>
            </p:nvSpPr>
            <p:spPr bwMode="auto">
              <a:xfrm>
                <a:off x="2865" y="1255"/>
                <a:ext cx="8" cy="4"/>
              </a:xfrm>
              <a:custGeom>
                <a:avLst/>
                <a:gdLst>
                  <a:gd name="T0" fmla="*/ 48 w 48"/>
                  <a:gd name="T1" fmla="*/ 24 h 24"/>
                  <a:gd name="T2" fmla="*/ 45 w 48"/>
                  <a:gd name="T3" fmla="*/ 12 h 24"/>
                  <a:gd name="T4" fmla="*/ 37 w 48"/>
                  <a:gd name="T5" fmla="*/ 4 h 24"/>
                  <a:gd name="T6" fmla="*/ 24 w 48"/>
                  <a:gd name="T7" fmla="*/ 0 h 24"/>
                  <a:gd name="T8" fmla="*/ 12 w 48"/>
                  <a:gd name="T9" fmla="*/ 4 h 24"/>
                  <a:gd name="T10" fmla="*/ 2 w 48"/>
                  <a:gd name="T11" fmla="*/ 12 h 24"/>
                  <a:gd name="T12" fmla="*/ 0 w 4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4">
                    <a:moveTo>
                      <a:pt x="48" y="24"/>
                    </a:moveTo>
                    <a:lnTo>
                      <a:pt x="45" y="12"/>
                    </a:lnTo>
                    <a:lnTo>
                      <a:pt x="37" y="4"/>
                    </a:lnTo>
                    <a:lnTo>
                      <a:pt x="24" y="0"/>
                    </a:lnTo>
                    <a:lnTo>
                      <a:pt x="12" y="4"/>
                    </a:lnTo>
                    <a:lnTo>
                      <a:pt x="2" y="12"/>
                    </a:lnTo>
                    <a:lnTo>
                      <a:pt x="0" y="24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91" name="Freeform 2655"/>
              <p:cNvSpPr>
                <a:spLocks/>
              </p:cNvSpPr>
              <p:nvPr/>
            </p:nvSpPr>
            <p:spPr bwMode="auto">
              <a:xfrm>
                <a:off x="2873" y="1259"/>
                <a:ext cx="8" cy="4"/>
              </a:xfrm>
              <a:custGeom>
                <a:avLst/>
                <a:gdLst>
                  <a:gd name="T0" fmla="*/ 0 w 49"/>
                  <a:gd name="T1" fmla="*/ 0 h 25"/>
                  <a:gd name="T2" fmla="*/ 4 w 49"/>
                  <a:gd name="T3" fmla="*/ 13 h 25"/>
                  <a:gd name="T4" fmla="*/ 12 w 49"/>
                  <a:gd name="T5" fmla="*/ 21 h 25"/>
                  <a:gd name="T6" fmla="*/ 24 w 49"/>
                  <a:gd name="T7" fmla="*/ 25 h 25"/>
                  <a:gd name="T8" fmla="*/ 37 w 49"/>
                  <a:gd name="T9" fmla="*/ 21 h 25"/>
                  <a:gd name="T10" fmla="*/ 45 w 49"/>
                  <a:gd name="T11" fmla="*/ 13 h 25"/>
                  <a:gd name="T12" fmla="*/ 49 w 49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5">
                    <a:moveTo>
                      <a:pt x="0" y="0"/>
                    </a:moveTo>
                    <a:lnTo>
                      <a:pt x="4" y="13"/>
                    </a:lnTo>
                    <a:lnTo>
                      <a:pt x="12" y="21"/>
                    </a:lnTo>
                    <a:lnTo>
                      <a:pt x="24" y="25"/>
                    </a:lnTo>
                    <a:lnTo>
                      <a:pt x="37" y="21"/>
                    </a:lnTo>
                    <a:lnTo>
                      <a:pt x="45" y="13"/>
                    </a:lnTo>
                    <a:lnTo>
                      <a:pt x="49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92" name="Freeform 2656"/>
              <p:cNvSpPr>
                <a:spLocks/>
              </p:cNvSpPr>
              <p:nvPr/>
            </p:nvSpPr>
            <p:spPr bwMode="auto">
              <a:xfrm>
                <a:off x="2881" y="1255"/>
                <a:ext cx="8" cy="4"/>
              </a:xfrm>
              <a:custGeom>
                <a:avLst/>
                <a:gdLst>
                  <a:gd name="T0" fmla="*/ 48 w 48"/>
                  <a:gd name="T1" fmla="*/ 24 h 24"/>
                  <a:gd name="T2" fmla="*/ 45 w 48"/>
                  <a:gd name="T3" fmla="*/ 12 h 24"/>
                  <a:gd name="T4" fmla="*/ 36 w 48"/>
                  <a:gd name="T5" fmla="*/ 4 h 24"/>
                  <a:gd name="T6" fmla="*/ 25 w 48"/>
                  <a:gd name="T7" fmla="*/ 0 h 24"/>
                  <a:gd name="T8" fmla="*/ 12 w 48"/>
                  <a:gd name="T9" fmla="*/ 4 h 24"/>
                  <a:gd name="T10" fmla="*/ 3 w 48"/>
                  <a:gd name="T11" fmla="*/ 12 h 24"/>
                  <a:gd name="T12" fmla="*/ 0 w 4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4">
                    <a:moveTo>
                      <a:pt x="48" y="24"/>
                    </a:moveTo>
                    <a:lnTo>
                      <a:pt x="45" y="12"/>
                    </a:lnTo>
                    <a:lnTo>
                      <a:pt x="36" y="4"/>
                    </a:lnTo>
                    <a:lnTo>
                      <a:pt x="25" y="0"/>
                    </a:lnTo>
                    <a:lnTo>
                      <a:pt x="12" y="4"/>
                    </a:lnTo>
                    <a:lnTo>
                      <a:pt x="3" y="12"/>
                    </a:lnTo>
                    <a:lnTo>
                      <a:pt x="0" y="24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93" name="Freeform 2657"/>
              <p:cNvSpPr>
                <a:spLocks/>
              </p:cNvSpPr>
              <p:nvPr/>
            </p:nvSpPr>
            <p:spPr bwMode="auto">
              <a:xfrm>
                <a:off x="2889" y="1259"/>
                <a:ext cx="8" cy="4"/>
              </a:xfrm>
              <a:custGeom>
                <a:avLst/>
                <a:gdLst>
                  <a:gd name="T0" fmla="*/ 0 w 49"/>
                  <a:gd name="T1" fmla="*/ 0 h 25"/>
                  <a:gd name="T2" fmla="*/ 4 w 49"/>
                  <a:gd name="T3" fmla="*/ 13 h 25"/>
                  <a:gd name="T4" fmla="*/ 13 w 49"/>
                  <a:gd name="T5" fmla="*/ 21 h 25"/>
                  <a:gd name="T6" fmla="*/ 25 w 49"/>
                  <a:gd name="T7" fmla="*/ 25 h 25"/>
                  <a:gd name="T8" fmla="*/ 37 w 49"/>
                  <a:gd name="T9" fmla="*/ 21 h 25"/>
                  <a:gd name="T10" fmla="*/ 46 w 49"/>
                  <a:gd name="T11" fmla="*/ 13 h 25"/>
                  <a:gd name="T12" fmla="*/ 49 w 49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5">
                    <a:moveTo>
                      <a:pt x="0" y="0"/>
                    </a:moveTo>
                    <a:lnTo>
                      <a:pt x="4" y="13"/>
                    </a:lnTo>
                    <a:lnTo>
                      <a:pt x="13" y="21"/>
                    </a:lnTo>
                    <a:lnTo>
                      <a:pt x="25" y="25"/>
                    </a:lnTo>
                    <a:lnTo>
                      <a:pt x="37" y="21"/>
                    </a:lnTo>
                    <a:lnTo>
                      <a:pt x="46" y="13"/>
                    </a:lnTo>
                    <a:lnTo>
                      <a:pt x="49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94" name="Freeform 2658"/>
              <p:cNvSpPr>
                <a:spLocks/>
              </p:cNvSpPr>
              <p:nvPr/>
            </p:nvSpPr>
            <p:spPr bwMode="auto">
              <a:xfrm>
                <a:off x="2897" y="1255"/>
                <a:ext cx="9" cy="4"/>
              </a:xfrm>
              <a:custGeom>
                <a:avLst/>
                <a:gdLst>
                  <a:gd name="T0" fmla="*/ 49 w 49"/>
                  <a:gd name="T1" fmla="*/ 24 h 24"/>
                  <a:gd name="T2" fmla="*/ 46 w 49"/>
                  <a:gd name="T3" fmla="*/ 12 h 24"/>
                  <a:gd name="T4" fmla="*/ 36 w 49"/>
                  <a:gd name="T5" fmla="*/ 4 h 24"/>
                  <a:gd name="T6" fmla="*/ 24 w 49"/>
                  <a:gd name="T7" fmla="*/ 0 h 24"/>
                  <a:gd name="T8" fmla="*/ 13 w 49"/>
                  <a:gd name="T9" fmla="*/ 4 h 24"/>
                  <a:gd name="T10" fmla="*/ 3 w 49"/>
                  <a:gd name="T11" fmla="*/ 12 h 24"/>
                  <a:gd name="T12" fmla="*/ 0 w 49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4">
                    <a:moveTo>
                      <a:pt x="49" y="24"/>
                    </a:moveTo>
                    <a:lnTo>
                      <a:pt x="46" y="12"/>
                    </a:lnTo>
                    <a:lnTo>
                      <a:pt x="36" y="4"/>
                    </a:lnTo>
                    <a:lnTo>
                      <a:pt x="24" y="0"/>
                    </a:lnTo>
                    <a:lnTo>
                      <a:pt x="13" y="4"/>
                    </a:lnTo>
                    <a:lnTo>
                      <a:pt x="3" y="12"/>
                    </a:lnTo>
                    <a:lnTo>
                      <a:pt x="0" y="24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95" name="Freeform 2659"/>
              <p:cNvSpPr>
                <a:spLocks/>
              </p:cNvSpPr>
              <p:nvPr/>
            </p:nvSpPr>
            <p:spPr bwMode="auto">
              <a:xfrm>
                <a:off x="2906" y="1259"/>
                <a:ext cx="8" cy="4"/>
              </a:xfrm>
              <a:custGeom>
                <a:avLst/>
                <a:gdLst>
                  <a:gd name="T0" fmla="*/ 0 w 49"/>
                  <a:gd name="T1" fmla="*/ 0 h 25"/>
                  <a:gd name="T2" fmla="*/ 3 w 49"/>
                  <a:gd name="T3" fmla="*/ 13 h 25"/>
                  <a:gd name="T4" fmla="*/ 12 w 49"/>
                  <a:gd name="T5" fmla="*/ 21 h 25"/>
                  <a:gd name="T6" fmla="*/ 24 w 49"/>
                  <a:gd name="T7" fmla="*/ 25 h 25"/>
                  <a:gd name="T8" fmla="*/ 36 w 49"/>
                  <a:gd name="T9" fmla="*/ 21 h 25"/>
                  <a:gd name="T10" fmla="*/ 45 w 49"/>
                  <a:gd name="T11" fmla="*/ 13 h 25"/>
                  <a:gd name="T12" fmla="*/ 49 w 49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5">
                    <a:moveTo>
                      <a:pt x="0" y="0"/>
                    </a:moveTo>
                    <a:lnTo>
                      <a:pt x="3" y="13"/>
                    </a:lnTo>
                    <a:lnTo>
                      <a:pt x="12" y="21"/>
                    </a:lnTo>
                    <a:lnTo>
                      <a:pt x="24" y="25"/>
                    </a:lnTo>
                    <a:lnTo>
                      <a:pt x="36" y="21"/>
                    </a:lnTo>
                    <a:lnTo>
                      <a:pt x="45" y="13"/>
                    </a:lnTo>
                    <a:lnTo>
                      <a:pt x="49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96" name="Freeform 2660"/>
              <p:cNvSpPr>
                <a:spLocks/>
              </p:cNvSpPr>
              <p:nvPr/>
            </p:nvSpPr>
            <p:spPr bwMode="auto">
              <a:xfrm>
                <a:off x="2914" y="1255"/>
                <a:ext cx="8" cy="4"/>
              </a:xfrm>
              <a:custGeom>
                <a:avLst/>
                <a:gdLst>
                  <a:gd name="T0" fmla="*/ 48 w 48"/>
                  <a:gd name="T1" fmla="*/ 24 h 24"/>
                  <a:gd name="T2" fmla="*/ 44 w 48"/>
                  <a:gd name="T3" fmla="*/ 12 h 24"/>
                  <a:gd name="T4" fmla="*/ 36 w 48"/>
                  <a:gd name="T5" fmla="*/ 4 h 24"/>
                  <a:gd name="T6" fmla="*/ 23 w 48"/>
                  <a:gd name="T7" fmla="*/ 0 h 24"/>
                  <a:gd name="T8" fmla="*/ 11 w 48"/>
                  <a:gd name="T9" fmla="*/ 4 h 24"/>
                  <a:gd name="T10" fmla="*/ 3 w 48"/>
                  <a:gd name="T11" fmla="*/ 12 h 24"/>
                  <a:gd name="T12" fmla="*/ 0 w 4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4">
                    <a:moveTo>
                      <a:pt x="48" y="24"/>
                    </a:moveTo>
                    <a:lnTo>
                      <a:pt x="44" y="12"/>
                    </a:lnTo>
                    <a:lnTo>
                      <a:pt x="36" y="4"/>
                    </a:lnTo>
                    <a:lnTo>
                      <a:pt x="23" y="0"/>
                    </a:lnTo>
                    <a:lnTo>
                      <a:pt x="11" y="4"/>
                    </a:lnTo>
                    <a:lnTo>
                      <a:pt x="3" y="12"/>
                    </a:lnTo>
                    <a:lnTo>
                      <a:pt x="0" y="24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97" name="Freeform 2661"/>
              <p:cNvSpPr>
                <a:spLocks/>
              </p:cNvSpPr>
              <p:nvPr/>
            </p:nvSpPr>
            <p:spPr bwMode="auto">
              <a:xfrm>
                <a:off x="2922" y="1259"/>
                <a:ext cx="8" cy="4"/>
              </a:xfrm>
              <a:custGeom>
                <a:avLst/>
                <a:gdLst>
                  <a:gd name="T0" fmla="*/ 0 w 48"/>
                  <a:gd name="T1" fmla="*/ 4 h 26"/>
                  <a:gd name="T2" fmla="*/ 5 w 48"/>
                  <a:gd name="T3" fmla="*/ 16 h 26"/>
                  <a:gd name="T4" fmla="*/ 14 w 48"/>
                  <a:gd name="T5" fmla="*/ 24 h 26"/>
                  <a:gd name="T6" fmla="*/ 26 w 48"/>
                  <a:gd name="T7" fmla="*/ 26 h 26"/>
                  <a:gd name="T8" fmla="*/ 38 w 48"/>
                  <a:gd name="T9" fmla="*/ 23 h 26"/>
                  <a:gd name="T10" fmla="*/ 46 w 48"/>
                  <a:gd name="T11" fmla="*/ 13 h 26"/>
                  <a:gd name="T12" fmla="*/ 48 w 48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6">
                    <a:moveTo>
                      <a:pt x="0" y="4"/>
                    </a:moveTo>
                    <a:lnTo>
                      <a:pt x="5" y="16"/>
                    </a:lnTo>
                    <a:lnTo>
                      <a:pt x="14" y="24"/>
                    </a:lnTo>
                    <a:lnTo>
                      <a:pt x="26" y="26"/>
                    </a:lnTo>
                    <a:lnTo>
                      <a:pt x="38" y="23"/>
                    </a:lnTo>
                    <a:lnTo>
                      <a:pt x="46" y="13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98" name="Freeform 2662"/>
              <p:cNvSpPr>
                <a:spLocks/>
              </p:cNvSpPr>
              <p:nvPr/>
            </p:nvSpPr>
            <p:spPr bwMode="auto">
              <a:xfrm>
                <a:off x="2930" y="1254"/>
                <a:ext cx="15" cy="5"/>
              </a:xfrm>
              <a:custGeom>
                <a:avLst/>
                <a:gdLst>
                  <a:gd name="T0" fmla="*/ 0 w 94"/>
                  <a:gd name="T1" fmla="*/ 24 h 24"/>
                  <a:gd name="T2" fmla="*/ 94 w 94"/>
                  <a:gd name="T3" fmla="*/ 24 h 24"/>
                  <a:gd name="T4" fmla="*/ 48 w 94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4" h="24">
                    <a:moveTo>
                      <a:pt x="0" y="24"/>
                    </a:moveTo>
                    <a:lnTo>
                      <a:pt x="94" y="24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99" name="Freeform 2663"/>
              <p:cNvSpPr>
                <a:spLocks/>
              </p:cNvSpPr>
              <p:nvPr/>
            </p:nvSpPr>
            <p:spPr bwMode="auto">
              <a:xfrm>
                <a:off x="3268" y="2169"/>
                <a:ext cx="3" cy="4"/>
              </a:xfrm>
              <a:custGeom>
                <a:avLst/>
                <a:gdLst>
                  <a:gd name="T0" fmla="*/ 20 w 20"/>
                  <a:gd name="T1" fmla="*/ 20 h 20"/>
                  <a:gd name="T2" fmla="*/ 18 w 20"/>
                  <a:gd name="T3" fmla="*/ 10 h 20"/>
                  <a:gd name="T4" fmla="*/ 10 w 20"/>
                  <a:gd name="T5" fmla="*/ 2 h 20"/>
                  <a:gd name="T6" fmla="*/ 0 w 20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0">
                    <a:moveTo>
                      <a:pt x="20" y="20"/>
                    </a:moveTo>
                    <a:lnTo>
                      <a:pt x="18" y="10"/>
                    </a:lnTo>
                    <a:lnTo>
                      <a:pt x="10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00" name="Freeform 2664"/>
              <p:cNvSpPr>
                <a:spLocks/>
              </p:cNvSpPr>
              <p:nvPr/>
            </p:nvSpPr>
            <p:spPr bwMode="auto">
              <a:xfrm>
                <a:off x="3271" y="2173"/>
                <a:ext cx="10" cy="4"/>
              </a:xfrm>
              <a:custGeom>
                <a:avLst/>
                <a:gdLst>
                  <a:gd name="T0" fmla="*/ 0 w 57"/>
                  <a:gd name="T1" fmla="*/ 0 h 28"/>
                  <a:gd name="T2" fmla="*/ 4 w 57"/>
                  <a:gd name="T3" fmla="*/ 14 h 28"/>
                  <a:gd name="T4" fmla="*/ 14 w 57"/>
                  <a:gd name="T5" fmla="*/ 25 h 28"/>
                  <a:gd name="T6" fmla="*/ 28 w 57"/>
                  <a:gd name="T7" fmla="*/ 28 h 28"/>
                  <a:gd name="T8" fmla="*/ 43 w 57"/>
                  <a:gd name="T9" fmla="*/ 25 h 28"/>
                  <a:gd name="T10" fmla="*/ 53 w 57"/>
                  <a:gd name="T11" fmla="*/ 14 h 28"/>
                  <a:gd name="T12" fmla="*/ 57 w 57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28">
                    <a:moveTo>
                      <a:pt x="0" y="0"/>
                    </a:moveTo>
                    <a:lnTo>
                      <a:pt x="4" y="14"/>
                    </a:lnTo>
                    <a:lnTo>
                      <a:pt x="14" y="25"/>
                    </a:lnTo>
                    <a:lnTo>
                      <a:pt x="28" y="28"/>
                    </a:lnTo>
                    <a:lnTo>
                      <a:pt x="43" y="25"/>
                    </a:lnTo>
                    <a:lnTo>
                      <a:pt x="53" y="14"/>
                    </a:lnTo>
                    <a:lnTo>
                      <a:pt x="57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01" name="Freeform 2665"/>
              <p:cNvSpPr>
                <a:spLocks/>
              </p:cNvSpPr>
              <p:nvPr/>
            </p:nvSpPr>
            <p:spPr bwMode="auto">
              <a:xfrm>
                <a:off x="3281" y="2169"/>
                <a:ext cx="6" cy="4"/>
              </a:xfrm>
              <a:custGeom>
                <a:avLst/>
                <a:gdLst>
                  <a:gd name="T0" fmla="*/ 40 w 40"/>
                  <a:gd name="T1" fmla="*/ 20 h 20"/>
                  <a:gd name="T2" fmla="*/ 38 w 40"/>
                  <a:gd name="T3" fmla="*/ 10 h 20"/>
                  <a:gd name="T4" fmla="*/ 30 w 40"/>
                  <a:gd name="T5" fmla="*/ 2 h 20"/>
                  <a:gd name="T6" fmla="*/ 20 w 40"/>
                  <a:gd name="T7" fmla="*/ 0 h 20"/>
                  <a:gd name="T8" fmla="*/ 10 w 40"/>
                  <a:gd name="T9" fmla="*/ 2 h 20"/>
                  <a:gd name="T10" fmla="*/ 2 w 40"/>
                  <a:gd name="T11" fmla="*/ 10 h 20"/>
                  <a:gd name="T12" fmla="*/ 0 w 40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20">
                    <a:moveTo>
                      <a:pt x="40" y="20"/>
                    </a:moveTo>
                    <a:lnTo>
                      <a:pt x="38" y="10"/>
                    </a:lnTo>
                    <a:lnTo>
                      <a:pt x="30" y="2"/>
                    </a:lnTo>
                    <a:lnTo>
                      <a:pt x="20" y="0"/>
                    </a:lnTo>
                    <a:lnTo>
                      <a:pt x="10" y="2"/>
                    </a:lnTo>
                    <a:lnTo>
                      <a:pt x="2" y="10"/>
                    </a:ln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02" name="Freeform 2666"/>
              <p:cNvSpPr>
                <a:spLocks/>
              </p:cNvSpPr>
              <p:nvPr/>
            </p:nvSpPr>
            <p:spPr bwMode="auto">
              <a:xfrm>
                <a:off x="3287" y="2173"/>
                <a:ext cx="10" cy="4"/>
              </a:xfrm>
              <a:custGeom>
                <a:avLst/>
                <a:gdLst>
                  <a:gd name="T0" fmla="*/ 0 w 57"/>
                  <a:gd name="T1" fmla="*/ 0 h 28"/>
                  <a:gd name="T2" fmla="*/ 3 w 57"/>
                  <a:gd name="T3" fmla="*/ 14 h 28"/>
                  <a:gd name="T4" fmla="*/ 14 w 57"/>
                  <a:gd name="T5" fmla="*/ 25 h 28"/>
                  <a:gd name="T6" fmla="*/ 28 w 57"/>
                  <a:gd name="T7" fmla="*/ 28 h 28"/>
                  <a:gd name="T8" fmla="*/ 42 w 57"/>
                  <a:gd name="T9" fmla="*/ 25 h 28"/>
                  <a:gd name="T10" fmla="*/ 53 w 57"/>
                  <a:gd name="T11" fmla="*/ 14 h 28"/>
                  <a:gd name="T12" fmla="*/ 57 w 57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28">
                    <a:moveTo>
                      <a:pt x="0" y="0"/>
                    </a:moveTo>
                    <a:lnTo>
                      <a:pt x="3" y="14"/>
                    </a:lnTo>
                    <a:lnTo>
                      <a:pt x="14" y="25"/>
                    </a:lnTo>
                    <a:lnTo>
                      <a:pt x="28" y="28"/>
                    </a:lnTo>
                    <a:lnTo>
                      <a:pt x="42" y="25"/>
                    </a:lnTo>
                    <a:lnTo>
                      <a:pt x="53" y="14"/>
                    </a:lnTo>
                    <a:lnTo>
                      <a:pt x="57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03" name="Freeform 2667"/>
              <p:cNvSpPr>
                <a:spLocks/>
              </p:cNvSpPr>
              <p:nvPr/>
            </p:nvSpPr>
            <p:spPr bwMode="auto">
              <a:xfrm>
                <a:off x="3297" y="2169"/>
                <a:ext cx="7" cy="4"/>
              </a:xfrm>
              <a:custGeom>
                <a:avLst/>
                <a:gdLst>
                  <a:gd name="T0" fmla="*/ 41 w 41"/>
                  <a:gd name="T1" fmla="*/ 20 h 20"/>
                  <a:gd name="T2" fmla="*/ 37 w 41"/>
                  <a:gd name="T3" fmla="*/ 10 h 20"/>
                  <a:gd name="T4" fmla="*/ 30 w 41"/>
                  <a:gd name="T5" fmla="*/ 2 h 20"/>
                  <a:gd name="T6" fmla="*/ 20 w 41"/>
                  <a:gd name="T7" fmla="*/ 0 h 20"/>
                  <a:gd name="T8" fmla="*/ 10 w 41"/>
                  <a:gd name="T9" fmla="*/ 2 h 20"/>
                  <a:gd name="T10" fmla="*/ 3 w 41"/>
                  <a:gd name="T11" fmla="*/ 10 h 20"/>
                  <a:gd name="T12" fmla="*/ 0 w 41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20">
                    <a:moveTo>
                      <a:pt x="41" y="20"/>
                    </a:moveTo>
                    <a:lnTo>
                      <a:pt x="37" y="10"/>
                    </a:lnTo>
                    <a:lnTo>
                      <a:pt x="30" y="2"/>
                    </a:lnTo>
                    <a:lnTo>
                      <a:pt x="20" y="0"/>
                    </a:lnTo>
                    <a:lnTo>
                      <a:pt x="10" y="2"/>
                    </a:lnTo>
                    <a:lnTo>
                      <a:pt x="3" y="10"/>
                    </a:ln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04" name="Freeform 2668"/>
              <p:cNvSpPr>
                <a:spLocks/>
              </p:cNvSpPr>
              <p:nvPr/>
            </p:nvSpPr>
            <p:spPr bwMode="auto">
              <a:xfrm>
                <a:off x="3304" y="2173"/>
                <a:ext cx="9" cy="4"/>
              </a:xfrm>
              <a:custGeom>
                <a:avLst/>
                <a:gdLst>
                  <a:gd name="T0" fmla="*/ 0 w 56"/>
                  <a:gd name="T1" fmla="*/ 0 h 28"/>
                  <a:gd name="T2" fmla="*/ 3 w 56"/>
                  <a:gd name="T3" fmla="*/ 14 h 28"/>
                  <a:gd name="T4" fmla="*/ 14 w 56"/>
                  <a:gd name="T5" fmla="*/ 25 h 28"/>
                  <a:gd name="T6" fmla="*/ 28 w 56"/>
                  <a:gd name="T7" fmla="*/ 28 h 28"/>
                  <a:gd name="T8" fmla="*/ 42 w 56"/>
                  <a:gd name="T9" fmla="*/ 25 h 28"/>
                  <a:gd name="T10" fmla="*/ 52 w 56"/>
                  <a:gd name="T11" fmla="*/ 14 h 28"/>
                  <a:gd name="T12" fmla="*/ 56 w 56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8">
                    <a:moveTo>
                      <a:pt x="0" y="0"/>
                    </a:moveTo>
                    <a:lnTo>
                      <a:pt x="3" y="14"/>
                    </a:lnTo>
                    <a:lnTo>
                      <a:pt x="14" y="25"/>
                    </a:lnTo>
                    <a:lnTo>
                      <a:pt x="28" y="28"/>
                    </a:lnTo>
                    <a:lnTo>
                      <a:pt x="42" y="25"/>
                    </a:lnTo>
                    <a:lnTo>
                      <a:pt x="52" y="14"/>
                    </a:lnTo>
                    <a:lnTo>
                      <a:pt x="56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05" name="Freeform 2669"/>
              <p:cNvSpPr>
                <a:spLocks/>
              </p:cNvSpPr>
              <p:nvPr/>
            </p:nvSpPr>
            <p:spPr bwMode="auto">
              <a:xfrm>
                <a:off x="3313" y="2169"/>
                <a:ext cx="7" cy="4"/>
              </a:xfrm>
              <a:custGeom>
                <a:avLst/>
                <a:gdLst>
                  <a:gd name="T0" fmla="*/ 41 w 41"/>
                  <a:gd name="T1" fmla="*/ 20 h 20"/>
                  <a:gd name="T2" fmla="*/ 38 w 41"/>
                  <a:gd name="T3" fmla="*/ 10 h 20"/>
                  <a:gd name="T4" fmla="*/ 30 w 41"/>
                  <a:gd name="T5" fmla="*/ 2 h 20"/>
                  <a:gd name="T6" fmla="*/ 21 w 41"/>
                  <a:gd name="T7" fmla="*/ 0 h 20"/>
                  <a:gd name="T8" fmla="*/ 10 w 41"/>
                  <a:gd name="T9" fmla="*/ 2 h 20"/>
                  <a:gd name="T10" fmla="*/ 3 w 41"/>
                  <a:gd name="T11" fmla="*/ 10 h 20"/>
                  <a:gd name="T12" fmla="*/ 0 w 41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20">
                    <a:moveTo>
                      <a:pt x="41" y="20"/>
                    </a:moveTo>
                    <a:lnTo>
                      <a:pt x="38" y="10"/>
                    </a:lnTo>
                    <a:lnTo>
                      <a:pt x="30" y="2"/>
                    </a:lnTo>
                    <a:lnTo>
                      <a:pt x="21" y="0"/>
                    </a:lnTo>
                    <a:lnTo>
                      <a:pt x="10" y="2"/>
                    </a:lnTo>
                    <a:lnTo>
                      <a:pt x="3" y="10"/>
                    </a:ln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06" name="Freeform 2670"/>
              <p:cNvSpPr>
                <a:spLocks/>
              </p:cNvSpPr>
              <p:nvPr/>
            </p:nvSpPr>
            <p:spPr bwMode="auto">
              <a:xfrm>
                <a:off x="3320" y="2173"/>
                <a:ext cx="9" cy="4"/>
              </a:xfrm>
              <a:custGeom>
                <a:avLst/>
                <a:gdLst>
                  <a:gd name="T0" fmla="*/ 0 w 56"/>
                  <a:gd name="T1" fmla="*/ 0 h 28"/>
                  <a:gd name="T2" fmla="*/ 3 w 56"/>
                  <a:gd name="T3" fmla="*/ 14 h 28"/>
                  <a:gd name="T4" fmla="*/ 14 w 56"/>
                  <a:gd name="T5" fmla="*/ 25 h 28"/>
                  <a:gd name="T6" fmla="*/ 28 w 56"/>
                  <a:gd name="T7" fmla="*/ 28 h 28"/>
                  <a:gd name="T8" fmla="*/ 42 w 56"/>
                  <a:gd name="T9" fmla="*/ 25 h 28"/>
                  <a:gd name="T10" fmla="*/ 53 w 56"/>
                  <a:gd name="T11" fmla="*/ 14 h 28"/>
                  <a:gd name="T12" fmla="*/ 56 w 56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8">
                    <a:moveTo>
                      <a:pt x="0" y="0"/>
                    </a:moveTo>
                    <a:lnTo>
                      <a:pt x="3" y="14"/>
                    </a:lnTo>
                    <a:lnTo>
                      <a:pt x="14" y="25"/>
                    </a:lnTo>
                    <a:lnTo>
                      <a:pt x="28" y="28"/>
                    </a:lnTo>
                    <a:lnTo>
                      <a:pt x="42" y="25"/>
                    </a:lnTo>
                    <a:lnTo>
                      <a:pt x="53" y="14"/>
                    </a:lnTo>
                    <a:lnTo>
                      <a:pt x="56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07" name="Freeform 2671"/>
              <p:cNvSpPr>
                <a:spLocks/>
              </p:cNvSpPr>
              <p:nvPr/>
            </p:nvSpPr>
            <p:spPr bwMode="auto">
              <a:xfrm>
                <a:off x="3329" y="2169"/>
                <a:ext cx="7" cy="4"/>
              </a:xfrm>
              <a:custGeom>
                <a:avLst/>
                <a:gdLst>
                  <a:gd name="T0" fmla="*/ 40 w 40"/>
                  <a:gd name="T1" fmla="*/ 20 h 20"/>
                  <a:gd name="T2" fmla="*/ 38 w 40"/>
                  <a:gd name="T3" fmla="*/ 10 h 20"/>
                  <a:gd name="T4" fmla="*/ 31 w 40"/>
                  <a:gd name="T5" fmla="*/ 2 h 20"/>
                  <a:gd name="T6" fmla="*/ 20 w 40"/>
                  <a:gd name="T7" fmla="*/ 0 h 20"/>
                  <a:gd name="T8" fmla="*/ 11 w 40"/>
                  <a:gd name="T9" fmla="*/ 2 h 20"/>
                  <a:gd name="T10" fmla="*/ 3 w 40"/>
                  <a:gd name="T11" fmla="*/ 10 h 20"/>
                  <a:gd name="T12" fmla="*/ 0 w 40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20">
                    <a:moveTo>
                      <a:pt x="40" y="20"/>
                    </a:moveTo>
                    <a:lnTo>
                      <a:pt x="38" y="10"/>
                    </a:lnTo>
                    <a:lnTo>
                      <a:pt x="31" y="2"/>
                    </a:lnTo>
                    <a:lnTo>
                      <a:pt x="20" y="0"/>
                    </a:lnTo>
                    <a:lnTo>
                      <a:pt x="11" y="2"/>
                    </a:lnTo>
                    <a:lnTo>
                      <a:pt x="3" y="10"/>
                    </a:ln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08" name="Freeform 2672"/>
              <p:cNvSpPr>
                <a:spLocks/>
              </p:cNvSpPr>
              <p:nvPr/>
            </p:nvSpPr>
            <p:spPr bwMode="auto">
              <a:xfrm>
                <a:off x="3336" y="2173"/>
                <a:ext cx="10" cy="4"/>
              </a:xfrm>
              <a:custGeom>
                <a:avLst/>
                <a:gdLst>
                  <a:gd name="T0" fmla="*/ 0 w 57"/>
                  <a:gd name="T1" fmla="*/ 0 h 27"/>
                  <a:gd name="T2" fmla="*/ 5 w 57"/>
                  <a:gd name="T3" fmla="*/ 14 h 27"/>
                  <a:gd name="T4" fmla="*/ 16 w 57"/>
                  <a:gd name="T5" fmla="*/ 23 h 27"/>
                  <a:gd name="T6" fmla="*/ 29 w 57"/>
                  <a:gd name="T7" fmla="*/ 27 h 27"/>
                  <a:gd name="T8" fmla="*/ 43 w 57"/>
                  <a:gd name="T9" fmla="*/ 23 h 27"/>
                  <a:gd name="T10" fmla="*/ 52 w 57"/>
                  <a:gd name="T11" fmla="*/ 14 h 27"/>
                  <a:gd name="T12" fmla="*/ 57 w 57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27">
                    <a:moveTo>
                      <a:pt x="0" y="0"/>
                    </a:moveTo>
                    <a:lnTo>
                      <a:pt x="5" y="14"/>
                    </a:lnTo>
                    <a:lnTo>
                      <a:pt x="16" y="23"/>
                    </a:lnTo>
                    <a:lnTo>
                      <a:pt x="29" y="27"/>
                    </a:lnTo>
                    <a:lnTo>
                      <a:pt x="43" y="23"/>
                    </a:lnTo>
                    <a:lnTo>
                      <a:pt x="52" y="14"/>
                    </a:lnTo>
                    <a:lnTo>
                      <a:pt x="57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09" name="Freeform 2673"/>
              <p:cNvSpPr>
                <a:spLocks/>
              </p:cNvSpPr>
              <p:nvPr/>
            </p:nvSpPr>
            <p:spPr bwMode="auto">
              <a:xfrm>
                <a:off x="3346" y="2167"/>
                <a:ext cx="17" cy="6"/>
              </a:xfrm>
              <a:custGeom>
                <a:avLst/>
                <a:gdLst>
                  <a:gd name="T0" fmla="*/ 0 w 106"/>
                  <a:gd name="T1" fmla="*/ 32 h 32"/>
                  <a:gd name="T2" fmla="*/ 106 w 106"/>
                  <a:gd name="T3" fmla="*/ 32 h 32"/>
                  <a:gd name="T4" fmla="*/ 46 w 106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6" h="32">
                    <a:moveTo>
                      <a:pt x="0" y="32"/>
                    </a:moveTo>
                    <a:lnTo>
                      <a:pt x="106" y="32"/>
                    </a:lnTo>
                    <a:lnTo>
                      <a:pt x="46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10" name="Freeform 2674"/>
              <p:cNvSpPr>
                <a:spLocks/>
              </p:cNvSpPr>
              <p:nvPr/>
            </p:nvSpPr>
            <p:spPr bwMode="auto">
              <a:xfrm>
                <a:off x="3268" y="2169"/>
                <a:ext cx="4" cy="4"/>
              </a:xfrm>
              <a:custGeom>
                <a:avLst/>
                <a:gdLst>
                  <a:gd name="T0" fmla="*/ 24 w 24"/>
                  <a:gd name="T1" fmla="*/ 24 h 24"/>
                  <a:gd name="T2" fmla="*/ 21 w 24"/>
                  <a:gd name="T3" fmla="*/ 12 h 24"/>
                  <a:gd name="T4" fmla="*/ 12 w 24"/>
                  <a:gd name="T5" fmla="*/ 3 h 24"/>
                  <a:gd name="T6" fmla="*/ 0 w 24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4">
                    <a:moveTo>
                      <a:pt x="24" y="24"/>
                    </a:moveTo>
                    <a:lnTo>
                      <a:pt x="21" y="12"/>
                    </a:lnTo>
                    <a:lnTo>
                      <a:pt x="12" y="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11" name="Freeform 2675"/>
              <p:cNvSpPr>
                <a:spLocks/>
              </p:cNvSpPr>
              <p:nvPr/>
            </p:nvSpPr>
            <p:spPr bwMode="auto">
              <a:xfrm>
                <a:off x="3272" y="2173"/>
                <a:ext cx="8" cy="4"/>
              </a:xfrm>
              <a:custGeom>
                <a:avLst/>
                <a:gdLst>
                  <a:gd name="T0" fmla="*/ 0 w 49"/>
                  <a:gd name="T1" fmla="*/ 0 h 25"/>
                  <a:gd name="T2" fmla="*/ 3 w 49"/>
                  <a:gd name="T3" fmla="*/ 13 h 25"/>
                  <a:gd name="T4" fmla="*/ 13 w 49"/>
                  <a:gd name="T5" fmla="*/ 21 h 25"/>
                  <a:gd name="T6" fmla="*/ 24 w 49"/>
                  <a:gd name="T7" fmla="*/ 25 h 25"/>
                  <a:gd name="T8" fmla="*/ 36 w 49"/>
                  <a:gd name="T9" fmla="*/ 21 h 25"/>
                  <a:gd name="T10" fmla="*/ 46 w 49"/>
                  <a:gd name="T11" fmla="*/ 13 h 25"/>
                  <a:gd name="T12" fmla="*/ 49 w 49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5">
                    <a:moveTo>
                      <a:pt x="0" y="0"/>
                    </a:moveTo>
                    <a:lnTo>
                      <a:pt x="3" y="13"/>
                    </a:lnTo>
                    <a:lnTo>
                      <a:pt x="13" y="21"/>
                    </a:lnTo>
                    <a:lnTo>
                      <a:pt x="24" y="25"/>
                    </a:lnTo>
                    <a:lnTo>
                      <a:pt x="36" y="21"/>
                    </a:lnTo>
                    <a:lnTo>
                      <a:pt x="46" y="13"/>
                    </a:lnTo>
                    <a:lnTo>
                      <a:pt x="49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12" name="Freeform 2676"/>
              <p:cNvSpPr>
                <a:spLocks/>
              </p:cNvSpPr>
              <p:nvPr/>
            </p:nvSpPr>
            <p:spPr bwMode="auto">
              <a:xfrm>
                <a:off x="3280" y="2169"/>
                <a:ext cx="8" cy="4"/>
              </a:xfrm>
              <a:custGeom>
                <a:avLst/>
                <a:gdLst>
                  <a:gd name="T0" fmla="*/ 49 w 49"/>
                  <a:gd name="T1" fmla="*/ 24 h 24"/>
                  <a:gd name="T2" fmla="*/ 45 w 49"/>
                  <a:gd name="T3" fmla="*/ 12 h 24"/>
                  <a:gd name="T4" fmla="*/ 36 w 49"/>
                  <a:gd name="T5" fmla="*/ 3 h 24"/>
                  <a:gd name="T6" fmla="*/ 24 w 49"/>
                  <a:gd name="T7" fmla="*/ 0 h 24"/>
                  <a:gd name="T8" fmla="*/ 12 w 49"/>
                  <a:gd name="T9" fmla="*/ 3 h 24"/>
                  <a:gd name="T10" fmla="*/ 3 w 49"/>
                  <a:gd name="T11" fmla="*/ 12 h 24"/>
                  <a:gd name="T12" fmla="*/ 0 w 49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4">
                    <a:moveTo>
                      <a:pt x="49" y="24"/>
                    </a:moveTo>
                    <a:lnTo>
                      <a:pt x="45" y="12"/>
                    </a:lnTo>
                    <a:lnTo>
                      <a:pt x="36" y="3"/>
                    </a:lnTo>
                    <a:lnTo>
                      <a:pt x="24" y="0"/>
                    </a:lnTo>
                    <a:lnTo>
                      <a:pt x="12" y="3"/>
                    </a:lnTo>
                    <a:lnTo>
                      <a:pt x="3" y="12"/>
                    </a:lnTo>
                    <a:lnTo>
                      <a:pt x="0" y="24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13" name="Freeform 2677"/>
              <p:cNvSpPr>
                <a:spLocks/>
              </p:cNvSpPr>
              <p:nvPr/>
            </p:nvSpPr>
            <p:spPr bwMode="auto">
              <a:xfrm>
                <a:off x="3288" y="2173"/>
                <a:ext cx="8" cy="4"/>
              </a:xfrm>
              <a:custGeom>
                <a:avLst/>
                <a:gdLst>
                  <a:gd name="T0" fmla="*/ 0 w 48"/>
                  <a:gd name="T1" fmla="*/ 0 h 25"/>
                  <a:gd name="T2" fmla="*/ 2 w 48"/>
                  <a:gd name="T3" fmla="*/ 13 h 25"/>
                  <a:gd name="T4" fmla="*/ 11 w 48"/>
                  <a:gd name="T5" fmla="*/ 21 h 25"/>
                  <a:gd name="T6" fmla="*/ 23 w 48"/>
                  <a:gd name="T7" fmla="*/ 25 h 25"/>
                  <a:gd name="T8" fmla="*/ 36 w 48"/>
                  <a:gd name="T9" fmla="*/ 21 h 25"/>
                  <a:gd name="T10" fmla="*/ 44 w 48"/>
                  <a:gd name="T11" fmla="*/ 13 h 25"/>
                  <a:gd name="T12" fmla="*/ 48 w 48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5">
                    <a:moveTo>
                      <a:pt x="0" y="0"/>
                    </a:moveTo>
                    <a:lnTo>
                      <a:pt x="2" y="13"/>
                    </a:lnTo>
                    <a:lnTo>
                      <a:pt x="11" y="21"/>
                    </a:lnTo>
                    <a:lnTo>
                      <a:pt x="23" y="25"/>
                    </a:lnTo>
                    <a:lnTo>
                      <a:pt x="36" y="21"/>
                    </a:lnTo>
                    <a:lnTo>
                      <a:pt x="44" y="13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14" name="Freeform 2678"/>
              <p:cNvSpPr>
                <a:spLocks/>
              </p:cNvSpPr>
              <p:nvPr/>
            </p:nvSpPr>
            <p:spPr bwMode="auto">
              <a:xfrm>
                <a:off x="3296" y="2169"/>
                <a:ext cx="8" cy="4"/>
              </a:xfrm>
              <a:custGeom>
                <a:avLst/>
                <a:gdLst>
                  <a:gd name="T0" fmla="*/ 48 w 48"/>
                  <a:gd name="T1" fmla="*/ 24 h 24"/>
                  <a:gd name="T2" fmla="*/ 45 w 48"/>
                  <a:gd name="T3" fmla="*/ 12 h 24"/>
                  <a:gd name="T4" fmla="*/ 37 w 48"/>
                  <a:gd name="T5" fmla="*/ 3 h 24"/>
                  <a:gd name="T6" fmla="*/ 24 w 48"/>
                  <a:gd name="T7" fmla="*/ 0 h 24"/>
                  <a:gd name="T8" fmla="*/ 12 w 48"/>
                  <a:gd name="T9" fmla="*/ 3 h 24"/>
                  <a:gd name="T10" fmla="*/ 4 w 48"/>
                  <a:gd name="T11" fmla="*/ 12 h 24"/>
                  <a:gd name="T12" fmla="*/ 0 w 4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4">
                    <a:moveTo>
                      <a:pt x="48" y="24"/>
                    </a:moveTo>
                    <a:lnTo>
                      <a:pt x="45" y="12"/>
                    </a:lnTo>
                    <a:lnTo>
                      <a:pt x="37" y="3"/>
                    </a:lnTo>
                    <a:lnTo>
                      <a:pt x="24" y="0"/>
                    </a:lnTo>
                    <a:lnTo>
                      <a:pt x="12" y="3"/>
                    </a:lnTo>
                    <a:lnTo>
                      <a:pt x="4" y="12"/>
                    </a:lnTo>
                    <a:lnTo>
                      <a:pt x="0" y="24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15" name="Freeform 2679"/>
              <p:cNvSpPr>
                <a:spLocks/>
              </p:cNvSpPr>
              <p:nvPr/>
            </p:nvSpPr>
            <p:spPr bwMode="auto">
              <a:xfrm>
                <a:off x="3304" y="2173"/>
                <a:ext cx="8" cy="4"/>
              </a:xfrm>
              <a:custGeom>
                <a:avLst/>
                <a:gdLst>
                  <a:gd name="T0" fmla="*/ 0 w 49"/>
                  <a:gd name="T1" fmla="*/ 0 h 25"/>
                  <a:gd name="T2" fmla="*/ 4 w 49"/>
                  <a:gd name="T3" fmla="*/ 13 h 25"/>
                  <a:gd name="T4" fmla="*/ 12 w 49"/>
                  <a:gd name="T5" fmla="*/ 21 h 25"/>
                  <a:gd name="T6" fmla="*/ 25 w 49"/>
                  <a:gd name="T7" fmla="*/ 25 h 25"/>
                  <a:gd name="T8" fmla="*/ 37 w 49"/>
                  <a:gd name="T9" fmla="*/ 21 h 25"/>
                  <a:gd name="T10" fmla="*/ 45 w 49"/>
                  <a:gd name="T11" fmla="*/ 13 h 25"/>
                  <a:gd name="T12" fmla="*/ 49 w 49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5">
                    <a:moveTo>
                      <a:pt x="0" y="0"/>
                    </a:moveTo>
                    <a:lnTo>
                      <a:pt x="4" y="13"/>
                    </a:lnTo>
                    <a:lnTo>
                      <a:pt x="12" y="21"/>
                    </a:lnTo>
                    <a:lnTo>
                      <a:pt x="25" y="25"/>
                    </a:lnTo>
                    <a:lnTo>
                      <a:pt x="37" y="21"/>
                    </a:lnTo>
                    <a:lnTo>
                      <a:pt x="45" y="13"/>
                    </a:lnTo>
                    <a:lnTo>
                      <a:pt x="49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16" name="Freeform 2680"/>
              <p:cNvSpPr>
                <a:spLocks/>
              </p:cNvSpPr>
              <p:nvPr/>
            </p:nvSpPr>
            <p:spPr bwMode="auto">
              <a:xfrm>
                <a:off x="3312" y="2169"/>
                <a:ext cx="9" cy="4"/>
              </a:xfrm>
              <a:custGeom>
                <a:avLst/>
                <a:gdLst>
                  <a:gd name="T0" fmla="*/ 48 w 48"/>
                  <a:gd name="T1" fmla="*/ 24 h 24"/>
                  <a:gd name="T2" fmla="*/ 46 w 48"/>
                  <a:gd name="T3" fmla="*/ 12 h 24"/>
                  <a:gd name="T4" fmla="*/ 36 w 48"/>
                  <a:gd name="T5" fmla="*/ 3 h 24"/>
                  <a:gd name="T6" fmla="*/ 25 w 48"/>
                  <a:gd name="T7" fmla="*/ 0 h 24"/>
                  <a:gd name="T8" fmla="*/ 13 w 48"/>
                  <a:gd name="T9" fmla="*/ 3 h 24"/>
                  <a:gd name="T10" fmla="*/ 3 w 48"/>
                  <a:gd name="T11" fmla="*/ 12 h 24"/>
                  <a:gd name="T12" fmla="*/ 0 w 4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4">
                    <a:moveTo>
                      <a:pt x="48" y="24"/>
                    </a:moveTo>
                    <a:lnTo>
                      <a:pt x="46" y="12"/>
                    </a:lnTo>
                    <a:lnTo>
                      <a:pt x="36" y="3"/>
                    </a:lnTo>
                    <a:lnTo>
                      <a:pt x="25" y="0"/>
                    </a:lnTo>
                    <a:lnTo>
                      <a:pt x="13" y="3"/>
                    </a:lnTo>
                    <a:lnTo>
                      <a:pt x="3" y="12"/>
                    </a:lnTo>
                    <a:lnTo>
                      <a:pt x="0" y="24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17" name="Freeform 2681"/>
              <p:cNvSpPr>
                <a:spLocks/>
              </p:cNvSpPr>
              <p:nvPr/>
            </p:nvSpPr>
            <p:spPr bwMode="auto">
              <a:xfrm>
                <a:off x="3321" y="2173"/>
                <a:ext cx="8" cy="4"/>
              </a:xfrm>
              <a:custGeom>
                <a:avLst/>
                <a:gdLst>
                  <a:gd name="T0" fmla="*/ 0 w 50"/>
                  <a:gd name="T1" fmla="*/ 0 h 25"/>
                  <a:gd name="T2" fmla="*/ 4 w 50"/>
                  <a:gd name="T3" fmla="*/ 13 h 25"/>
                  <a:gd name="T4" fmla="*/ 13 w 50"/>
                  <a:gd name="T5" fmla="*/ 21 h 25"/>
                  <a:gd name="T6" fmla="*/ 25 w 50"/>
                  <a:gd name="T7" fmla="*/ 25 h 25"/>
                  <a:gd name="T8" fmla="*/ 37 w 50"/>
                  <a:gd name="T9" fmla="*/ 21 h 25"/>
                  <a:gd name="T10" fmla="*/ 46 w 50"/>
                  <a:gd name="T11" fmla="*/ 13 h 25"/>
                  <a:gd name="T12" fmla="*/ 50 w 50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25">
                    <a:moveTo>
                      <a:pt x="0" y="0"/>
                    </a:moveTo>
                    <a:lnTo>
                      <a:pt x="4" y="13"/>
                    </a:lnTo>
                    <a:lnTo>
                      <a:pt x="13" y="21"/>
                    </a:lnTo>
                    <a:lnTo>
                      <a:pt x="25" y="25"/>
                    </a:lnTo>
                    <a:lnTo>
                      <a:pt x="37" y="21"/>
                    </a:lnTo>
                    <a:lnTo>
                      <a:pt x="46" y="13"/>
                    </a:lnTo>
                    <a:lnTo>
                      <a:pt x="5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18" name="Freeform 2682"/>
              <p:cNvSpPr>
                <a:spLocks/>
              </p:cNvSpPr>
              <p:nvPr/>
            </p:nvSpPr>
            <p:spPr bwMode="auto">
              <a:xfrm>
                <a:off x="3329" y="2169"/>
                <a:ext cx="8" cy="4"/>
              </a:xfrm>
              <a:custGeom>
                <a:avLst/>
                <a:gdLst>
                  <a:gd name="T0" fmla="*/ 48 w 48"/>
                  <a:gd name="T1" fmla="*/ 24 h 24"/>
                  <a:gd name="T2" fmla="*/ 45 w 48"/>
                  <a:gd name="T3" fmla="*/ 12 h 24"/>
                  <a:gd name="T4" fmla="*/ 36 w 48"/>
                  <a:gd name="T5" fmla="*/ 3 h 24"/>
                  <a:gd name="T6" fmla="*/ 23 w 48"/>
                  <a:gd name="T7" fmla="*/ 0 h 24"/>
                  <a:gd name="T8" fmla="*/ 12 w 48"/>
                  <a:gd name="T9" fmla="*/ 3 h 24"/>
                  <a:gd name="T10" fmla="*/ 2 w 48"/>
                  <a:gd name="T11" fmla="*/ 12 h 24"/>
                  <a:gd name="T12" fmla="*/ 0 w 4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4">
                    <a:moveTo>
                      <a:pt x="48" y="24"/>
                    </a:moveTo>
                    <a:lnTo>
                      <a:pt x="45" y="12"/>
                    </a:lnTo>
                    <a:lnTo>
                      <a:pt x="36" y="3"/>
                    </a:lnTo>
                    <a:lnTo>
                      <a:pt x="23" y="0"/>
                    </a:lnTo>
                    <a:lnTo>
                      <a:pt x="12" y="3"/>
                    </a:lnTo>
                    <a:lnTo>
                      <a:pt x="2" y="12"/>
                    </a:lnTo>
                    <a:lnTo>
                      <a:pt x="0" y="24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19" name="Freeform 2683"/>
              <p:cNvSpPr>
                <a:spLocks/>
              </p:cNvSpPr>
              <p:nvPr/>
            </p:nvSpPr>
            <p:spPr bwMode="auto">
              <a:xfrm>
                <a:off x="3337" y="2172"/>
                <a:ext cx="8" cy="4"/>
              </a:xfrm>
              <a:custGeom>
                <a:avLst/>
                <a:gdLst>
                  <a:gd name="T0" fmla="*/ 0 w 48"/>
                  <a:gd name="T1" fmla="*/ 4 h 26"/>
                  <a:gd name="T2" fmla="*/ 4 w 48"/>
                  <a:gd name="T3" fmla="*/ 16 h 26"/>
                  <a:gd name="T4" fmla="*/ 14 w 48"/>
                  <a:gd name="T5" fmla="*/ 24 h 26"/>
                  <a:gd name="T6" fmla="*/ 26 w 48"/>
                  <a:gd name="T7" fmla="*/ 26 h 26"/>
                  <a:gd name="T8" fmla="*/ 38 w 48"/>
                  <a:gd name="T9" fmla="*/ 21 h 26"/>
                  <a:gd name="T10" fmla="*/ 46 w 48"/>
                  <a:gd name="T11" fmla="*/ 12 h 26"/>
                  <a:gd name="T12" fmla="*/ 48 w 48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6">
                    <a:moveTo>
                      <a:pt x="0" y="4"/>
                    </a:moveTo>
                    <a:lnTo>
                      <a:pt x="4" y="16"/>
                    </a:lnTo>
                    <a:lnTo>
                      <a:pt x="14" y="24"/>
                    </a:lnTo>
                    <a:lnTo>
                      <a:pt x="26" y="26"/>
                    </a:lnTo>
                    <a:lnTo>
                      <a:pt x="38" y="21"/>
                    </a:lnTo>
                    <a:lnTo>
                      <a:pt x="46" y="12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20" name="Freeform 2684"/>
              <p:cNvSpPr>
                <a:spLocks/>
              </p:cNvSpPr>
              <p:nvPr/>
            </p:nvSpPr>
            <p:spPr bwMode="auto">
              <a:xfrm>
                <a:off x="3345" y="2168"/>
                <a:ext cx="15" cy="4"/>
              </a:xfrm>
              <a:custGeom>
                <a:avLst/>
                <a:gdLst>
                  <a:gd name="T0" fmla="*/ 0 w 94"/>
                  <a:gd name="T1" fmla="*/ 25 h 25"/>
                  <a:gd name="T2" fmla="*/ 94 w 94"/>
                  <a:gd name="T3" fmla="*/ 25 h 25"/>
                  <a:gd name="T4" fmla="*/ 48 w 9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4" h="25">
                    <a:moveTo>
                      <a:pt x="0" y="25"/>
                    </a:moveTo>
                    <a:lnTo>
                      <a:pt x="94" y="25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21" name="Line 2685"/>
              <p:cNvSpPr>
                <a:spLocks noChangeShapeType="1"/>
              </p:cNvSpPr>
              <p:nvPr/>
            </p:nvSpPr>
            <p:spPr bwMode="auto">
              <a:xfrm>
                <a:off x="2511" y="1244"/>
                <a:ext cx="9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22" name="Rectangle 2686"/>
              <p:cNvSpPr>
                <a:spLocks noChangeArrowheads="1"/>
              </p:cNvSpPr>
              <p:nvPr/>
            </p:nvSpPr>
            <p:spPr bwMode="auto">
              <a:xfrm>
                <a:off x="2048" y="984"/>
                <a:ext cx="234" cy="58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23" name="Line 2687"/>
              <p:cNvSpPr>
                <a:spLocks noChangeShapeType="1"/>
              </p:cNvSpPr>
              <p:nvPr/>
            </p:nvSpPr>
            <p:spPr bwMode="auto">
              <a:xfrm flipH="1">
                <a:off x="2048" y="984"/>
                <a:ext cx="234" cy="5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24" name="Line 2688"/>
              <p:cNvSpPr>
                <a:spLocks noChangeShapeType="1"/>
              </p:cNvSpPr>
              <p:nvPr/>
            </p:nvSpPr>
            <p:spPr bwMode="auto">
              <a:xfrm>
                <a:off x="2048" y="984"/>
                <a:ext cx="234" cy="5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25" name="Line 2689"/>
              <p:cNvSpPr>
                <a:spLocks noChangeShapeType="1"/>
              </p:cNvSpPr>
              <p:nvPr/>
            </p:nvSpPr>
            <p:spPr bwMode="auto">
              <a:xfrm>
                <a:off x="3725" y="1921"/>
                <a:ext cx="0" cy="1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26" name="Line 2690"/>
              <p:cNvSpPr>
                <a:spLocks noChangeShapeType="1"/>
              </p:cNvSpPr>
              <p:nvPr/>
            </p:nvSpPr>
            <p:spPr bwMode="auto">
              <a:xfrm>
                <a:off x="3725" y="2032"/>
                <a:ext cx="6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27" name="Line 2691"/>
              <p:cNvSpPr>
                <a:spLocks noChangeShapeType="1"/>
              </p:cNvSpPr>
              <p:nvPr/>
            </p:nvSpPr>
            <p:spPr bwMode="auto">
              <a:xfrm flipV="1">
                <a:off x="3787" y="1921"/>
                <a:ext cx="0" cy="1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28" name="Line 2692"/>
              <p:cNvSpPr>
                <a:spLocks noChangeShapeType="1"/>
              </p:cNvSpPr>
              <p:nvPr/>
            </p:nvSpPr>
            <p:spPr bwMode="auto">
              <a:xfrm flipH="1">
                <a:off x="3725" y="1921"/>
                <a:ext cx="62" cy="1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29" name="Line 2693"/>
              <p:cNvSpPr>
                <a:spLocks noChangeShapeType="1"/>
              </p:cNvSpPr>
              <p:nvPr/>
            </p:nvSpPr>
            <p:spPr bwMode="auto">
              <a:xfrm>
                <a:off x="3766" y="1921"/>
                <a:ext cx="0" cy="1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30" name="Line 2694"/>
              <p:cNvSpPr>
                <a:spLocks noChangeShapeType="1"/>
              </p:cNvSpPr>
              <p:nvPr/>
            </p:nvSpPr>
            <p:spPr bwMode="auto">
              <a:xfrm flipV="1">
                <a:off x="3766" y="1921"/>
                <a:ext cx="21" cy="1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31" name="Line 2695"/>
              <p:cNvSpPr>
                <a:spLocks noChangeShapeType="1"/>
              </p:cNvSpPr>
              <p:nvPr/>
            </p:nvSpPr>
            <p:spPr bwMode="auto">
              <a:xfrm>
                <a:off x="1923" y="1250"/>
                <a:ext cx="15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32" name="Line 2696"/>
              <p:cNvSpPr>
                <a:spLocks noChangeShapeType="1"/>
              </p:cNvSpPr>
              <p:nvPr/>
            </p:nvSpPr>
            <p:spPr bwMode="auto">
              <a:xfrm>
                <a:off x="1923" y="1256"/>
                <a:ext cx="15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33" name="Line 2697"/>
              <p:cNvSpPr>
                <a:spLocks noChangeShapeType="1"/>
              </p:cNvSpPr>
              <p:nvPr/>
            </p:nvSpPr>
            <p:spPr bwMode="auto">
              <a:xfrm>
                <a:off x="2082" y="1250"/>
                <a:ext cx="0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34" name="Line 2698"/>
              <p:cNvSpPr>
                <a:spLocks noChangeShapeType="1"/>
              </p:cNvSpPr>
              <p:nvPr/>
            </p:nvSpPr>
            <p:spPr bwMode="auto">
              <a:xfrm>
                <a:off x="2082" y="1340"/>
                <a:ext cx="0" cy="16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35" name="Line 2699"/>
              <p:cNvSpPr>
                <a:spLocks noChangeShapeType="1"/>
              </p:cNvSpPr>
              <p:nvPr/>
            </p:nvSpPr>
            <p:spPr bwMode="auto">
              <a:xfrm>
                <a:off x="2076" y="1340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36" name="Line 2700"/>
              <p:cNvSpPr>
                <a:spLocks noChangeShapeType="1"/>
              </p:cNvSpPr>
              <p:nvPr/>
            </p:nvSpPr>
            <p:spPr bwMode="auto">
              <a:xfrm flipH="1">
                <a:off x="1923" y="1597"/>
                <a:ext cx="6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37" name="Freeform 2701"/>
              <p:cNvSpPr>
                <a:spLocks/>
              </p:cNvSpPr>
              <p:nvPr/>
            </p:nvSpPr>
            <p:spPr bwMode="auto">
              <a:xfrm>
                <a:off x="1989" y="1503"/>
                <a:ext cx="93" cy="94"/>
              </a:xfrm>
              <a:custGeom>
                <a:avLst/>
                <a:gdLst>
                  <a:gd name="T0" fmla="*/ 0 w 563"/>
                  <a:gd name="T1" fmla="*/ 563 h 563"/>
                  <a:gd name="T2" fmla="*/ 68 w 563"/>
                  <a:gd name="T3" fmla="*/ 560 h 563"/>
                  <a:gd name="T4" fmla="*/ 134 w 563"/>
                  <a:gd name="T5" fmla="*/ 547 h 563"/>
                  <a:gd name="T6" fmla="*/ 199 w 563"/>
                  <a:gd name="T7" fmla="*/ 527 h 563"/>
                  <a:gd name="T8" fmla="*/ 262 w 563"/>
                  <a:gd name="T9" fmla="*/ 499 h 563"/>
                  <a:gd name="T10" fmla="*/ 320 w 563"/>
                  <a:gd name="T11" fmla="*/ 464 h 563"/>
                  <a:gd name="T12" fmla="*/ 373 w 563"/>
                  <a:gd name="T13" fmla="*/ 421 h 563"/>
                  <a:gd name="T14" fmla="*/ 421 w 563"/>
                  <a:gd name="T15" fmla="*/ 374 h 563"/>
                  <a:gd name="T16" fmla="*/ 463 w 563"/>
                  <a:gd name="T17" fmla="*/ 320 h 563"/>
                  <a:gd name="T18" fmla="*/ 498 w 563"/>
                  <a:gd name="T19" fmla="*/ 262 h 563"/>
                  <a:gd name="T20" fmla="*/ 526 w 563"/>
                  <a:gd name="T21" fmla="*/ 201 h 563"/>
                  <a:gd name="T22" fmla="*/ 546 w 563"/>
                  <a:gd name="T23" fmla="*/ 136 h 563"/>
                  <a:gd name="T24" fmla="*/ 559 w 563"/>
                  <a:gd name="T25" fmla="*/ 69 h 563"/>
                  <a:gd name="T26" fmla="*/ 563 w 563"/>
                  <a:gd name="T27" fmla="*/ 0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63" h="563">
                    <a:moveTo>
                      <a:pt x="0" y="563"/>
                    </a:moveTo>
                    <a:lnTo>
                      <a:pt x="68" y="560"/>
                    </a:lnTo>
                    <a:lnTo>
                      <a:pt x="134" y="547"/>
                    </a:lnTo>
                    <a:lnTo>
                      <a:pt x="199" y="527"/>
                    </a:lnTo>
                    <a:lnTo>
                      <a:pt x="262" y="499"/>
                    </a:lnTo>
                    <a:lnTo>
                      <a:pt x="320" y="464"/>
                    </a:lnTo>
                    <a:lnTo>
                      <a:pt x="373" y="421"/>
                    </a:lnTo>
                    <a:lnTo>
                      <a:pt x="421" y="374"/>
                    </a:lnTo>
                    <a:lnTo>
                      <a:pt x="463" y="320"/>
                    </a:lnTo>
                    <a:lnTo>
                      <a:pt x="498" y="262"/>
                    </a:lnTo>
                    <a:lnTo>
                      <a:pt x="526" y="201"/>
                    </a:lnTo>
                    <a:lnTo>
                      <a:pt x="546" y="136"/>
                    </a:lnTo>
                    <a:lnTo>
                      <a:pt x="559" y="69"/>
                    </a:lnTo>
                    <a:lnTo>
                      <a:pt x="56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38" name="Line 2702"/>
              <p:cNvSpPr>
                <a:spLocks noChangeShapeType="1"/>
              </p:cNvSpPr>
              <p:nvPr/>
            </p:nvSpPr>
            <p:spPr bwMode="auto">
              <a:xfrm flipH="1">
                <a:off x="1923" y="1591"/>
                <a:ext cx="6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39" name="Freeform 2703"/>
              <p:cNvSpPr>
                <a:spLocks/>
              </p:cNvSpPr>
              <p:nvPr/>
            </p:nvSpPr>
            <p:spPr bwMode="auto">
              <a:xfrm>
                <a:off x="1983" y="1497"/>
                <a:ext cx="93" cy="94"/>
              </a:xfrm>
              <a:custGeom>
                <a:avLst/>
                <a:gdLst>
                  <a:gd name="T0" fmla="*/ 0 w 562"/>
                  <a:gd name="T1" fmla="*/ 563 h 563"/>
                  <a:gd name="T2" fmla="*/ 67 w 562"/>
                  <a:gd name="T3" fmla="*/ 558 h 563"/>
                  <a:gd name="T4" fmla="*/ 135 w 562"/>
                  <a:gd name="T5" fmla="*/ 546 h 563"/>
                  <a:gd name="T6" fmla="*/ 200 w 562"/>
                  <a:gd name="T7" fmla="*/ 526 h 563"/>
                  <a:gd name="T8" fmla="*/ 261 w 562"/>
                  <a:gd name="T9" fmla="*/ 498 h 563"/>
                  <a:gd name="T10" fmla="*/ 319 w 562"/>
                  <a:gd name="T11" fmla="*/ 462 h 563"/>
                  <a:gd name="T12" fmla="*/ 373 w 562"/>
                  <a:gd name="T13" fmla="*/ 421 h 563"/>
                  <a:gd name="T14" fmla="*/ 420 w 562"/>
                  <a:gd name="T15" fmla="*/ 372 h 563"/>
                  <a:gd name="T16" fmla="*/ 463 w 562"/>
                  <a:gd name="T17" fmla="*/ 319 h 563"/>
                  <a:gd name="T18" fmla="*/ 498 w 562"/>
                  <a:gd name="T19" fmla="*/ 260 h 563"/>
                  <a:gd name="T20" fmla="*/ 525 w 562"/>
                  <a:gd name="T21" fmla="*/ 199 h 563"/>
                  <a:gd name="T22" fmla="*/ 545 w 562"/>
                  <a:gd name="T23" fmla="*/ 134 h 563"/>
                  <a:gd name="T24" fmla="*/ 558 w 562"/>
                  <a:gd name="T25" fmla="*/ 67 h 563"/>
                  <a:gd name="T26" fmla="*/ 562 w 562"/>
                  <a:gd name="T27" fmla="*/ 0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62" h="563">
                    <a:moveTo>
                      <a:pt x="0" y="563"/>
                    </a:moveTo>
                    <a:lnTo>
                      <a:pt x="67" y="558"/>
                    </a:lnTo>
                    <a:lnTo>
                      <a:pt x="135" y="546"/>
                    </a:lnTo>
                    <a:lnTo>
                      <a:pt x="200" y="526"/>
                    </a:lnTo>
                    <a:lnTo>
                      <a:pt x="261" y="498"/>
                    </a:lnTo>
                    <a:lnTo>
                      <a:pt x="319" y="462"/>
                    </a:lnTo>
                    <a:lnTo>
                      <a:pt x="373" y="421"/>
                    </a:lnTo>
                    <a:lnTo>
                      <a:pt x="420" y="372"/>
                    </a:lnTo>
                    <a:lnTo>
                      <a:pt x="463" y="319"/>
                    </a:lnTo>
                    <a:lnTo>
                      <a:pt x="498" y="260"/>
                    </a:lnTo>
                    <a:lnTo>
                      <a:pt x="525" y="199"/>
                    </a:lnTo>
                    <a:lnTo>
                      <a:pt x="545" y="134"/>
                    </a:lnTo>
                    <a:lnTo>
                      <a:pt x="558" y="67"/>
                    </a:lnTo>
                    <a:lnTo>
                      <a:pt x="562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40" name="Line 2704"/>
              <p:cNvSpPr>
                <a:spLocks noChangeShapeType="1"/>
              </p:cNvSpPr>
              <p:nvPr/>
            </p:nvSpPr>
            <p:spPr bwMode="auto">
              <a:xfrm flipV="1">
                <a:off x="1925" y="1256"/>
                <a:ext cx="0" cy="33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41" name="Line 2705"/>
              <p:cNvSpPr>
                <a:spLocks noChangeShapeType="1"/>
              </p:cNvSpPr>
              <p:nvPr/>
            </p:nvSpPr>
            <p:spPr bwMode="auto">
              <a:xfrm flipV="1">
                <a:off x="1972" y="1256"/>
                <a:ext cx="0" cy="33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42" name="Line 2706"/>
              <p:cNvSpPr>
                <a:spLocks noChangeShapeType="1"/>
              </p:cNvSpPr>
              <p:nvPr/>
            </p:nvSpPr>
            <p:spPr bwMode="auto">
              <a:xfrm>
                <a:off x="2076" y="1256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43" name="Line 2707"/>
              <p:cNvSpPr>
                <a:spLocks noChangeShapeType="1"/>
              </p:cNvSpPr>
              <p:nvPr/>
            </p:nvSpPr>
            <p:spPr bwMode="auto">
              <a:xfrm>
                <a:off x="2076" y="1340"/>
                <a:ext cx="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44" name="Rectangle 2708"/>
              <p:cNvSpPr>
                <a:spLocks noChangeArrowheads="1"/>
              </p:cNvSpPr>
              <p:nvPr/>
            </p:nvSpPr>
            <p:spPr bwMode="auto">
              <a:xfrm>
                <a:off x="1995" y="1256"/>
                <a:ext cx="83" cy="5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45" name="Freeform 2709"/>
              <p:cNvSpPr>
                <a:spLocks/>
              </p:cNvSpPr>
              <p:nvPr/>
            </p:nvSpPr>
            <p:spPr bwMode="auto">
              <a:xfrm>
                <a:off x="1995" y="1261"/>
                <a:ext cx="84" cy="79"/>
              </a:xfrm>
              <a:custGeom>
                <a:avLst/>
                <a:gdLst>
                  <a:gd name="T0" fmla="*/ 0 w 507"/>
                  <a:gd name="T1" fmla="*/ 0 h 476"/>
                  <a:gd name="T2" fmla="*/ 6 w 507"/>
                  <a:gd name="T3" fmla="*/ 59 h 476"/>
                  <a:gd name="T4" fmla="*/ 19 w 507"/>
                  <a:gd name="T5" fmla="*/ 117 h 476"/>
                  <a:gd name="T6" fmla="*/ 39 w 507"/>
                  <a:gd name="T7" fmla="*/ 172 h 476"/>
                  <a:gd name="T8" fmla="*/ 65 w 507"/>
                  <a:gd name="T9" fmla="*/ 226 h 476"/>
                  <a:gd name="T10" fmla="*/ 98 w 507"/>
                  <a:gd name="T11" fmla="*/ 275 h 476"/>
                  <a:gd name="T12" fmla="*/ 136 w 507"/>
                  <a:gd name="T13" fmla="*/ 320 h 476"/>
                  <a:gd name="T14" fmla="*/ 180 w 507"/>
                  <a:gd name="T15" fmla="*/ 360 h 476"/>
                  <a:gd name="T16" fmla="*/ 227 w 507"/>
                  <a:gd name="T17" fmla="*/ 395 h 476"/>
                  <a:gd name="T18" fmla="*/ 278 w 507"/>
                  <a:gd name="T19" fmla="*/ 425 h 476"/>
                  <a:gd name="T20" fmla="*/ 333 w 507"/>
                  <a:gd name="T21" fmla="*/ 447 h 476"/>
                  <a:gd name="T22" fmla="*/ 390 w 507"/>
                  <a:gd name="T23" fmla="*/ 464 h 476"/>
                  <a:gd name="T24" fmla="*/ 448 w 507"/>
                  <a:gd name="T25" fmla="*/ 473 h 476"/>
                  <a:gd name="T26" fmla="*/ 507 w 507"/>
                  <a:gd name="T27" fmla="*/ 476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7" h="476">
                    <a:moveTo>
                      <a:pt x="0" y="0"/>
                    </a:moveTo>
                    <a:lnTo>
                      <a:pt x="6" y="59"/>
                    </a:lnTo>
                    <a:lnTo>
                      <a:pt x="19" y="117"/>
                    </a:lnTo>
                    <a:lnTo>
                      <a:pt x="39" y="172"/>
                    </a:lnTo>
                    <a:lnTo>
                      <a:pt x="65" y="226"/>
                    </a:lnTo>
                    <a:lnTo>
                      <a:pt x="98" y="275"/>
                    </a:lnTo>
                    <a:lnTo>
                      <a:pt x="136" y="320"/>
                    </a:lnTo>
                    <a:lnTo>
                      <a:pt x="180" y="360"/>
                    </a:lnTo>
                    <a:lnTo>
                      <a:pt x="227" y="395"/>
                    </a:lnTo>
                    <a:lnTo>
                      <a:pt x="278" y="425"/>
                    </a:lnTo>
                    <a:lnTo>
                      <a:pt x="333" y="447"/>
                    </a:lnTo>
                    <a:lnTo>
                      <a:pt x="390" y="464"/>
                    </a:lnTo>
                    <a:lnTo>
                      <a:pt x="448" y="473"/>
                    </a:lnTo>
                    <a:lnTo>
                      <a:pt x="507" y="476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46" name="Freeform 2710"/>
              <p:cNvSpPr>
                <a:spLocks/>
              </p:cNvSpPr>
              <p:nvPr/>
            </p:nvSpPr>
            <p:spPr bwMode="auto">
              <a:xfrm>
                <a:off x="3633" y="1813"/>
                <a:ext cx="10" cy="33"/>
              </a:xfrm>
              <a:custGeom>
                <a:avLst/>
                <a:gdLst>
                  <a:gd name="T0" fmla="*/ 0 w 59"/>
                  <a:gd name="T1" fmla="*/ 202 h 202"/>
                  <a:gd name="T2" fmla="*/ 17 w 59"/>
                  <a:gd name="T3" fmla="*/ 195 h 202"/>
                  <a:gd name="T4" fmla="*/ 31 w 59"/>
                  <a:gd name="T5" fmla="*/ 183 h 202"/>
                  <a:gd name="T6" fmla="*/ 43 w 59"/>
                  <a:gd name="T7" fmla="*/ 167 h 202"/>
                  <a:gd name="T8" fmla="*/ 52 w 59"/>
                  <a:gd name="T9" fmla="*/ 145 h 202"/>
                  <a:gd name="T10" fmla="*/ 58 w 59"/>
                  <a:gd name="T11" fmla="*/ 123 h 202"/>
                  <a:gd name="T12" fmla="*/ 59 w 59"/>
                  <a:gd name="T13" fmla="*/ 98 h 202"/>
                  <a:gd name="T14" fmla="*/ 59 w 59"/>
                  <a:gd name="T15" fmla="*/ 27 h 202"/>
                  <a:gd name="T16" fmla="*/ 59 w 59"/>
                  <a:gd name="T17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202">
                    <a:moveTo>
                      <a:pt x="0" y="202"/>
                    </a:moveTo>
                    <a:lnTo>
                      <a:pt x="17" y="195"/>
                    </a:lnTo>
                    <a:lnTo>
                      <a:pt x="31" y="183"/>
                    </a:lnTo>
                    <a:lnTo>
                      <a:pt x="43" y="167"/>
                    </a:lnTo>
                    <a:lnTo>
                      <a:pt x="52" y="145"/>
                    </a:lnTo>
                    <a:lnTo>
                      <a:pt x="58" y="123"/>
                    </a:lnTo>
                    <a:lnTo>
                      <a:pt x="59" y="98"/>
                    </a:lnTo>
                    <a:lnTo>
                      <a:pt x="59" y="27"/>
                    </a:lnTo>
                    <a:lnTo>
                      <a:pt x="5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47" name="Line 2711"/>
              <p:cNvSpPr>
                <a:spLocks noChangeShapeType="1"/>
              </p:cNvSpPr>
              <p:nvPr/>
            </p:nvSpPr>
            <p:spPr bwMode="auto">
              <a:xfrm flipH="1">
                <a:off x="3633" y="1813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48" name="Freeform 2712"/>
              <p:cNvSpPr>
                <a:spLocks/>
              </p:cNvSpPr>
              <p:nvPr/>
            </p:nvSpPr>
            <p:spPr bwMode="auto">
              <a:xfrm>
                <a:off x="3634" y="1818"/>
                <a:ext cx="0" cy="14"/>
              </a:xfrm>
              <a:custGeom>
                <a:avLst/>
                <a:gdLst>
                  <a:gd name="T0" fmla="*/ 0 h 80"/>
                  <a:gd name="T1" fmla="*/ 71 h 80"/>
                  <a:gd name="T2" fmla="*/ 80 h 8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0">
                    <a:moveTo>
                      <a:pt x="0" y="0"/>
                    </a:moveTo>
                    <a:lnTo>
                      <a:pt x="0" y="71"/>
                    </a:lnTo>
                    <a:lnTo>
                      <a:pt x="0" y="8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49" name="Freeform 2713"/>
              <p:cNvSpPr>
                <a:spLocks/>
              </p:cNvSpPr>
              <p:nvPr/>
            </p:nvSpPr>
            <p:spPr bwMode="auto">
              <a:xfrm>
                <a:off x="3634" y="1831"/>
                <a:ext cx="17" cy="0"/>
              </a:xfrm>
              <a:custGeom>
                <a:avLst/>
                <a:gdLst>
                  <a:gd name="T0" fmla="*/ 0 w 105"/>
                  <a:gd name="T1" fmla="*/ 49 w 105"/>
                  <a:gd name="T2" fmla="*/ 99 w 105"/>
                  <a:gd name="T3" fmla="*/ 105 w 10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05">
                    <a:moveTo>
                      <a:pt x="0" y="0"/>
                    </a:moveTo>
                    <a:lnTo>
                      <a:pt x="49" y="0"/>
                    </a:lnTo>
                    <a:lnTo>
                      <a:pt x="99" y="0"/>
                    </a:lnTo>
                    <a:lnTo>
                      <a:pt x="10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50" name="Line 2714"/>
              <p:cNvSpPr>
                <a:spLocks noChangeShapeType="1"/>
              </p:cNvSpPr>
              <p:nvPr/>
            </p:nvSpPr>
            <p:spPr bwMode="auto">
              <a:xfrm flipV="1">
                <a:off x="3651" y="18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51" name="Freeform 2715"/>
              <p:cNvSpPr>
                <a:spLocks/>
              </p:cNvSpPr>
              <p:nvPr/>
            </p:nvSpPr>
            <p:spPr bwMode="auto">
              <a:xfrm>
                <a:off x="3634" y="1819"/>
                <a:ext cx="17" cy="0"/>
              </a:xfrm>
              <a:custGeom>
                <a:avLst/>
                <a:gdLst>
                  <a:gd name="T0" fmla="*/ 105 w 105"/>
                  <a:gd name="T1" fmla="*/ 99 w 105"/>
                  <a:gd name="T2" fmla="*/ 49 w 105"/>
                  <a:gd name="T3" fmla="*/ 0 w 10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05">
                    <a:moveTo>
                      <a:pt x="105" y="0"/>
                    </a:moveTo>
                    <a:lnTo>
                      <a:pt x="99" y="0"/>
                    </a:lnTo>
                    <a:lnTo>
                      <a:pt x="4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52" name="Freeform 2716"/>
              <p:cNvSpPr>
                <a:spLocks/>
              </p:cNvSpPr>
              <p:nvPr/>
            </p:nvSpPr>
            <p:spPr bwMode="auto">
              <a:xfrm>
                <a:off x="3634" y="1824"/>
                <a:ext cx="17" cy="0"/>
              </a:xfrm>
              <a:custGeom>
                <a:avLst/>
                <a:gdLst>
                  <a:gd name="T0" fmla="*/ 0 w 105"/>
                  <a:gd name="T1" fmla="*/ 49 w 105"/>
                  <a:gd name="T2" fmla="*/ 99 w 105"/>
                  <a:gd name="T3" fmla="*/ 105 w 10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05">
                    <a:moveTo>
                      <a:pt x="0" y="0"/>
                    </a:moveTo>
                    <a:lnTo>
                      <a:pt x="49" y="0"/>
                    </a:lnTo>
                    <a:lnTo>
                      <a:pt x="99" y="0"/>
                    </a:lnTo>
                    <a:lnTo>
                      <a:pt x="10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53" name="Line 2717"/>
              <p:cNvSpPr>
                <a:spLocks noChangeShapeType="1"/>
              </p:cNvSpPr>
              <p:nvPr/>
            </p:nvSpPr>
            <p:spPr bwMode="auto">
              <a:xfrm>
                <a:off x="3651" y="1830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54" name="Freeform 2718"/>
              <p:cNvSpPr>
                <a:spLocks/>
              </p:cNvSpPr>
              <p:nvPr/>
            </p:nvSpPr>
            <p:spPr bwMode="auto">
              <a:xfrm>
                <a:off x="3636" y="1834"/>
                <a:ext cx="18" cy="13"/>
              </a:xfrm>
              <a:custGeom>
                <a:avLst/>
                <a:gdLst>
                  <a:gd name="T0" fmla="*/ 0 w 109"/>
                  <a:gd name="T1" fmla="*/ 0 h 81"/>
                  <a:gd name="T2" fmla="*/ 18 w 109"/>
                  <a:gd name="T3" fmla="*/ 26 h 81"/>
                  <a:gd name="T4" fmla="*/ 38 w 109"/>
                  <a:gd name="T5" fmla="*/ 48 h 81"/>
                  <a:gd name="T6" fmla="*/ 61 w 109"/>
                  <a:gd name="T7" fmla="*/ 64 h 81"/>
                  <a:gd name="T8" fmla="*/ 84 w 109"/>
                  <a:gd name="T9" fmla="*/ 75 h 81"/>
                  <a:gd name="T10" fmla="*/ 109 w 109"/>
                  <a:gd name="T11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9" h="81">
                    <a:moveTo>
                      <a:pt x="0" y="0"/>
                    </a:moveTo>
                    <a:lnTo>
                      <a:pt x="18" y="26"/>
                    </a:lnTo>
                    <a:lnTo>
                      <a:pt x="38" y="48"/>
                    </a:lnTo>
                    <a:lnTo>
                      <a:pt x="61" y="64"/>
                    </a:lnTo>
                    <a:lnTo>
                      <a:pt x="84" y="75"/>
                    </a:lnTo>
                    <a:lnTo>
                      <a:pt x="109" y="81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55" name="Line 2719"/>
              <p:cNvSpPr>
                <a:spLocks noChangeShapeType="1"/>
              </p:cNvSpPr>
              <p:nvPr/>
            </p:nvSpPr>
            <p:spPr bwMode="auto">
              <a:xfrm flipH="1">
                <a:off x="3635" y="1834"/>
                <a:ext cx="1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56" name="Freeform 2720"/>
              <p:cNvSpPr>
                <a:spLocks/>
              </p:cNvSpPr>
              <p:nvPr/>
            </p:nvSpPr>
            <p:spPr bwMode="auto">
              <a:xfrm>
                <a:off x="3641" y="1813"/>
                <a:ext cx="12" cy="0"/>
              </a:xfrm>
              <a:custGeom>
                <a:avLst/>
                <a:gdLst>
                  <a:gd name="T0" fmla="*/ 0 w 72"/>
                  <a:gd name="T1" fmla="*/ 49 w 72"/>
                  <a:gd name="T2" fmla="*/ 72 w 7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">
                    <a:moveTo>
                      <a:pt x="0" y="0"/>
                    </a:moveTo>
                    <a:lnTo>
                      <a:pt x="49" y="0"/>
                    </a:lnTo>
                    <a:lnTo>
                      <a:pt x="72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57" name="Freeform 2721"/>
              <p:cNvSpPr>
                <a:spLocks/>
              </p:cNvSpPr>
              <p:nvPr/>
            </p:nvSpPr>
            <p:spPr bwMode="auto">
              <a:xfrm>
                <a:off x="3662" y="1842"/>
                <a:ext cx="9" cy="5"/>
              </a:xfrm>
              <a:custGeom>
                <a:avLst/>
                <a:gdLst>
                  <a:gd name="T0" fmla="*/ 0 w 52"/>
                  <a:gd name="T1" fmla="*/ 33 h 33"/>
                  <a:gd name="T2" fmla="*/ 49 w 52"/>
                  <a:gd name="T3" fmla="*/ 0 h 33"/>
                  <a:gd name="T4" fmla="*/ 52 w 52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33">
                    <a:moveTo>
                      <a:pt x="0" y="33"/>
                    </a:moveTo>
                    <a:lnTo>
                      <a:pt x="49" y="0"/>
                    </a:lnTo>
                    <a:lnTo>
                      <a:pt x="52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58" name="Freeform 2722"/>
              <p:cNvSpPr>
                <a:spLocks/>
              </p:cNvSpPr>
              <p:nvPr/>
            </p:nvSpPr>
            <p:spPr bwMode="auto">
              <a:xfrm>
                <a:off x="3673" y="1827"/>
                <a:ext cx="4" cy="8"/>
              </a:xfrm>
              <a:custGeom>
                <a:avLst/>
                <a:gdLst>
                  <a:gd name="T0" fmla="*/ 0 w 30"/>
                  <a:gd name="T1" fmla="*/ 47 h 47"/>
                  <a:gd name="T2" fmla="*/ 12 w 30"/>
                  <a:gd name="T3" fmla="*/ 35 h 47"/>
                  <a:gd name="T4" fmla="*/ 23 w 30"/>
                  <a:gd name="T5" fmla="*/ 19 h 47"/>
                  <a:gd name="T6" fmla="*/ 30 w 30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47">
                    <a:moveTo>
                      <a:pt x="0" y="47"/>
                    </a:moveTo>
                    <a:lnTo>
                      <a:pt x="12" y="35"/>
                    </a:lnTo>
                    <a:lnTo>
                      <a:pt x="23" y="19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59" name="Freeform 2723"/>
              <p:cNvSpPr>
                <a:spLocks/>
              </p:cNvSpPr>
              <p:nvPr/>
            </p:nvSpPr>
            <p:spPr bwMode="auto">
              <a:xfrm>
                <a:off x="3657" y="1820"/>
                <a:ext cx="24" cy="0"/>
              </a:xfrm>
              <a:custGeom>
                <a:avLst/>
                <a:gdLst>
                  <a:gd name="T0" fmla="*/ 142 w 142"/>
                  <a:gd name="T1" fmla="*/ 98 w 142"/>
                  <a:gd name="T2" fmla="*/ 50 w 142"/>
                  <a:gd name="T3" fmla="*/ 0 w 14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42">
                    <a:moveTo>
                      <a:pt x="142" y="0"/>
                    </a:moveTo>
                    <a:lnTo>
                      <a:pt x="98" y="0"/>
                    </a:lnTo>
                    <a:lnTo>
                      <a:pt x="5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60" name="Line 2724"/>
              <p:cNvSpPr>
                <a:spLocks noChangeShapeType="1"/>
              </p:cNvSpPr>
              <p:nvPr/>
            </p:nvSpPr>
            <p:spPr bwMode="auto">
              <a:xfrm flipV="1">
                <a:off x="3670" y="1813"/>
                <a:ext cx="0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61" name="Freeform 2725"/>
              <p:cNvSpPr>
                <a:spLocks/>
              </p:cNvSpPr>
              <p:nvPr/>
            </p:nvSpPr>
            <p:spPr bwMode="auto">
              <a:xfrm>
                <a:off x="3658" y="1821"/>
                <a:ext cx="11" cy="18"/>
              </a:xfrm>
              <a:custGeom>
                <a:avLst/>
                <a:gdLst>
                  <a:gd name="T0" fmla="*/ 0 w 65"/>
                  <a:gd name="T1" fmla="*/ 104 h 104"/>
                  <a:gd name="T2" fmla="*/ 20 w 65"/>
                  <a:gd name="T3" fmla="*/ 84 h 104"/>
                  <a:gd name="T4" fmla="*/ 39 w 65"/>
                  <a:gd name="T5" fmla="*/ 60 h 104"/>
                  <a:gd name="T6" fmla="*/ 54 w 65"/>
                  <a:gd name="T7" fmla="*/ 32 h 104"/>
                  <a:gd name="T8" fmla="*/ 65 w 65"/>
                  <a:gd name="T9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104">
                    <a:moveTo>
                      <a:pt x="0" y="104"/>
                    </a:moveTo>
                    <a:lnTo>
                      <a:pt x="20" y="84"/>
                    </a:lnTo>
                    <a:lnTo>
                      <a:pt x="39" y="60"/>
                    </a:lnTo>
                    <a:lnTo>
                      <a:pt x="54" y="32"/>
                    </a:lnTo>
                    <a:lnTo>
                      <a:pt x="6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62" name="Line 2726"/>
              <p:cNvSpPr>
                <a:spLocks noChangeShapeType="1"/>
              </p:cNvSpPr>
              <p:nvPr/>
            </p:nvSpPr>
            <p:spPr bwMode="auto">
              <a:xfrm flipV="1">
                <a:off x="3664" y="1832"/>
                <a:ext cx="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63" name="Line 2727"/>
              <p:cNvSpPr>
                <a:spLocks noChangeShapeType="1"/>
              </p:cNvSpPr>
              <p:nvPr/>
            </p:nvSpPr>
            <p:spPr bwMode="auto">
              <a:xfrm>
                <a:off x="3664" y="18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64" name="Freeform 2728"/>
              <p:cNvSpPr>
                <a:spLocks/>
              </p:cNvSpPr>
              <p:nvPr/>
            </p:nvSpPr>
            <p:spPr bwMode="auto">
              <a:xfrm>
                <a:off x="3669" y="1825"/>
                <a:ext cx="13" cy="23"/>
              </a:xfrm>
              <a:custGeom>
                <a:avLst/>
                <a:gdLst>
                  <a:gd name="T0" fmla="*/ 0 w 79"/>
                  <a:gd name="T1" fmla="*/ 0 h 135"/>
                  <a:gd name="T2" fmla="*/ 10 w 79"/>
                  <a:gd name="T3" fmla="*/ 34 h 135"/>
                  <a:gd name="T4" fmla="*/ 23 w 79"/>
                  <a:gd name="T5" fmla="*/ 64 h 135"/>
                  <a:gd name="T6" fmla="*/ 39 w 79"/>
                  <a:gd name="T7" fmla="*/ 93 h 135"/>
                  <a:gd name="T8" fmla="*/ 58 w 79"/>
                  <a:gd name="T9" fmla="*/ 116 h 135"/>
                  <a:gd name="T10" fmla="*/ 79 w 79"/>
                  <a:gd name="T11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">
                    <a:moveTo>
                      <a:pt x="0" y="0"/>
                    </a:moveTo>
                    <a:lnTo>
                      <a:pt x="10" y="34"/>
                    </a:lnTo>
                    <a:lnTo>
                      <a:pt x="23" y="64"/>
                    </a:lnTo>
                    <a:lnTo>
                      <a:pt x="39" y="93"/>
                    </a:lnTo>
                    <a:lnTo>
                      <a:pt x="58" y="116"/>
                    </a:lnTo>
                    <a:lnTo>
                      <a:pt x="79" y="135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65" name="Freeform 2729"/>
              <p:cNvSpPr>
                <a:spLocks/>
              </p:cNvSpPr>
              <p:nvPr/>
            </p:nvSpPr>
            <p:spPr bwMode="auto">
              <a:xfrm>
                <a:off x="3685" y="1846"/>
                <a:ext cx="22" cy="0"/>
              </a:xfrm>
              <a:custGeom>
                <a:avLst/>
                <a:gdLst>
                  <a:gd name="T0" fmla="*/ 0 w 131"/>
                  <a:gd name="T1" fmla="*/ 48 w 131"/>
                  <a:gd name="T2" fmla="*/ 98 w 131"/>
                  <a:gd name="T3" fmla="*/ 131 w 13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31">
                    <a:moveTo>
                      <a:pt x="0" y="0"/>
                    </a:moveTo>
                    <a:lnTo>
                      <a:pt x="48" y="0"/>
                    </a:lnTo>
                    <a:lnTo>
                      <a:pt x="98" y="0"/>
                    </a:lnTo>
                    <a:lnTo>
                      <a:pt x="131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66" name="Freeform 2730"/>
              <p:cNvSpPr>
                <a:spLocks/>
              </p:cNvSpPr>
              <p:nvPr/>
            </p:nvSpPr>
            <p:spPr bwMode="auto">
              <a:xfrm>
                <a:off x="3687" y="1839"/>
                <a:ext cx="18" cy="0"/>
              </a:xfrm>
              <a:custGeom>
                <a:avLst/>
                <a:gdLst>
                  <a:gd name="T0" fmla="*/ 105 w 105"/>
                  <a:gd name="T1" fmla="*/ 98 w 105"/>
                  <a:gd name="T2" fmla="*/ 50 w 105"/>
                  <a:gd name="T3" fmla="*/ 0 w 10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05">
                    <a:moveTo>
                      <a:pt x="105" y="0"/>
                    </a:moveTo>
                    <a:lnTo>
                      <a:pt x="98" y="0"/>
                    </a:lnTo>
                    <a:lnTo>
                      <a:pt x="5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67" name="Line 2731"/>
              <p:cNvSpPr>
                <a:spLocks noChangeShapeType="1"/>
              </p:cNvSpPr>
              <p:nvPr/>
            </p:nvSpPr>
            <p:spPr bwMode="auto">
              <a:xfrm flipV="1">
                <a:off x="3687" y="1830"/>
                <a:ext cx="15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68" name="Line 2732"/>
              <p:cNvSpPr>
                <a:spLocks noChangeShapeType="1"/>
              </p:cNvSpPr>
              <p:nvPr/>
            </p:nvSpPr>
            <p:spPr bwMode="auto">
              <a:xfrm>
                <a:off x="3700" y="1826"/>
                <a:ext cx="5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69" name="Freeform 2733"/>
              <p:cNvSpPr>
                <a:spLocks/>
              </p:cNvSpPr>
              <p:nvPr/>
            </p:nvSpPr>
            <p:spPr bwMode="auto">
              <a:xfrm>
                <a:off x="3688" y="1824"/>
                <a:ext cx="16" cy="0"/>
              </a:xfrm>
              <a:custGeom>
                <a:avLst/>
                <a:gdLst>
                  <a:gd name="T0" fmla="*/ 94 w 94"/>
                  <a:gd name="T1" fmla="*/ 48 w 94"/>
                  <a:gd name="T2" fmla="*/ 0 w 9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4">
                    <a:moveTo>
                      <a:pt x="94" y="0"/>
                    </a:moveTo>
                    <a:lnTo>
                      <a:pt x="48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70" name="Line 2734"/>
              <p:cNvSpPr>
                <a:spLocks noChangeShapeType="1"/>
              </p:cNvSpPr>
              <p:nvPr/>
            </p:nvSpPr>
            <p:spPr bwMode="auto">
              <a:xfrm flipV="1">
                <a:off x="3684" y="1815"/>
                <a:ext cx="3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71" name="Freeform 2735"/>
              <p:cNvSpPr>
                <a:spLocks/>
              </p:cNvSpPr>
              <p:nvPr/>
            </p:nvSpPr>
            <p:spPr bwMode="auto">
              <a:xfrm>
                <a:off x="3686" y="1818"/>
                <a:ext cx="21" cy="0"/>
              </a:xfrm>
              <a:custGeom>
                <a:avLst/>
                <a:gdLst>
                  <a:gd name="T0" fmla="*/ 0 w 125"/>
                  <a:gd name="T1" fmla="*/ 49 w 125"/>
                  <a:gd name="T2" fmla="*/ 99 w 125"/>
                  <a:gd name="T3" fmla="*/ 125 w 1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5">
                    <a:moveTo>
                      <a:pt x="0" y="0"/>
                    </a:moveTo>
                    <a:lnTo>
                      <a:pt x="49" y="0"/>
                    </a:lnTo>
                    <a:lnTo>
                      <a:pt x="99" y="0"/>
                    </a:lnTo>
                    <a:lnTo>
                      <a:pt x="12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72" name="Line 2736"/>
              <p:cNvSpPr>
                <a:spLocks noChangeShapeType="1"/>
              </p:cNvSpPr>
              <p:nvPr/>
            </p:nvSpPr>
            <p:spPr bwMode="auto">
              <a:xfrm flipH="1">
                <a:off x="3705" y="1816"/>
                <a:ext cx="3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73" name="Line 2737"/>
              <p:cNvSpPr>
                <a:spLocks noChangeShapeType="1"/>
              </p:cNvSpPr>
              <p:nvPr/>
            </p:nvSpPr>
            <p:spPr bwMode="auto">
              <a:xfrm flipH="1">
                <a:off x="3689" y="1824"/>
                <a:ext cx="5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74" name="Freeform 2738"/>
              <p:cNvSpPr>
                <a:spLocks/>
              </p:cNvSpPr>
              <p:nvPr/>
            </p:nvSpPr>
            <p:spPr bwMode="auto">
              <a:xfrm>
                <a:off x="3696" y="1832"/>
                <a:ext cx="0" cy="14"/>
              </a:xfrm>
              <a:custGeom>
                <a:avLst/>
                <a:gdLst>
                  <a:gd name="T0" fmla="*/ 0 h 90"/>
                  <a:gd name="T1" fmla="*/ 71 h 90"/>
                  <a:gd name="T2" fmla="*/ 90 h 9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71"/>
                    </a:lnTo>
                    <a:lnTo>
                      <a:pt x="0" y="9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75" name="Line 2739"/>
              <p:cNvSpPr>
                <a:spLocks noChangeShapeType="1"/>
              </p:cNvSpPr>
              <p:nvPr/>
            </p:nvSpPr>
            <p:spPr bwMode="auto">
              <a:xfrm flipV="1">
                <a:off x="3696" y="181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76" name="Freeform 2740"/>
              <p:cNvSpPr>
                <a:spLocks/>
              </p:cNvSpPr>
              <p:nvPr/>
            </p:nvSpPr>
            <p:spPr bwMode="auto">
              <a:xfrm>
                <a:off x="1992" y="1456"/>
                <a:ext cx="0" cy="25"/>
              </a:xfrm>
              <a:custGeom>
                <a:avLst/>
                <a:gdLst>
                  <a:gd name="T0" fmla="*/ 151 h 151"/>
                  <a:gd name="T1" fmla="*/ 142 h 151"/>
                  <a:gd name="T2" fmla="*/ 71 h 151"/>
                  <a:gd name="T3" fmla="*/ 0 h 15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51">
                    <a:moveTo>
                      <a:pt x="0" y="151"/>
                    </a:moveTo>
                    <a:lnTo>
                      <a:pt x="0" y="142"/>
                    </a:lnTo>
                    <a:lnTo>
                      <a:pt x="0" y="7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77" name="Line 2741"/>
              <p:cNvSpPr>
                <a:spLocks noChangeShapeType="1"/>
              </p:cNvSpPr>
              <p:nvPr/>
            </p:nvSpPr>
            <p:spPr bwMode="auto">
              <a:xfrm>
                <a:off x="1995" y="1453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78" name="Line 2742"/>
              <p:cNvSpPr>
                <a:spLocks noChangeShapeType="1"/>
              </p:cNvSpPr>
              <p:nvPr/>
            </p:nvSpPr>
            <p:spPr bwMode="auto">
              <a:xfrm>
                <a:off x="2004" y="1451"/>
                <a:ext cx="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79" name="Freeform 2743"/>
              <p:cNvSpPr>
                <a:spLocks/>
              </p:cNvSpPr>
              <p:nvPr/>
            </p:nvSpPr>
            <p:spPr bwMode="auto">
              <a:xfrm>
                <a:off x="2002" y="1450"/>
                <a:ext cx="10" cy="20"/>
              </a:xfrm>
              <a:custGeom>
                <a:avLst/>
                <a:gdLst>
                  <a:gd name="T0" fmla="*/ 0 w 59"/>
                  <a:gd name="T1" fmla="*/ 122 h 122"/>
                  <a:gd name="T2" fmla="*/ 19 w 59"/>
                  <a:gd name="T3" fmla="*/ 97 h 122"/>
                  <a:gd name="T4" fmla="*/ 37 w 59"/>
                  <a:gd name="T5" fmla="*/ 68 h 122"/>
                  <a:gd name="T6" fmla="*/ 50 w 59"/>
                  <a:gd name="T7" fmla="*/ 36 h 122"/>
                  <a:gd name="T8" fmla="*/ 59 w 59"/>
                  <a:gd name="T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22">
                    <a:moveTo>
                      <a:pt x="0" y="122"/>
                    </a:moveTo>
                    <a:lnTo>
                      <a:pt x="19" y="97"/>
                    </a:lnTo>
                    <a:lnTo>
                      <a:pt x="37" y="68"/>
                    </a:lnTo>
                    <a:lnTo>
                      <a:pt x="50" y="36"/>
                    </a:lnTo>
                    <a:lnTo>
                      <a:pt x="5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80" name="Freeform 2744"/>
              <p:cNvSpPr>
                <a:spLocks/>
              </p:cNvSpPr>
              <p:nvPr/>
            </p:nvSpPr>
            <p:spPr bwMode="auto">
              <a:xfrm>
                <a:off x="1996" y="1470"/>
                <a:ext cx="4" cy="9"/>
              </a:xfrm>
              <a:custGeom>
                <a:avLst/>
                <a:gdLst>
                  <a:gd name="T0" fmla="*/ 30 w 30"/>
                  <a:gd name="T1" fmla="*/ 0 h 57"/>
                  <a:gd name="T2" fmla="*/ 30 w 30"/>
                  <a:gd name="T3" fmla="*/ 57 h 57"/>
                  <a:gd name="T4" fmla="*/ 0 w 30"/>
                  <a:gd name="T5" fmla="*/ 57 h 57"/>
                  <a:gd name="T6" fmla="*/ 0 w 30"/>
                  <a:gd name="T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57">
                    <a:moveTo>
                      <a:pt x="30" y="0"/>
                    </a:moveTo>
                    <a:lnTo>
                      <a:pt x="30" y="57"/>
                    </a:lnTo>
                    <a:lnTo>
                      <a:pt x="0" y="57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81" name="Line 2745"/>
              <p:cNvSpPr>
                <a:spLocks noChangeShapeType="1"/>
              </p:cNvSpPr>
              <p:nvPr/>
            </p:nvSpPr>
            <p:spPr bwMode="auto">
              <a:xfrm>
                <a:off x="1996" y="1471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82" name="Line 2746"/>
              <p:cNvSpPr>
                <a:spLocks noChangeShapeType="1"/>
              </p:cNvSpPr>
              <p:nvPr/>
            </p:nvSpPr>
            <p:spPr bwMode="auto">
              <a:xfrm flipH="1">
                <a:off x="1996" y="1465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83" name="Line 2747"/>
              <p:cNvSpPr>
                <a:spLocks noChangeShapeType="1"/>
              </p:cNvSpPr>
              <p:nvPr/>
            </p:nvSpPr>
            <p:spPr bwMode="auto">
              <a:xfrm>
                <a:off x="1996" y="1459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84" name="Freeform 2748"/>
              <p:cNvSpPr>
                <a:spLocks/>
              </p:cNvSpPr>
              <p:nvPr/>
            </p:nvSpPr>
            <p:spPr bwMode="auto">
              <a:xfrm>
                <a:off x="2003" y="1459"/>
                <a:ext cx="11" cy="0"/>
              </a:xfrm>
              <a:custGeom>
                <a:avLst/>
                <a:gdLst>
                  <a:gd name="T0" fmla="*/ 0 w 66"/>
                  <a:gd name="T1" fmla="*/ 50 w 66"/>
                  <a:gd name="T2" fmla="*/ 66 w 6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6">
                    <a:moveTo>
                      <a:pt x="0" y="0"/>
                    </a:moveTo>
                    <a:lnTo>
                      <a:pt x="50" y="0"/>
                    </a:lnTo>
                    <a:lnTo>
                      <a:pt x="66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85" name="Freeform 2749"/>
              <p:cNvSpPr>
                <a:spLocks/>
              </p:cNvSpPr>
              <p:nvPr/>
            </p:nvSpPr>
            <p:spPr bwMode="auto">
              <a:xfrm>
                <a:off x="2013" y="1466"/>
                <a:ext cx="0" cy="15"/>
              </a:xfrm>
              <a:custGeom>
                <a:avLst/>
                <a:gdLst>
                  <a:gd name="T0" fmla="*/ 0 h 90"/>
                  <a:gd name="T1" fmla="*/ 71 h 90"/>
                  <a:gd name="T2" fmla="*/ 90 h 9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71"/>
                    </a:lnTo>
                    <a:lnTo>
                      <a:pt x="0" y="9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86" name="Line 2750"/>
              <p:cNvSpPr>
                <a:spLocks noChangeShapeType="1"/>
              </p:cNvSpPr>
              <p:nvPr/>
            </p:nvSpPr>
            <p:spPr bwMode="auto">
              <a:xfrm flipH="1">
                <a:off x="2005" y="1480"/>
                <a:ext cx="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87" name="Freeform 2751"/>
              <p:cNvSpPr>
                <a:spLocks/>
              </p:cNvSpPr>
              <p:nvPr/>
            </p:nvSpPr>
            <p:spPr bwMode="auto">
              <a:xfrm>
                <a:off x="2005" y="1467"/>
                <a:ext cx="8" cy="14"/>
              </a:xfrm>
              <a:custGeom>
                <a:avLst/>
                <a:gdLst>
                  <a:gd name="T0" fmla="*/ 0 w 48"/>
                  <a:gd name="T1" fmla="*/ 85 h 85"/>
                  <a:gd name="T2" fmla="*/ 0 w 48"/>
                  <a:gd name="T3" fmla="*/ 71 h 85"/>
                  <a:gd name="T4" fmla="*/ 0 w 48"/>
                  <a:gd name="T5" fmla="*/ 0 h 85"/>
                  <a:gd name="T6" fmla="*/ 48 w 48"/>
                  <a:gd name="T7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85">
                    <a:moveTo>
                      <a:pt x="0" y="85"/>
                    </a:moveTo>
                    <a:lnTo>
                      <a:pt x="0" y="71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88" name="Line 2752"/>
              <p:cNvSpPr>
                <a:spLocks noChangeShapeType="1"/>
              </p:cNvSpPr>
              <p:nvPr/>
            </p:nvSpPr>
            <p:spPr bwMode="auto">
              <a:xfrm flipH="1">
                <a:off x="2005" y="1474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89" name="Line 2753"/>
              <p:cNvSpPr>
                <a:spLocks noChangeShapeType="1"/>
              </p:cNvSpPr>
              <p:nvPr/>
            </p:nvSpPr>
            <p:spPr bwMode="auto">
              <a:xfrm flipV="1">
                <a:off x="2008" y="14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90" name="Line 2754"/>
              <p:cNvSpPr>
                <a:spLocks noChangeShapeType="1"/>
              </p:cNvSpPr>
              <p:nvPr/>
            </p:nvSpPr>
            <p:spPr bwMode="auto">
              <a:xfrm>
                <a:off x="1997" y="1448"/>
                <a:ext cx="1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91" name="Freeform 2755"/>
              <p:cNvSpPr>
                <a:spLocks/>
              </p:cNvSpPr>
              <p:nvPr/>
            </p:nvSpPr>
            <p:spPr bwMode="auto">
              <a:xfrm>
                <a:off x="1988" y="1446"/>
                <a:ext cx="7" cy="20"/>
              </a:xfrm>
              <a:custGeom>
                <a:avLst/>
                <a:gdLst>
                  <a:gd name="T0" fmla="*/ 0 w 40"/>
                  <a:gd name="T1" fmla="*/ 117 h 117"/>
                  <a:gd name="T2" fmla="*/ 18 w 40"/>
                  <a:gd name="T3" fmla="*/ 82 h 117"/>
                  <a:gd name="T4" fmla="*/ 32 w 40"/>
                  <a:gd name="T5" fmla="*/ 42 h 117"/>
                  <a:gd name="T6" fmla="*/ 40 w 40"/>
                  <a:gd name="T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117">
                    <a:moveTo>
                      <a:pt x="0" y="117"/>
                    </a:moveTo>
                    <a:lnTo>
                      <a:pt x="18" y="82"/>
                    </a:lnTo>
                    <a:lnTo>
                      <a:pt x="32" y="42"/>
                    </a:lnTo>
                    <a:lnTo>
                      <a:pt x="4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92" name="Freeform 2756"/>
              <p:cNvSpPr>
                <a:spLocks/>
              </p:cNvSpPr>
              <p:nvPr/>
            </p:nvSpPr>
            <p:spPr bwMode="auto">
              <a:xfrm>
                <a:off x="2017" y="1456"/>
                <a:ext cx="21" cy="25"/>
              </a:xfrm>
              <a:custGeom>
                <a:avLst/>
                <a:gdLst>
                  <a:gd name="T0" fmla="*/ 0 w 127"/>
                  <a:gd name="T1" fmla="*/ 151 h 151"/>
                  <a:gd name="T2" fmla="*/ 9 w 127"/>
                  <a:gd name="T3" fmla="*/ 138 h 151"/>
                  <a:gd name="T4" fmla="*/ 16 w 127"/>
                  <a:gd name="T5" fmla="*/ 124 h 151"/>
                  <a:gd name="T6" fmla="*/ 21 w 127"/>
                  <a:gd name="T7" fmla="*/ 107 h 151"/>
                  <a:gd name="T8" fmla="*/ 22 w 127"/>
                  <a:gd name="T9" fmla="*/ 90 h 151"/>
                  <a:gd name="T10" fmla="*/ 22 w 127"/>
                  <a:gd name="T11" fmla="*/ 19 h 151"/>
                  <a:gd name="T12" fmla="*/ 22 w 127"/>
                  <a:gd name="T13" fmla="*/ 0 h 151"/>
                  <a:gd name="T14" fmla="*/ 72 w 127"/>
                  <a:gd name="T15" fmla="*/ 0 h 151"/>
                  <a:gd name="T16" fmla="*/ 121 w 127"/>
                  <a:gd name="T17" fmla="*/ 0 h 151"/>
                  <a:gd name="T18" fmla="*/ 127 w 127"/>
                  <a:gd name="T1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7" h="151">
                    <a:moveTo>
                      <a:pt x="0" y="151"/>
                    </a:moveTo>
                    <a:lnTo>
                      <a:pt x="9" y="138"/>
                    </a:lnTo>
                    <a:lnTo>
                      <a:pt x="16" y="124"/>
                    </a:lnTo>
                    <a:lnTo>
                      <a:pt x="21" y="107"/>
                    </a:lnTo>
                    <a:lnTo>
                      <a:pt x="22" y="90"/>
                    </a:lnTo>
                    <a:lnTo>
                      <a:pt x="22" y="19"/>
                    </a:lnTo>
                    <a:lnTo>
                      <a:pt x="22" y="0"/>
                    </a:lnTo>
                    <a:lnTo>
                      <a:pt x="72" y="0"/>
                    </a:lnTo>
                    <a:lnTo>
                      <a:pt x="121" y="0"/>
                    </a:lnTo>
                    <a:lnTo>
                      <a:pt x="127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93" name="Line 2757"/>
              <p:cNvSpPr>
                <a:spLocks noChangeShapeType="1"/>
              </p:cNvSpPr>
              <p:nvPr/>
            </p:nvSpPr>
            <p:spPr bwMode="auto">
              <a:xfrm flipH="1" flipV="1">
                <a:off x="2036" y="1452"/>
                <a:ext cx="1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94" name="Line 2758"/>
              <p:cNvSpPr>
                <a:spLocks noChangeShapeType="1"/>
              </p:cNvSpPr>
              <p:nvPr/>
            </p:nvSpPr>
            <p:spPr bwMode="auto">
              <a:xfrm flipH="1">
                <a:off x="2028" y="1450"/>
                <a:ext cx="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95" name="Freeform 2759"/>
              <p:cNvSpPr>
                <a:spLocks/>
              </p:cNvSpPr>
              <p:nvPr/>
            </p:nvSpPr>
            <p:spPr bwMode="auto">
              <a:xfrm>
                <a:off x="2015" y="1450"/>
                <a:ext cx="10" cy="0"/>
              </a:xfrm>
              <a:custGeom>
                <a:avLst/>
                <a:gdLst>
                  <a:gd name="T0" fmla="*/ 59 w 59"/>
                  <a:gd name="T1" fmla="*/ 50 w 59"/>
                  <a:gd name="T2" fmla="*/ 0 w 5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">
                    <a:moveTo>
                      <a:pt x="59" y="0"/>
                    </a:moveTo>
                    <a:lnTo>
                      <a:pt x="5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96" name="Line 2760"/>
              <p:cNvSpPr>
                <a:spLocks noChangeShapeType="1"/>
              </p:cNvSpPr>
              <p:nvPr/>
            </p:nvSpPr>
            <p:spPr bwMode="auto">
              <a:xfrm>
                <a:off x="2016" y="1455"/>
                <a:ext cx="0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97" name="Line 2761"/>
              <p:cNvSpPr>
                <a:spLocks noChangeShapeType="1"/>
              </p:cNvSpPr>
              <p:nvPr/>
            </p:nvSpPr>
            <p:spPr bwMode="auto">
              <a:xfrm>
                <a:off x="2016" y="1462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98" name="Line 2762"/>
              <p:cNvSpPr>
                <a:spLocks noChangeShapeType="1"/>
              </p:cNvSpPr>
              <p:nvPr/>
            </p:nvSpPr>
            <p:spPr bwMode="auto">
              <a:xfrm>
                <a:off x="2023" y="1460"/>
                <a:ext cx="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99" name="Line 2763"/>
              <p:cNvSpPr>
                <a:spLocks noChangeShapeType="1"/>
              </p:cNvSpPr>
              <p:nvPr/>
            </p:nvSpPr>
            <p:spPr bwMode="auto">
              <a:xfrm>
                <a:off x="2027" y="1460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00" name="Line 2764"/>
              <p:cNvSpPr>
                <a:spLocks noChangeShapeType="1"/>
              </p:cNvSpPr>
              <p:nvPr/>
            </p:nvSpPr>
            <p:spPr bwMode="auto">
              <a:xfrm flipH="1">
                <a:off x="2023" y="1465"/>
                <a:ext cx="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01" name="Freeform 2765"/>
              <p:cNvSpPr>
                <a:spLocks/>
              </p:cNvSpPr>
              <p:nvPr/>
            </p:nvSpPr>
            <p:spPr bwMode="auto">
              <a:xfrm>
                <a:off x="2023" y="1460"/>
                <a:ext cx="0" cy="17"/>
              </a:xfrm>
              <a:custGeom>
                <a:avLst/>
                <a:gdLst>
                  <a:gd name="T0" fmla="*/ 0 h 104"/>
                  <a:gd name="T1" fmla="*/ 71 h 104"/>
                  <a:gd name="T2" fmla="*/ 104 h 10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04">
                    <a:moveTo>
                      <a:pt x="0" y="0"/>
                    </a:moveTo>
                    <a:lnTo>
                      <a:pt x="0" y="71"/>
                    </a:lnTo>
                    <a:lnTo>
                      <a:pt x="0" y="104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02" name="Line 2766"/>
              <p:cNvSpPr>
                <a:spLocks noChangeShapeType="1"/>
              </p:cNvSpPr>
              <p:nvPr/>
            </p:nvSpPr>
            <p:spPr bwMode="auto">
              <a:xfrm>
                <a:off x="2023" y="1476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03" name="Line 2767"/>
              <p:cNvSpPr>
                <a:spLocks noChangeShapeType="1"/>
              </p:cNvSpPr>
              <p:nvPr/>
            </p:nvSpPr>
            <p:spPr bwMode="auto">
              <a:xfrm flipV="1">
                <a:off x="2027" y="1471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04" name="Line 2768"/>
              <p:cNvSpPr>
                <a:spLocks noChangeShapeType="1"/>
              </p:cNvSpPr>
              <p:nvPr/>
            </p:nvSpPr>
            <p:spPr bwMode="auto">
              <a:xfrm flipV="1">
                <a:off x="2030" y="1465"/>
                <a:ext cx="0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05" name="Line 2769"/>
              <p:cNvSpPr>
                <a:spLocks noChangeShapeType="1"/>
              </p:cNvSpPr>
              <p:nvPr/>
            </p:nvSpPr>
            <p:spPr bwMode="auto">
              <a:xfrm flipH="1">
                <a:off x="2023" y="1471"/>
                <a:ext cx="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06" name="Line 2770"/>
              <p:cNvSpPr>
                <a:spLocks noChangeShapeType="1"/>
              </p:cNvSpPr>
              <p:nvPr/>
            </p:nvSpPr>
            <p:spPr bwMode="auto">
              <a:xfrm flipH="1">
                <a:off x="2016" y="1467"/>
                <a:ext cx="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07" name="Freeform 2771"/>
              <p:cNvSpPr>
                <a:spLocks/>
              </p:cNvSpPr>
              <p:nvPr/>
            </p:nvSpPr>
            <p:spPr bwMode="auto">
              <a:xfrm>
                <a:off x="2015" y="1467"/>
                <a:ext cx="2" cy="10"/>
              </a:xfrm>
              <a:custGeom>
                <a:avLst/>
                <a:gdLst>
                  <a:gd name="T0" fmla="*/ 0 w 11"/>
                  <a:gd name="T1" fmla="*/ 56 h 56"/>
                  <a:gd name="T2" fmla="*/ 7 w 11"/>
                  <a:gd name="T3" fmla="*/ 39 h 56"/>
                  <a:gd name="T4" fmla="*/ 9 w 11"/>
                  <a:gd name="T5" fmla="*/ 20 h 56"/>
                  <a:gd name="T6" fmla="*/ 11 w 11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56">
                    <a:moveTo>
                      <a:pt x="0" y="56"/>
                    </a:moveTo>
                    <a:lnTo>
                      <a:pt x="7" y="39"/>
                    </a:lnTo>
                    <a:lnTo>
                      <a:pt x="9" y="20"/>
                    </a:lnTo>
                    <a:lnTo>
                      <a:pt x="11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08" name="Freeform 2772"/>
              <p:cNvSpPr>
                <a:spLocks/>
              </p:cNvSpPr>
              <p:nvPr/>
            </p:nvSpPr>
            <p:spPr bwMode="auto">
              <a:xfrm>
                <a:off x="2030" y="1462"/>
                <a:ext cx="8" cy="18"/>
              </a:xfrm>
              <a:custGeom>
                <a:avLst/>
                <a:gdLst>
                  <a:gd name="T0" fmla="*/ 0 w 49"/>
                  <a:gd name="T1" fmla="*/ 108 h 108"/>
                  <a:gd name="T2" fmla="*/ 15 w 49"/>
                  <a:gd name="T3" fmla="*/ 92 h 108"/>
                  <a:gd name="T4" fmla="*/ 27 w 49"/>
                  <a:gd name="T5" fmla="*/ 73 h 108"/>
                  <a:gd name="T6" fmla="*/ 38 w 49"/>
                  <a:gd name="T7" fmla="*/ 50 h 108"/>
                  <a:gd name="T8" fmla="*/ 45 w 49"/>
                  <a:gd name="T9" fmla="*/ 26 h 108"/>
                  <a:gd name="T10" fmla="*/ 49 w 49"/>
                  <a:gd name="T11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108">
                    <a:moveTo>
                      <a:pt x="0" y="108"/>
                    </a:moveTo>
                    <a:lnTo>
                      <a:pt x="15" y="92"/>
                    </a:lnTo>
                    <a:lnTo>
                      <a:pt x="27" y="73"/>
                    </a:lnTo>
                    <a:lnTo>
                      <a:pt x="38" y="50"/>
                    </a:lnTo>
                    <a:lnTo>
                      <a:pt x="45" y="26"/>
                    </a:lnTo>
                    <a:lnTo>
                      <a:pt x="4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09" name="Line 2773"/>
              <p:cNvSpPr>
                <a:spLocks noChangeShapeType="1"/>
              </p:cNvSpPr>
              <p:nvPr/>
            </p:nvSpPr>
            <p:spPr bwMode="auto">
              <a:xfrm>
                <a:off x="2039" y="1472"/>
                <a:ext cx="0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10" name="Freeform 2774"/>
              <p:cNvSpPr>
                <a:spLocks/>
              </p:cNvSpPr>
              <p:nvPr/>
            </p:nvSpPr>
            <p:spPr bwMode="auto">
              <a:xfrm>
                <a:off x="2031" y="1453"/>
                <a:ext cx="8" cy="28"/>
              </a:xfrm>
              <a:custGeom>
                <a:avLst/>
                <a:gdLst>
                  <a:gd name="T0" fmla="*/ 0 w 53"/>
                  <a:gd name="T1" fmla="*/ 0 h 169"/>
                  <a:gd name="T2" fmla="*/ 7 w 53"/>
                  <a:gd name="T3" fmla="*/ 45 h 169"/>
                  <a:gd name="T4" fmla="*/ 18 w 53"/>
                  <a:gd name="T5" fmla="*/ 90 h 169"/>
                  <a:gd name="T6" fmla="*/ 33 w 53"/>
                  <a:gd name="T7" fmla="*/ 131 h 169"/>
                  <a:gd name="T8" fmla="*/ 53 w 53"/>
                  <a:gd name="T9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69">
                    <a:moveTo>
                      <a:pt x="0" y="0"/>
                    </a:moveTo>
                    <a:lnTo>
                      <a:pt x="7" y="45"/>
                    </a:lnTo>
                    <a:lnTo>
                      <a:pt x="18" y="90"/>
                    </a:lnTo>
                    <a:lnTo>
                      <a:pt x="33" y="131"/>
                    </a:lnTo>
                    <a:lnTo>
                      <a:pt x="53" y="16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11" name="Line 2775"/>
              <p:cNvSpPr>
                <a:spLocks noChangeShapeType="1"/>
              </p:cNvSpPr>
              <p:nvPr/>
            </p:nvSpPr>
            <p:spPr bwMode="auto">
              <a:xfrm flipV="1">
                <a:off x="2033" y="1446"/>
                <a:ext cx="0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12" name="Line 2776"/>
              <p:cNvSpPr>
                <a:spLocks noChangeShapeType="1"/>
              </p:cNvSpPr>
              <p:nvPr/>
            </p:nvSpPr>
            <p:spPr bwMode="auto">
              <a:xfrm>
                <a:off x="2037" y="1450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13" name="Line 2777"/>
              <p:cNvSpPr>
                <a:spLocks noChangeShapeType="1"/>
              </p:cNvSpPr>
              <p:nvPr/>
            </p:nvSpPr>
            <p:spPr bwMode="auto">
              <a:xfrm>
                <a:off x="2021" y="1446"/>
                <a:ext cx="0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14" name="Freeform 2778"/>
              <p:cNvSpPr>
                <a:spLocks/>
              </p:cNvSpPr>
              <p:nvPr/>
            </p:nvSpPr>
            <p:spPr bwMode="auto">
              <a:xfrm>
                <a:off x="2043" y="1480"/>
                <a:ext cx="22" cy="0"/>
              </a:xfrm>
              <a:custGeom>
                <a:avLst/>
                <a:gdLst>
                  <a:gd name="T0" fmla="*/ 0 w 132"/>
                  <a:gd name="T1" fmla="*/ 50 w 132"/>
                  <a:gd name="T2" fmla="*/ 99 w 132"/>
                  <a:gd name="T3" fmla="*/ 132 w 13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32">
                    <a:moveTo>
                      <a:pt x="0" y="0"/>
                    </a:moveTo>
                    <a:lnTo>
                      <a:pt x="50" y="0"/>
                    </a:lnTo>
                    <a:lnTo>
                      <a:pt x="99" y="0"/>
                    </a:lnTo>
                    <a:lnTo>
                      <a:pt x="132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15" name="Freeform 2779"/>
              <p:cNvSpPr>
                <a:spLocks/>
              </p:cNvSpPr>
              <p:nvPr/>
            </p:nvSpPr>
            <p:spPr bwMode="auto">
              <a:xfrm>
                <a:off x="2045" y="1473"/>
                <a:ext cx="17" cy="0"/>
              </a:xfrm>
              <a:custGeom>
                <a:avLst/>
                <a:gdLst>
                  <a:gd name="T0" fmla="*/ 104 w 104"/>
                  <a:gd name="T1" fmla="*/ 98 w 104"/>
                  <a:gd name="T2" fmla="*/ 49 w 104"/>
                  <a:gd name="T3" fmla="*/ 0 w 10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04">
                    <a:moveTo>
                      <a:pt x="104" y="0"/>
                    </a:moveTo>
                    <a:lnTo>
                      <a:pt x="98" y="0"/>
                    </a:lnTo>
                    <a:lnTo>
                      <a:pt x="4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16" name="Line 2780"/>
              <p:cNvSpPr>
                <a:spLocks noChangeShapeType="1"/>
              </p:cNvSpPr>
              <p:nvPr/>
            </p:nvSpPr>
            <p:spPr bwMode="auto">
              <a:xfrm flipV="1">
                <a:off x="2044" y="1464"/>
                <a:ext cx="16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17" name="Line 2781"/>
              <p:cNvSpPr>
                <a:spLocks noChangeShapeType="1"/>
              </p:cNvSpPr>
              <p:nvPr/>
            </p:nvSpPr>
            <p:spPr bwMode="auto">
              <a:xfrm>
                <a:off x="2057" y="1460"/>
                <a:ext cx="5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18" name="Freeform 2782"/>
              <p:cNvSpPr>
                <a:spLocks/>
              </p:cNvSpPr>
              <p:nvPr/>
            </p:nvSpPr>
            <p:spPr bwMode="auto">
              <a:xfrm>
                <a:off x="2045" y="1457"/>
                <a:ext cx="16" cy="0"/>
              </a:xfrm>
              <a:custGeom>
                <a:avLst/>
                <a:gdLst>
                  <a:gd name="T0" fmla="*/ 95 w 95"/>
                  <a:gd name="T1" fmla="*/ 49 w 95"/>
                  <a:gd name="T2" fmla="*/ 0 w 9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5">
                    <a:moveTo>
                      <a:pt x="95" y="0"/>
                    </a:moveTo>
                    <a:lnTo>
                      <a:pt x="4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19" name="Line 2783"/>
              <p:cNvSpPr>
                <a:spLocks noChangeShapeType="1"/>
              </p:cNvSpPr>
              <p:nvPr/>
            </p:nvSpPr>
            <p:spPr bwMode="auto">
              <a:xfrm flipV="1">
                <a:off x="2042" y="1449"/>
                <a:ext cx="2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20" name="Freeform 2784"/>
              <p:cNvSpPr>
                <a:spLocks/>
              </p:cNvSpPr>
              <p:nvPr/>
            </p:nvSpPr>
            <p:spPr bwMode="auto">
              <a:xfrm>
                <a:off x="2044" y="1452"/>
                <a:ext cx="21" cy="0"/>
              </a:xfrm>
              <a:custGeom>
                <a:avLst/>
                <a:gdLst>
                  <a:gd name="T0" fmla="*/ 0 w 125"/>
                  <a:gd name="T1" fmla="*/ 50 w 125"/>
                  <a:gd name="T2" fmla="*/ 98 w 125"/>
                  <a:gd name="T3" fmla="*/ 125 w 1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5">
                    <a:moveTo>
                      <a:pt x="0" y="0"/>
                    </a:moveTo>
                    <a:lnTo>
                      <a:pt x="50" y="0"/>
                    </a:lnTo>
                    <a:lnTo>
                      <a:pt x="98" y="0"/>
                    </a:lnTo>
                    <a:lnTo>
                      <a:pt x="12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21" name="Line 2785"/>
              <p:cNvSpPr>
                <a:spLocks noChangeShapeType="1"/>
              </p:cNvSpPr>
              <p:nvPr/>
            </p:nvSpPr>
            <p:spPr bwMode="auto">
              <a:xfrm flipH="1">
                <a:off x="2063" y="1450"/>
                <a:ext cx="3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22" name="Line 2786"/>
              <p:cNvSpPr>
                <a:spLocks noChangeShapeType="1"/>
              </p:cNvSpPr>
              <p:nvPr/>
            </p:nvSpPr>
            <p:spPr bwMode="auto">
              <a:xfrm flipH="1">
                <a:off x="2046" y="1457"/>
                <a:ext cx="6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23" name="Freeform 2787"/>
              <p:cNvSpPr>
                <a:spLocks/>
              </p:cNvSpPr>
              <p:nvPr/>
            </p:nvSpPr>
            <p:spPr bwMode="auto">
              <a:xfrm>
                <a:off x="2053" y="1465"/>
                <a:ext cx="0" cy="15"/>
              </a:xfrm>
              <a:custGeom>
                <a:avLst/>
                <a:gdLst>
                  <a:gd name="T0" fmla="*/ 0 h 89"/>
                  <a:gd name="T1" fmla="*/ 70 h 89"/>
                  <a:gd name="T2" fmla="*/ 89 h 8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9">
                    <a:moveTo>
                      <a:pt x="0" y="0"/>
                    </a:moveTo>
                    <a:lnTo>
                      <a:pt x="0" y="70"/>
                    </a:lnTo>
                    <a:lnTo>
                      <a:pt x="0" y="8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24" name="Line 2788"/>
              <p:cNvSpPr>
                <a:spLocks noChangeShapeType="1"/>
              </p:cNvSpPr>
              <p:nvPr/>
            </p:nvSpPr>
            <p:spPr bwMode="auto">
              <a:xfrm flipV="1">
                <a:off x="2054" y="1447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25" name="Line 2789"/>
              <p:cNvSpPr>
                <a:spLocks noChangeShapeType="1"/>
              </p:cNvSpPr>
              <p:nvPr/>
            </p:nvSpPr>
            <p:spPr bwMode="auto">
              <a:xfrm flipH="1">
                <a:off x="1925" y="1368"/>
                <a:ext cx="4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26" name="Line 2790"/>
              <p:cNvSpPr>
                <a:spLocks noChangeShapeType="1"/>
              </p:cNvSpPr>
              <p:nvPr/>
            </p:nvSpPr>
            <p:spPr bwMode="auto">
              <a:xfrm flipH="1">
                <a:off x="1925" y="1366"/>
                <a:ext cx="4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27" name="Line 2791"/>
              <p:cNvSpPr>
                <a:spLocks noChangeShapeType="1"/>
              </p:cNvSpPr>
              <p:nvPr/>
            </p:nvSpPr>
            <p:spPr bwMode="auto">
              <a:xfrm flipH="1">
                <a:off x="1925" y="1370"/>
                <a:ext cx="4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28" name="Line 2792"/>
              <p:cNvSpPr>
                <a:spLocks noChangeShapeType="1"/>
              </p:cNvSpPr>
              <p:nvPr/>
            </p:nvSpPr>
            <p:spPr bwMode="auto">
              <a:xfrm>
                <a:off x="1925" y="1479"/>
                <a:ext cx="4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29" name="Line 2793"/>
              <p:cNvSpPr>
                <a:spLocks noChangeShapeType="1"/>
              </p:cNvSpPr>
              <p:nvPr/>
            </p:nvSpPr>
            <p:spPr bwMode="auto">
              <a:xfrm>
                <a:off x="1925" y="1477"/>
                <a:ext cx="4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30" name="Line 2794"/>
              <p:cNvSpPr>
                <a:spLocks noChangeShapeType="1"/>
              </p:cNvSpPr>
              <p:nvPr/>
            </p:nvSpPr>
            <p:spPr bwMode="auto">
              <a:xfrm>
                <a:off x="1925" y="1481"/>
                <a:ext cx="4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31" name="Freeform 2795"/>
              <p:cNvSpPr>
                <a:spLocks/>
              </p:cNvSpPr>
              <p:nvPr/>
            </p:nvSpPr>
            <p:spPr bwMode="auto">
              <a:xfrm>
                <a:off x="2416" y="1084"/>
                <a:ext cx="3" cy="32"/>
              </a:xfrm>
              <a:custGeom>
                <a:avLst/>
                <a:gdLst>
                  <a:gd name="T0" fmla="*/ 0 w 17"/>
                  <a:gd name="T1" fmla="*/ 192 h 192"/>
                  <a:gd name="T2" fmla="*/ 10 w 17"/>
                  <a:gd name="T3" fmla="*/ 167 h 192"/>
                  <a:gd name="T4" fmla="*/ 16 w 17"/>
                  <a:gd name="T5" fmla="*/ 140 h 192"/>
                  <a:gd name="T6" fmla="*/ 17 w 17"/>
                  <a:gd name="T7" fmla="*/ 112 h 192"/>
                  <a:gd name="T8" fmla="*/ 17 w 17"/>
                  <a:gd name="T9" fmla="*/ 42 h 192"/>
                  <a:gd name="T10" fmla="*/ 17 w 17"/>
                  <a:gd name="T11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92">
                    <a:moveTo>
                      <a:pt x="0" y="192"/>
                    </a:moveTo>
                    <a:lnTo>
                      <a:pt x="10" y="167"/>
                    </a:lnTo>
                    <a:lnTo>
                      <a:pt x="16" y="140"/>
                    </a:lnTo>
                    <a:lnTo>
                      <a:pt x="17" y="112"/>
                    </a:lnTo>
                    <a:lnTo>
                      <a:pt x="17" y="42"/>
                    </a:lnTo>
                    <a:lnTo>
                      <a:pt x="17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32" name="Freeform 2796"/>
              <p:cNvSpPr>
                <a:spLocks/>
              </p:cNvSpPr>
              <p:nvPr/>
            </p:nvSpPr>
            <p:spPr bwMode="auto">
              <a:xfrm>
                <a:off x="2419" y="1085"/>
                <a:ext cx="21" cy="0"/>
              </a:xfrm>
              <a:custGeom>
                <a:avLst/>
                <a:gdLst>
                  <a:gd name="T0" fmla="*/ 0 w 128"/>
                  <a:gd name="T1" fmla="*/ 49 w 128"/>
                  <a:gd name="T2" fmla="*/ 99 w 128"/>
                  <a:gd name="T3" fmla="*/ 128 w 12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8">
                    <a:moveTo>
                      <a:pt x="0" y="0"/>
                    </a:moveTo>
                    <a:lnTo>
                      <a:pt x="49" y="0"/>
                    </a:lnTo>
                    <a:lnTo>
                      <a:pt x="99" y="0"/>
                    </a:lnTo>
                    <a:lnTo>
                      <a:pt x="128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33" name="Freeform 2797"/>
              <p:cNvSpPr>
                <a:spLocks/>
              </p:cNvSpPr>
              <p:nvPr/>
            </p:nvSpPr>
            <p:spPr bwMode="auto">
              <a:xfrm>
                <a:off x="2434" y="1088"/>
                <a:ext cx="3" cy="28"/>
              </a:xfrm>
              <a:custGeom>
                <a:avLst/>
                <a:gdLst>
                  <a:gd name="T0" fmla="*/ 20 w 20"/>
                  <a:gd name="T1" fmla="*/ 0 h 169"/>
                  <a:gd name="T2" fmla="*/ 20 w 20"/>
                  <a:gd name="T3" fmla="*/ 29 h 169"/>
                  <a:gd name="T4" fmla="*/ 20 w 20"/>
                  <a:gd name="T5" fmla="*/ 98 h 169"/>
                  <a:gd name="T6" fmla="*/ 20 w 20"/>
                  <a:gd name="T7" fmla="*/ 169 h 169"/>
                  <a:gd name="T8" fmla="*/ 0 w 20"/>
                  <a:gd name="T9" fmla="*/ 16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9">
                    <a:moveTo>
                      <a:pt x="20" y="0"/>
                    </a:moveTo>
                    <a:lnTo>
                      <a:pt x="20" y="29"/>
                    </a:lnTo>
                    <a:lnTo>
                      <a:pt x="20" y="98"/>
                    </a:lnTo>
                    <a:lnTo>
                      <a:pt x="20" y="169"/>
                    </a:lnTo>
                    <a:lnTo>
                      <a:pt x="0" y="16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34" name="Line 2798"/>
              <p:cNvSpPr>
                <a:spLocks noChangeShapeType="1"/>
              </p:cNvSpPr>
              <p:nvPr/>
            </p:nvSpPr>
            <p:spPr bwMode="auto">
              <a:xfrm flipH="1">
                <a:off x="2421" y="1112"/>
                <a:ext cx="8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35" name="Line 2799"/>
              <p:cNvSpPr>
                <a:spLocks noChangeShapeType="1"/>
              </p:cNvSpPr>
              <p:nvPr/>
            </p:nvSpPr>
            <p:spPr bwMode="auto">
              <a:xfrm flipH="1" flipV="1">
                <a:off x="2422" y="1107"/>
                <a:ext cx="1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36" name="Rectangle 2800"/>
              <p:cNvSpPr>
                <a:spLocks noChangeArrowheads="1"/>
              </p:cNvSpPr>
              <p:nvPr/>
            </p:nvSpPr>
            <p:spPr bwMode="auto">
              <a:xfrm>
                <a:off x="2422" y="1100"/>
                <a:ext cx="7" cy="5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37" name="Line 2801"/>
              <p:cNvSpPr>
                <a:spLocks noChangeShapeType="1"/>
              </p:cNvSpPr>
              <p:nvPr/>
            </p:nvSpPr>
            <p:spPr bwMode="auto">
              <a:xfrm>
                <a:off x="2421" y="1096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38" name="Freeform 2802"/>
              <p:cNvSpPr>
                <a:spLocks/>
              </p:cNvSpPr>
              <p:nvPr/>
            </p:nvSpPr>
            <p:spPr bwMode="auto">
              <a:xfrm>
                <a:off x="2432" y="1095"/>
                <a:ext cx="8" cy="0"/>
              </a:xfrm>
              <a:custGeom>
                <a:avLst/>
                <a:gdLst>
                  <a:gd name="T0" fmla="*/ 0 w 53"/>
                  <a:gd name="T1" fmla="*/ 5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0" y="0"/>
                    </a:lnTo>
                    <a:lnTo>
                      <a:pt x="5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39" name="Freeform 2803"/>
              <p:cNvSpPr>
                <a:spLocks/>
              </p:cNvSpPr>
              <p:nvPr/>
            </p:nvSpPr>
            <p:spPr bwMode="auto">
              <a:xfrm>
                <a:off x="2421" y="1091"/>
                <a:ext cx="10" cy="0"/>
              </a:xfrm>
              <a:custGeom>
                <a:avLst/>
                <a:gdLst>
                  <a:gd name="T0" fmla="*/ 60 w 60"/>
                  <a:gd name="T1" fmla="*/ 50 w 60"/>
                  <a:gd name="T2" fmla="*/ 0 w 6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0">
                    <a:moveTo>
                      <a:pt x="60" y="0"/>
                    </a:moveTo>
                    <a:lnTo>
                      <a:pt x="5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40" name="Line 2804"/>
              <p:cNvSpPr>
                <a:spLocks noChangeShapeType="1"/>
              </p:cNvSpPr>
              <p:nvPr/>
            </p:nvSpPr>
            <p:spPr bwMode="auto">
              <a:xfrm>
                <a:off x="2425" y="1087"/>
                <a:ext cx="0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41" name="Line 2805"/>
              <p:cNvSpPr>
                <a:spLocks noChangeShapeType="1"/>
              </p:cNvSpPr>
              <p:nvPr/>
            </p:nvSpPr>
            <p:spPr bwMode="auto">
              <a:xfrm>
                <a:off x="2432" y="1102"/>
                <a:ext cx="3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42" name="Line 2806"/>
              <p:cNvSpPr>
                <a:spLocks noChangeShapeType="1"/>
              </p:cNvSpPr>
              <p:nvPr/>
            </p:nvSpPr>
            <p:spPr bwMode="auto">
              <a:xfrm flipH="1">
                <a:off x="2426" y="1107"/>
                <a:ext cx="3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43" name="Line 2807"/>
              <p:cNvSpPr>
                <a:spLocks noChangeShapeType="1"/>
              </p:cNvSpPr>
              <p:nvPr/>
            </p:nvSpPr>
            <p:spPr bwMode="auto">
              <a:xfrm flipV="1">
                <a:off x="2429" y="1082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44" name="Freeform 2808"/>
              <p:cNvSpPr>
                <a:spLocks/>
              </p:cNvSpPr>
              <p:nvPr/>
            </p:nvSpPr>
            <p:spPr bwMode="auto">
              <a:xfrm>
                <a:off x="2443" y="1083"/>
                <a:ext cx="3" cy="33"/>
              </a:xfrm>
              <a:custGeom>
                <a:avLst/>
                <a:gdLst>
                  <a:gd name="T0" fmla="*/ 0 w 19"/>
                  <a:gd name="T1" fmla="*/ 202 h 202"/>
                  <a:gd name="T2" fmla="*/ 11 w 19"/>
                  <a:gd name="T3" fmla="*/ 173 h 202"/>
                  <a:gd name="T4" fmla="*/ 17 w 19"/>
                  <a:gd name="T5" fmla="*/ 141 h 202"/>
                  <a:gd name="T6" fmla="*/ 19 w 19"/>
                  <a:gd name="T7" fmla="*/ 109 h 202"/>
                  <a:gd name="T8" fmla="*/ 19 w 19"/>
                  <a:gd name="T9" fmla="*/ 38 h 202"/>
                  <a:gd name="T10" fmla="*/ 19 w 19"/>
                  <a:gd name="T11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2">
                    <a:moveTo>
                      <a:pt x="0" y="202"/>
                    </a:moveTo>
                    <a:lnTo>
                      <a:pt x="11" y="173"/>
                    </a:lnTo>
                    <a:lnTo>
                      <a:pt x="17" y="141"/>
                    </a:lnTo>
                    <a:lnTo>
                      <a:pt x="19" y="109"/>
                    </a:lnTo>
                    <a:lnTo>
                      <a:pt x="19" y="38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45" name="Freeform 2809"/>
              <p:cNvSpPr>
                <a:spLocks/>
              </p:cNvSpPr>
              <p:nvPr/>
            </p:nvSpPr>
            <p:spPr bwMode="auto">
              <a:xfrm>
                <a:off x="2446" y="1081"/>
                <a:ext cx="17" cy="4"/>
              </a:xfrm>
              <a:custGeom>
                <a:avLst/>
                <a:gdLst>
                  <a:gd name="T0" fmla="*/ 0 w 99"/>
                  <a:gd name="T1" fmla="*/ 23 h 23"/>
                  <a:gd name="T2" fmla="*/ 49 w 99"/>
                  <a:gd name="T3" fmla="*/ 16 h 23"/>
                  <a:gd name="T4" fmla="*/ 99 w 9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9" h="23">
                    <a:moveTo>
                      <a:pt x="0" y="23"/>
                    </a:moveTo>
                    <a:lnTo>
                      <a:pt x="49" y="16"/>
                    </a:lnTo>
                    <a:lnTo>
                      <a:pt x="9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46" name="Freeform 2810"/>
              <p:cNvSpPr>
                <a:spLocks/>
              </p:cNvSpPr>
              <p:nvPr/>
            </p:nvSpPr>
            <p:spPr bwMode="auto">
              <a:xfrm>
                <a:off x="2446" y="1088"/>
                <a:ext cx="16" cy="0"/>
              </a:xfrm>
              <a:custGeom>
                <a:avLst/>
                <a:gdLst>
                  <a:gd name="T0" fmla="*/ 99 w 99"/>
                  <a:gd name="T1" fmla="*/ 50 w 99"/>
                  <a:gd name="T2" fmla="*/ 0 w 9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9">
                    <a:moveTo>
                      <a:pt x="99" y="0"/>
                    </a:moveTo>
                    <a:lnTo>
                      <a:pt x="5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47" name="Freeform 2811"/>
              <p:cNvSpPr>
                <a:spLocks/>
              </p:cNvSpPr>
              <p:nvPr/>
            </p:nvSpPr>
            <p:spPr bwMode="auto">
              <a:xfrm>
                <a:off x="2446" y="1088"/>
                <a:ext cx="18" cy="6"/>
              </a:xfrm>
              <a:custGeom>
                <a:avLst/>
                <a:gdLst>
                  <a:gd name="T0" fmla="*/ 0 w 109"/>
                  <a:gd name="T1" fmla="*/ 33 h 33"/>
                  <a:gd name="T2" fmla="*/ 11 w 109"/>
                  <a:gd name="T3" fmla="*/ 33 h 33"/>
                  <a:gd name="T4" fmla="*/ 59 w 109"/>
                  <a:gd name="T5" fmla="*/ 33 h 33"/>
                  <a:gd name="T6" fmla="*/ 109 w 109"/>
                  <a:gd name="T7" fmla="*/ 33 h 33"/>
                  <a:gd name="T8" fmla="*/ 109 w 109"/>
                  <a:gd name="T9" fmla="*/ 0 h 33"/>
                  <a:gd name="T10" fmla="*/ 99 w 109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9" h="33">
                    <a:moveTo>
                      <a:pt x="0" y="33"/>
                    </a:moveTo>
                    <a:lnTo>
                      <a:pt x="11" y="33"/>
                    </a:lnTo>
                    <a:lnTo>
                      <a:pt x="59" y="33"/>
                    </a:lnTo>
                    <a:lnTo>
                      <a:pt x="109" y="33"/>
                    </a:lnTo>
                    <a:lnTo>
                      <a:pt x="109" y="0"/>
                    </a:lnTo>
                    <a:lnTo>
                      <a:pt x="9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48" name="Line 2812"/>
              <p:cNvSpPr>
                <a:spLocks noChangeShapeType="1"/>
              </p:cNvSpPr>
              <p:nvPr/>
            </p:nvSpPr>
            <p:spPr bwMode="auto">
              <a:xfrm>
                <a:off x="2457" y="1097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49" name="Line 2813"/>
              <p:cNvSpPr>
                <a:spLocks noChangeShapeType="1"/>
              </p:cNvSpPr>
              <p:nvPr/>
            </p:nvSpPr>
            <p:spPr bwMode="auto">
              <a:xfrm flipH="1">
                <a:off x="2448" y="1101"/>
                <a:ext cx="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50" name="Freeform 2814"/>
              <p:cNvSpPr>
                <a:spLocks/>
              </p:cNvSpPr>
              <p:nvPr/>
            </p:nvSpPr>
            <p:spPr bwMode="auto">
              <a:xfrm>
                <a:off x="2448" y="1101"/>
                <a:ext cx="7" cy="15"/>
              </a:xfrm>
              <a:custGeom>
                <a:avLst/>
                <a:gdLst>
                  <a:gd name="T0" fmla="*/ 0 w 36"/>
                  <a:gd name="T1" fmla="*/ 93 h 93"/>
                  <a:gd name="T2" fmla="*/ 15 w 36"/>
                  <a:gd name="T3" fmla="*/ 75 h 93"/>
                  <a:gd name="T4" fmla="*/ 26 w 36"/>
                  <a:gd name="T5" fmla="*/ 53 h 93"/>
                  <a:gd name="T6" fmla="*/ 34 w 36"/>
                  <a:gd name="T7" fmla="*/ 27 h 93"/>
                  <a:gd name="T8" fmla="*/ 36 w 36"/>
                  <a:gd name="T9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93">
                    <a:moveTo>
                      <a:pt x="0" y="93"/>
                    </a:moveTo>
                    <a:lnTo>
                      <a:pt x="15" y="75"/>
                    </a:lnTo>
                    <a:lnTo>
                      <a:pt x="26" y="53"/>
                    </a:lnTo>
                    <a:lnTo>
                      <a:pt x="34" y="27"/>
                    </a:lnTo>
                    <a:lnTo>
                      <a:pt x="36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51" name="Freeform 2815"/>
              <p:cNvSpPr>
                <a:spLocks/>
              </p:cNvSpPr>
              <p:nvPr/>
            </p:nvSpPr>
            <p:spPr bwMode="auto">
              <a:xfrm>
                <a:off x="2458" y="1104"/>
                <a:ext cx="6" cy="13"/>
              </a:xfrm>
              <a:custGeom>
                <a:avLst/>
                <a:gdLst>
                  <a:gd name="T0" fmla="*/ 0 w 36"/>
                  <a:gd name="T1" fmla="*/ 62 h 81"/>
                  <a:gd name="T2" fmla="*/ 26 w 36"/>
                  <a:gd name="T3" fmla="*/ 81 h 81"/>
                  <a:gd name="T4" fmla="*/ 36 w 36"/>
                  <a:gd name="T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81">
                    <a:moveTo>
                      <a:pt x="0" y="62"/>
                    </a:moveTo>
                    <a:lnTo>
                      <a:pt x="26" y="81"/>
                    </a:lnTo>
                    <a:lnTo>
                      <a:pt x="36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52" name="Freeform 2816"/>
              <p:cNvSpPr>
                <a:spLocks/>
              </p:cNvSpPr>
              <p:nvPr/>
            </p:nvSpPr>
            <p:spPr bwMode="auto">
              <a:xfrm>
                <a:off x="2454" y="1105"/>
                <a:ext cx="10" cy="0"/>
              </a:xfrm>
              <a:custGeom>
                <a:avLst/>
                <a:gdLst>
                  <a:gd name="T0" fmla="*/ 59 w 59"/>
                  <a:gd name="T1" fmla="*/ 49 w 59"/>
                  <a:gd name="T2" fmla="*/ 0 w 5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">
                    <a:moveTo>
                      <a:pt x="59" y="0"/>
                    </a:moveTo>
                    <a:lnTo>
                      <a:pt x="4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53" name="Freeform 2817"/>
              <p:cNvSpPr>
                <a:spLocks/>
              </p:cNvSpPr>
              <p:nvPr/>
            </p:nvSpPr>
            <p:spPr bwMode="auto">
              <a:xfrm>
                <a:off x="2457" y="1101"/>
                <a:ext cx="10" cy="0"/>
              </a:xfrm>
              <a:custGeom>
                <a:avLst/>
                <a:gdLst>
                  <a:gd name="T0" fmla="*/ 0 w 59"/>
                  <a:gd name="T1" fmla="*/ 50 w 59"/>
                  <a:gd name="T2" fmla="*/ 59 w 5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">
                    <a:moveTo>
                      <a:pt x="0" y="0"/>
                    </a:moveTo>
                    <a:lnTo>
                      <a:pt x="50" y="0"/>
                    </a:lnTo>
                    <a:lnTo>
                      <a:pt x="5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grpSp>
          <p:nvGrpSpPr>
            <p:cNvPr id="22" name="Group 3019"/>
            <p:cNvGrpSpPr>
              <a:grpSpLocks/>
            </p:cNvGrpSpPr>
            <p:nvPr/>
          </p:nvGrpSpPr>
          <p:grpSpPr bwMode="auto">
            <a:xfrm>
              <a:off x="2169" y="1125"/>
              <a:ext cx="1551" cy="1043"/>
              <a:chOff x="2169" y="1125"/>
              <a:chExt cx="1551" cy="1043"/>
            </a:xfrm>
          </p:grpSpPr>
          <p:sp>
            <p:nvSpPr>
              <p:cNvPr id="1554" name="Line 2819"/>
              <p:cNvSpPr>
                <a:spLocks noChangeShapeType="1"/>
              </p:cNvSpPr>
              <p:nvPr/>
            </p:nvSpPr>
            <p:spPr bwMode="auto">
              <a:xfrm flipV="1">
                <a:off x="2170" y="1155"/>
                <a:ext cx="18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55" name="Line 2820"/>
              <p:cNvSpPr>
                <a:spLocks noChangeShapeType="1"/>
              </p:cNvSpPr>
              <p:nvPr/>
            </p:nvSpPr>
            <p:spPr bwMode="auto">
              <a:xfrm>
                <a:off x="2187" y="1150"/>
                <a:ext cx="4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56" name="Line 2821"/>
              <p:cNvSpPr>
                <a:spLocks noChangeShapeType="1"/>
              </p:cNvSpPr>
              <p:nvPr/>
            </p:nvSpPr>
            <p:spPr bwMode="auto">
              <a:xfrm flipH="1" flipV="1">
                <a:off x="2173" y="1142"/>
                <a:ext cx="6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57" name="Freeform 2822"/>
              <p:cNvSpPr>
                <a:spLocks/>
              </p:cNvSpPr>
              <p:nvPr/>
            </p:nvSpPr>
            <p:spPr bwMode="auto">
              <a:xfrm>
                <a:off x="2175" y="1131"/>
                <a:ext cx="5" cy="13"/>
              </a:xfrm>
              <a:custGeom>
                <a:avLst/>
                <a:gdLst>
                  <a:gd name="T0" fmla="*/ 0 w 33"/>
                  <a:gd name="T1" fmla="*/ 80 h 80"/>
                  <a:gd name="T2" fmla="*/ 16 w 33"/>
                  <a:gd name="T3" fmla="*/ 58 h 80"/>
                  <a:gd name="T4" fmla="*/ 26 w 33"/>
                  <a:gd name="T5" fmla="*/ 31 h 80"/>
                  <a:gd name="T6" fmla="*/ 33 w 33"/>
                  <a:gd name="T7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80">
                    <a:moveTo>
                      <a:pt x="0" y="80"/>
                    </a:moveTo>
                    <a:lnTo>
                      <a:pt x="16" y="58"/>
                    </a:lnTo>
                    <a:lnTo>
                      <a:pt x="26" y="31"/>
                    </a:lnTo>
                    <a:lnTo>
                      <a:pt x="3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58" name="Line 2823"/>
              <p:cNvSpPr>
                <a:spLocks noChangeShapeType="1"/>
              </p:cNvSpPr>
              <p:nvPr/>
            </p:nvSpPr>
            <p:spPr bwMode="auto">
              <a:xfrm flipV="1">
                <a:off x="2180" y="1125"/>
                <a:ext cx="0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59" name="Line 2824"/>
              <p:cNvSpPr>
                <a:spLocks noChangeShapeType="1"/>
              </p:cNvSpPr>
              <p:nvPr/>
            </p:nvSpPr>
            <p:spPr bwMode="auto">
              <a:xfrm flipH="1">
                <a:off x="2169" y="1131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60" name="Freeform 2825"/>
              <p:cNvSpPr>
                <a:spLocks/>
              </p:cNvSpPr>
              <p:nvPr/>
            </p:nvSpPr>
            <p:spPr bwMode="auto">
              <a:xfrm>
                <a:off x="2177" y="1131"/>
                <a:ext cx="15" cy="0"/>
              </a:xfrm>
              <a:custGeom>
                <a:avLst/>
                <a:gdLst>
                  <a:gd name="T0" fmla="*/ 0 w 89"/>
                  <a:gd name="T1" fmla="*/ 50 w 89"/>
                  <a:gd name="T2" fmla="*/ 89 w 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9">
                    <a:moveTo>
                      <a:pt x="0" y="0"/>
                    </a:moveTo>
                    <a:lnTo>
                      <a:pt x="50" y="0"/>
                    </a:lnTo>
                    <a:lnTo>
                      <a:pt x="8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61" name="Freeform 2826"/>
              <p:cNvSpPr>
                <a:spLocks/>
              </p:cNvSpPr>
              <p:nvPr/>
            </p:nvSpPr>
            <p:spPr bwMode="auto">
              <a:xfrm>
                <a:off x="2171" y="1137"/>
                <a:ext cx="15" cy="21"/>
              </a:xfrm>
              <a:custGeom>
                <a:avLst/>
                <a:gdLst>
                  <a:gd name="T0" fmla="*/ 0 w 88"/>
                  <a:gd name="T1" fmla="*/ 126 h 126"/>
                  <a:gd name="T2" fmla="*/ 27 w 88"/>
                  <a:gd name="T3" fmla="*/ 103 h 126"/>
                  <a:gd name="T4" fmla="*/ 52 w 88"/>
                  <a:gd name="T5" fmla="*/ 73 h 126"/>
                  <a:gd name="T6" fmla="*/ 72 w 88"/>
                  <a:gd name="T7" fmla="*/ 39 h 126"/>
                  <a:gd name="T8" fmla="*/ 88 w 88"/>
                  <a:gd name="T9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126">
                    <a:moveTo>
                      <a:pt x="0" y="126"/>
                    </a:moveTo>
                    <a:lnTo>
                      <a:pt x="27" y="103"/>
                    </a:lnTo>
                    <a:lnTo>
                      <a:pt x="52" y="73"/>
                    </a:lnTo>
                    <a:lnTo>
                      <a:pt x="72" y="39"/>
                    </a:lnTo>
                    <a:lnTo>
                      <a:pt x="88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62" name="Freeform 2827"/>
              <p:cNvSpPr>
                <a:spLocks/>
              </p:cNvSpPr>
              <p:nvPr/>
            </p:nvSpPr>
            <p:spPr bwMode="auto">
              <a:xfrm>
                <a:off x="2196" y="1125"/>
                <a:ext cx="0" cy="35"/>
              </a:xfrm>
              <a:custGeom>
                <a:avLst/>
                <a:gdLst>
                  <a:gd name="T0" fmla="*/ 206 h 206"/>
                  <a:gd name="T1" fmla="*/ 141 h 206"/>
                  <a:gd name="T2" fmla="*/ 70 h 206"/>
                  <a:gd name="T3" fmla="*/ 0 h 20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06">
                    <a:moveTo>
                      <a:pt x="0" y="206"/>
                    </a:moveTo>
                    <a:lnTo>
                      <a:pt x="0" y="141"/>
                    </a:lnTo>
                    <a:lnTo>
                      <a:pt x="0" y="7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63" name="Line 2828"/>
              <p:cNvSpPr>
                <a:spLocks noChangeShapeType="1"/>
              </p:cNvSpPr>
              <p:nvPr/>
            </p:nvSpPr>
            <p:spPr bwMode="auto">
              <a:xfrm>
                <a:off x="2196" y="1126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64" name="Freeform 2829"/>
              <p:cNvSpPr>
                <a:spLocks/>
              </p:cNvSpPr>
              <p:nvPr/>
            </p:nvSpPr>
            <p:spPr bwMode="auto">
              <a:xfrm>
                <a:off x="2196" y="1125"/>
                <a:ext cx="8" cy="10"/>
              </a:xfrm>
              <a:custGeom>
                <a:avLst/>
                <a:gdLst>
                  <a:gd name="T0" fmla="*/ 46 w 46"/>
                  <a:gd name="T1" fmla="*/ 0 h 60"/>
                  <a:gd name="T2" fmla="*/ 46 w 46"/>
                  <a:gd name="T3" fmla="*/ 60 h 60"/>
                  <a:gd name="T4" fmla="*/ 0 w 46"/>
                  <a:gd name="T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60">
                    <a:moveTo>
                      <a:pt x="46" y="0"/>
                    </a:moveTo>
                    <a:lnTo>
                      <a:pt x="46" y="60"/>
                    </a:lnTo>
                    <a:lnTo>
                      <a:pt x="0" y="6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65" name="Line 2830"/>
              <p:cNvSpPr>
                <a:spLocks noChangeShapeType="1"/>
              </p:cNvSpPr>
              <p:nvPr/>
            </p:nvSpPr>
            <p:spPr bwMode="auto">
              <a:xfrm>
                <a:off x="2196" y="1131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66" name="Line 2831"/>
              <p:cNvSpPr>
                <a:spLocks noChangeShapeType="1"/>
              </p:cNvSpPr>
              <p:nvPr/>
            </p:nvSpPr>
            <p:spPr bwMode="auto">
              <a:xfrm>
                <a:off x="2209" y="1131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67" name="Freeform 2832"/>
              <p:cNvSpPr>
                <a:spLocks/>
              </p:cNvSpPr>
              <p:nvPr/>
            </p:nvSpPr>
            <p:spPr bwMode="auto">
              <a:xfrm>
                <a:off x="2209" y="1125"/>
                <a:ext cx="8" cy="10"/>
              </a:xfrm>
              <a:custGeom>
                <a:avLst/>
                <a:gdLst>
                  <a:gd name="T0" fmla="*/ 50 w 50"/>
                  <a:gd name="T1" fmla="*/ 60 h 60"/>
                  <a:gd name="T2" fmla="*/ 0 w 50"/>
                  <a:gd name="T3" fmla="*/ 60 h 60"/>
                  <a:gd name="T4" fmla="*/ 0 w 50"/>
                  <a:gd name="T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" h="60">
                    <a:moveTo>
                      <a:pt x="50" y="60"/>
                    </a:moveTo>
                    <a:lnTo>
                      <a:pt x="0" y="6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68" name="Line 2833"/>
              <p:cNvSpPr>
                <a:spLocks noChangeShapeType="1"/>
              </p:cNvSpPr>
              <p:nvPr/>
            </p:nvSpPr>
            <p:spPr bwMode="auto">
              <a:xfrm>
                <a:off x="2209" y="1126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69" name="Freeform 2834"/>
              <p:cNvSpPr>
                <a:spLocks/>
              </p:cNvSpPr>
              <p:nvPr/>
            </p:nvSpPr>
            <p:spPr bwMode="auto">
              <a:xfrm>
                <a:off x="2213" y="1125"/>
                <a:ext cx="4" cy="35"/>
              </a:xfrm>
              <a:custGeom>
                <a:avLst/>
                <a:gdLst>
                  <a:gd name="T0" fmla="*/ 24 w 24"/>
                  <a:gd name="T1" fmla="*/ 0 h 206"/>
                  <a:gd name="T2" fmla="*/ 24 w 24"/>
                  <a:gd name="T3" fmla="*/ 65 h 206"/>
                  <a:gd name="T4" fmla="*/ 24 w 24"/>
                  <a:gd name="T5" fmla="*/ 136 h 206"/>
                  <a:gd name="T6" fmla="*/ 24 w 24"/>
                  <a:gd name="T7" fmla="*/ 206 h 206"/>
                  <a:gd name="T8" fmla="*/ 0 w 24"/>
                  <a:gd name="T9" fmla="*/ 18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06">
                    <a:moveTo>
                      <a:pt x="24" y="0"/>
                    </a:moveTo>
                    <a:lnTo>
                      <a:pt x="24" y="65"/>
                    </a:lnTo>
                    <a:lnTo>
                      <a:pt x="24" y="136"/>
                    </a:lnTo>
                    <a:lnTo>
                      <a:pt x="24" y="206"/>
                    </a:lnTo>
                    <a:lnTo>
                      <a:pt x="0" y="183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70" name="Line 2835"/>
              <p:cNvSpPr>
                <a:spLocks noChangeShapeType="1"/>
              </p:cNvSpPr>
              <p:nvPr/>
            </p:nvSpPr>
            <p:spPr bwMode="auto">
              <a:xfrm flipH="1">
                <a:off x="2208" y="1154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71" name="Line 2836"/>
              <p:cNvSpPr>
                <a:spLocks noChangeShapeType="1"/>
              </p:cNvSpPr>
              <p:nvPr/>
            </p:nvSpPr>
            <p:spPr bwMode="auto">
              <a:xfrm flipV="1">
                <a:off x="2208" y="11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72" name="Line 2837"/>
              <p:cNvSpPr>
                <a:spLocks noChangeShapeType="1"/>
              </p:cNvSpPr>
              <p:nvPr/>
            </p:nvSpPr>
            <p:spPr bwMode="auto">
              <a:xfrm flipV="1">
                <a:off x="2208" y="1145"/>
                <a:ext cx="6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73" name="Line 2838"/>
              <p:cNvSpPr>
                <a:spLocks noChangeShapeType="1"/>
              </p:cNvSpPr>
              <p:nvPr/>
            </p:nvSpPr>
            <p:spPr bwMode="auto">
              <a:xfrm flipH="1" flipV="1">
                <a:off x="2213" y="1142"/>
                <a:ext cx="2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74" name="Line 2839"/>
              <p:cNvSpPr>
                <a:spLocks noChangeShapeType="1"/>
              </p:cNvSpPr>
              <p:nvPr/>
            </p:nvSpPr>
            <p:spPr bwMode="auto">
              <a:xfrm flipH="1" flipV="1">
                <a:off x="2208" y="1139"/>
                <a:ext cx="3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75" name="Line 2840"/>
              <p:cNvSpPr>
                <a:spLocks noChangeShapeType="1"/>
              </p:cNvSpPr>
              <p:nvPr/>
            </p:nvSpPr>
            <p:spPr bwMode="auto">
              <a:xfrm flipV="1">
                <a:off x="2209" y="1135"/>
                <a:ext cx="2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76" name="Line 2841"/>
              <p:cNvSpPr>
                <a:spLocks noChangeShapeType="1"/>
              </p:cNvSpPr>
              <p:nvPr/>
            </p:nvSpPr>
            <p:spPr bwMode="auto">
              <a:xfrm flipH="1">
                <a:off x="2209" y="1139"/>
                <a:ext cx="5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77" name="Line 2842"/>
              <p:cNvSpPr>
                <a:spLocks noChangeShapeType="1"/>
              </p:cNvSpPr>
              <p:nvPr/>
            </p:nvSpPr>
            <p:spPr bwMode="auto">
              <a:xfrm flipH="1" flipV="1">
                <a:off x="2204" y="1142"/>
                <a:ext cx="1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78" name="Line 2843"/>
              <p:cNvSpPr>
                <a:spLocks noChangeShapeType="1"/>
              </p:cNvSpPr>
              <p:nvPr/>
            </p:nvSpPr>
            <p:spPr bwMode="auto">
              <a:xfrm flipH="1">
                <a:off x="2198" y="1145"/>
                <a:ext cx="6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79" name="Line 2844"/>
              <p:cNvSpPr>
                <a:spLocks noChangeShapeType="1"/>
              </p:cNvSpPr>
              <p:nvPr/>
            </p:nvSpPr>
            <p:spPr bwMode="auto">
              <a:xfrm flipV="1">
                <a:off x="2199" y="1139"/>
                <a:ext cx="5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80" name="Line 2845"/>
              <p:cNvSpPr>
                <a:spLocks noChangeShapeType="1"/>
              </p:cNvSpPr>
              <p:nvPr/>
            </p:nvSpPr>
            <p:spPr bwMode="auto">
              <a:xfrm flipH="1">
                <a:off x="2199" y="1135"/>
                <a:ext cx="3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81" name="Line 2846"/>
              <p:cNvSpPr>
                <a:spLocks noChangeShapeType="1"/>
              </p:cNvSpPr>
              <p:nvPr/>
            </p:nvSpPr>
            <p:spPr bwMode="auto">
              <a:xfrm>
                <a:off x="2198" y="1139"/>
                <a:ext cx="3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82" name="Freeform 2847"/>
              <p:cNvSpPr>
                <a:spLocks/>
              </p:cNvSpPr>
              <p:nvPr/>
            </p:nvSpPr>
            <p:spPr bwMode="auto">
              <a:xfrm>
                <a:off x="2200" y="1148"/>
                <a:ext cx="4" cy="6"/>
              </a:xfrm>
              <a:custGeom>
                <a:avLst/>
                <a:gdLst>
                  <a:gd name="T0" fmla="*/ 0 w 23"/>
                  <a:gd name="T1" fmla="*/ 0 h 33"/>
                  <a:gd name="T2" fmla="*/ 0 w 23"/>
                  <a:gd name="T3" fmla="*/ 33 h 33"/>
                  <a:gd name="T4" fmla="*/ 23 w 23"/>
                  <a:gd name="T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33">
                    <a:moveTo>
                      <a:pt x="0" y="0"/>
                    </a:moveTo>
                    <a:lnTo>
                      <a:pt x="0" y="33"/>
                    </a:lnTo>
                    <a:lnTo>
                      <a:pt x="23" y="33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83" name="Freeform 2848"/>
              <p:cNvSpPr>
                <a:spLocks/>
              </p:cNvSpPr>
              <p:nvPr/>
            </p:nvSpPr>
            <p:spPr bwMode="auto">
              <a:xfrm>
                <a:off x="2203" y="1147"/>
                <a:ext cx="1" cy="13"/>
              </a:xfrm>
              <a:custGeom>
                <a:avLst/>
                <a:gdLst>
                  <a:gd name="T0" fmla="*/ 0 w 6"/>
                  <a:gd name="T1" fmla="*/ 75 h 75"/>
                  <a:gd name="T2" fmla="*/ 5 w 6"/>
                  <a:gd name="T3" fmla="*/ 62 h 75"/>
                  <a:gd name="T4" fmla="*/ 6 w 6"/>
                  <a:gd name="T5" fmla="*/ 48 h 75"/>
                  <a:gd name="T6" fmla="*/ 6 w 6"/>
                  <a:gd name="T7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5">
                    <a:moveTo>
                      <a:pt x="0" y="75"/>
                    </a:moveTo>
                    <a:lnTo>
                      <a:pt x="5" y="62"/>
                    </a:lnTo>
                    <a:lnTo>
                      <a:pt x="6" y="48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84" name="Line 2849"/>
              <p:cNvSpPr>
                <a:spLocks noChangeShapeType="1"/>
              </p:cNvSpPr>
              <p:nvPr/>
            </p:nvSpPr>
            <p:spPr bwMode="auto">
              <a:xfrm>
                <a:off x="2212" y="1149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85" name="Line 2850"/>
              <p:cNvSpPr>
                <a:spLocks noChangeShapeType="1"/>
              </p:cNvSpPr>
              <p:nvPr/>
            </p:nvSpPr>
            <p:spPr bwMode="auto">
              <a:xfrm>
                <a:off x="2208" y="115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86" name="Freeform 2851"/>
              <p:cNvSpPr>
                <a:spLocks/>
              </p:cNvSpPr>
              <p:nvPr/>
            </p:nvSpPr>
            <p:spPr bwMode="auto">
              <a:xfrm>
                <a:off x="3067" y="2124"/>
                <a:ext cx="4" cy="4"/>
              </a:xfrm>
              <a:custGeom>
                <a:avLst/>
                <a:gdLst>
                  <a:gd name="T0" fmla="*/ 0 w 20"/>
                  <a:gd name="T1" fmla="*/ 20 h 20"/>
                  <a:gd name="T2" fmla="*/ 3 w 20"/>
                  <a:gd name="T3" fmla="*/ 10 h 20"/>
                  <a:gd name="T4" fmla="*/ 10 w 20"/>
                  <a:gd name="T5" fmla="*/ 2 h 20"/>
                  <a:gd name="T6" fmla="*/ 20 w 20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0">
                    <a:moveTo>
                      <a:pt x="0" y="20"/>
                    </a:moveTo>
                    <a:lnTo>
                      <a:pt x="3" y="10"/>
                    </a:lnTo>
                    <a:lnTo>
                      <a:pt x="10" y="2"/>
                    </a:lnTo>
                    <a:lnTo>
                      <a:pt x="2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87" name="Freeform 2852"/>
              <p:cNvSpPr>
                <a:spLocks/>
              </p:cNvSpPr>
              <p:nvPr/>
            </p:nvSpPr>
            <p:spPr bwMode="auto">
              <a:xfrm>
                <a:off x="3058" y="2128"/>
                <a:ext cx="9" cy="4"/>
              </a:xfrm>
              <a:custGeom>
                <a:avLst/>
                <a:gdLst>
                  <a:gd name="T0" fmla="*/ 56 w 56"/>
                  <a:gd name="T1" fmla="*/ 0 h 28"/>
                  <a:gd name="T2" fmla="*/ 51 w 56"/>
                  <a:gd name="T3" fmla="*/ 14 h 28"/>
                  <a:gd name="T4" fmla="*/ 42 w 56"/>
                  <a:gd name="T5" fmla="*/ 24 h 28"/>
                  <a:gd name="T6" fmla="*/ 28 w 56"/>
                  <a:gd name="T7" fmla="*/ 28 h 28"/>
                  <a:gd name="T8" fmla="*/ 14 w 56"/>
                  <a:gd name="T9" fmla="*/ 24 h 28"/>
                  <a:gd name="T10" fmla="*/ 3 w 56"/>
                  <a:gd name="T11" fmla="*/ 14 h 28"/>
                  <a:gd name="T12" fmla="*/ 0 w 56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8">
                    <a:moveTo>
                      <a:pt x="56" y="0"/>
                    </a:moveTo>
                    <a:lnTo>
                      <a:pt x="51" y="14"/>
                    </a:lnTo>
                    <a:lnTo>
                      <a:pt x="42" y="24"/>
                    </a:lnTo>
                    <a:lnTo>
                      <a:pt x="28" y="28"/>
                    </a:lnTo>
                    <a:lnTo>
                      <a:pt x="14" y="24"/>
                    </a:lnTo>
                    <a:lnTo>
                      <a:pt x="3" y="1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88" name="Freeform 2853"/>
              <p:cNvSpPr>
                <a:spLocks/>
              </p:cNvSpPr>
              <p:nvPr/>
            </p:nvSpPr>
            <p:spPr bwMode="auto">
              <a:xfrm>
                <a:off x="3051" y="2124"/>
                <a:ext cx="7" cy="4"/>
              </a:xfrm>
              <a:custGeom>
                <a:avLst/>
                <a:gdLst>
                  <a:gd name="T0" fmla="*/ 0 w 42"/>
                  <a:gd name="T1" fmla="*/ 20 h 20"/>
                  <a:gd name="T2" fmla="*/ 4 w 42"/>
                  <a:gd name="T3" fmla="*/ 10 h 20"/>
                  <a:gd name="T4" fmla="*/ 11 w 42"/>
                  <a:gd name="T5" fmla="*/ 2 h 20"/>
                  <a:gd name="T6" fmla="*/ 20 w 42"/>
                  <a:gd name="T7" fmla="*/ 0 h 20"/>
                  <a:gd name="T8" fmla="*/ 31 w 42"/>
                  <a:gd name="T9" fmla="*/ 2 h 20"/>
                  <a:gd name="T10" fmla="*/ 38 w 42"/>
                  <a:gd name="T11" fmla="*/ 10 h 20"/>
                  <a:gd name="T12" fmla="*/ 42 w 4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0">
                    <a:moveTo>
                      <a:pt x="0" y="20"/>
                    </a:moveTo>
                    <a:lnTo>
                      <a:pt x="4" y="10"/>
                    </a:lnTo>
                    <a:lnTo>
                      <a:pt x="11" y="2"/>
                    </a:lnTo>
                    <a:lnTo>
                      <a:pt x="20" y="0"/>
                    </a:lnTo>
                    <a:lnTo>
                      <a:pt x="31" y="2"/>
                    </a:lnTo>
                    <a:lnTo>
                      <a:pt x="38" y="10"/>
                    </a:lnTo>
                    <a:lnTo>
                      <a:pt x="42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89" name="Freeform 2854"/>
              <p:cNvSpPr>
                <a:spLocks/>
              </p:cNvSpPr>
              <p:nvPr/>
            </p:nvSpPr>
            <p:spPr bwMode="auto">
              <a:xfrm>
                <a:off x="3041" y="2128"/>
                <a:ext cx="10" cy="4"/>
              </a:xfrm>
              <a:custGeom>
                <a:avLst/>
                <a:gdLst>
                  <a:gd name="T0" fmla="*/ 56 w 56"/>
                  <a:gd name="T1" fmla="*/ 0 h 28"/>
                  <a:gd name="T2" fmla="*/ 53 w 56"/>
                  <a:gd name="T3" fmla="*/ 14 h 28"/>
                  <a:gd name="T4" fmla="*/ 42 w 56"/>
                  <a:gd name="T5" fmla="*/ 24 h 28"/>
                  <a:gd name="T6" fmla="*/ 28 w 56"/>
                  <a:gd name="T7" fmla="*/ 28 h 28"/>
                  <a:gd name="T8" fmla="*/ 14 w 56"/>
                  <a:gd name="T9" fmla="*/ 24 h 28"/>
                  <a:gd name="T10" fmla="*/ 3 w 56"/>
                  <a:gd name="T11" fmla="*/ 14 h 28"/>
                  <a:gd name="T12" fmla="*/ 0 w 56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8">
                    <a:moveTo>
                      <a:pt x="56" y="0"/>
                    </a:moveTo>
                    <a:lnTo>
                      <a:pt x="53" y="14"/>
                    </a:lnTo>
                    <a:lnTo>
                      <a:pt x="42" y="24"/>
                    </a:lnTo>
                    <a:lnTo>
                      <a:pt x="28" y="28"/>
                    </a:lnTo>
                    <a:lnTo>
                      <a:pt x="14" y="24"/>
                    </a:lnTo>
                    <a:lnTo>
                      <a:pt x="3" y="1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90" name="Freeform 2855"/>
              <p:cNvSpPr>
                <a:spLocks/>
              </p:cNvSpPr>
              <p:nvPr/>
            </p:nvSpPr>
            <p:spPr bwMode="auto">
              <a:xfrm>
                <a:off x="3035" y="2124"/>
                <a:ext cx="6" cy="4"/>
              </a:xfrm>
              <a:custGeom>
                <a:avLst/>
                <a:gdLst>
                  <a:gd name="T0" fmla="*/ 0 w 40"/>
                  <a:gd name="T1" fmla="*/ 20 h 20"/>
                  <a:gd name="T2" fmla="*/ 2 w 40"/>
                  <a:gd name="T3" fmla="*/ 10 h 20"/>
                  <a:gd name="T4" fmla="*/ 9 w 40"/>
                  <a:gd name="T5" fmla="*/ 2 h 20"/>
                  <a:gd name="T6" fmla="*/ 20 w 40"/>
                  <a:gd name="T7" fmla="*/ 0 h 20"/>
                  <a:gd name="T8" fmla="*/ 30 w 40"/>
                  <a:gd name="T9" fmla="*/ 2 h 20"/>
                  <a:gd name="T10" fmla="*/ 37 w 40"/>
                  <a:gd name="T11" fmla="*/ 10 h 20"/>
                  <a:gd name="T12" fmla="*/ 40 w 40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20">
                    <a:moveTo>
                      <a:pt x="0" y="20"/>
                    </a:moveTo>
                    <a:lnTo>
                      <a:pt x="2" y="10"/>
                    </a:lnTo>
                    <a:lnTo>
                      <a:pt x="9" y="2"/>
                    </a:lnTo>
                    <a:lnTo>
                      <a:pt x="20" y="0"/>
                    </a:lnTo>
                    <a:lnTo>
                      <a:pt x="30" y="2"/>
                    </a:lnTo>
                    <a:lnTo>
                      <a:pt x="37" y="10"/>
                    </a:lnTo>
                    <a:lnTo>
                      <a:pt x="4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91" name="Freeform 2856"/>
              <p:cNvSpPr>
                <a:spLocks/>
              </p:cNvSpPr>
              <p:nvPr/>
            </p:nvSpPr>
            <p:spPr bwMode="auto">
              <a:xfrm>
                <a:off x="3025" y="2128"/>
                <a:ext cx="10" cy="4"/>
              </a:xfrm>
              <a:custGeom>
                <a:avLst/>
                <a:gdLst>
                  <a:gd name="T0" fmla="*/ 57 w 57"/>
                  <a:gd name="T1" fmla="*/ 0 h 28"/>
                  <a:gd name="T2" fmla="*/ 53 w 57"/>
                  <a:gd name="T3" fmla="*/ 14 h 28"/>
                  <a:gd name="T4" fmla="*/ 42 w 57"/>
                  <a:gd name="T5" fmla="*/ 24 h 28"/>
                  <a:gd name="T6" fmla="*/ 28 w 57"/>
                  <a:gd name="T7" fmla="*/ 28 h 28"/>
                  <a:gd name="T8" fmla="*/ 14 w 57"/>
                  <a:gd name="T9" fmla="*/ 24 h 28"/>
                  <a:gd name="T10" fmla="*/ 3 w 57"/>
                  <a:gd name="T11" fmla="*/ 14 h 28"/>
                  <a:gd name="T12" fmla="*/ 0 w 57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28">
                    <a:moveTo>
                      <a:pt x="57" y="0"/>
                    </a:moveTo>
                    <a:lnTo>
                      <a:pt x="53" y="14"/>
                    </a:lnTo>
                    <a:lnTo>
                      <a:pt x="42" y="24"/>
                    </a:lnTo>
                    <a:lnTo>
                      <a:pt x="28" y="28"/>
                    </a:lnTo>
                    <a:lnTo>
                      <a:pt x="14" y="24"/>
                    </a:lnTo>
                    <a:lnTo>
                      <a:pt x="3" y="1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92" name="Freeform 2857"/>
              <p:cNvSpPr>
                <a:spLocks/>
              </p:cNvSpPr>
              <p:nvPr/>
            </p:nvSpPr>
            <p:spPr bwMode="auto">
              <a:xfrm>
                <a:off x="3018" y="2124"/>
                <a:ext cx="7" cy="4"/>
              </a:xfrm>
              <a:custGeom>
                <a:avLst/>
                <a:gdLst>
                  <a:gd name="T0" fmla="*/ 0 w 41"/>
                  <a:gd name="T1" fmla="*/ 20 h 20"/>
                  <a:gd name="T2" fmla="*/ 3 w 41"/>
                  <a:gd name="T3" fmla="*/ 10 h 20"/>
                  <a:gd name="T4" fmla="*/ 10 w 41"/>
                  <a:gd name="T5" fmla="*/ 2 h 20"/>
                  <a:gd name="T6" fmla="*/ 21 w 41"/>
                  <a:gd name="T7" fmla="*/ 0 h 20"/>
                  <a:gd name="T8" fmla="*/ 30 w 41"/>
                  <a:gd name="T9" fmla="*/ 2 h 20"/>
                  <a:gd name="T10" fmla="*/ 38 w 41"/>
                  <a:gd name="T11" fmla="*/ 10 h 20"/>
                  <a:gd name="T12" fmla="*/ 41 w 41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20">
                    <a:moveTo>
                      <a:pt x="0" y="20"/>
                    </a:moveTo>
                    <a:lnTo>
                      <a:pt x="3" y="10"/>
                    </a:lnTo>
                    <a:lnTo>
                      <a:pt x="10" y="2"/>
                    </a:lnTo>
                    <a:lnTo>
                      <a:pt x="21" y="0"/>
                    </a:lnTo>
                    <a:lnTo>
                      <a:pt x="30" y="2"/>
                    </a:lnTo>
                    <a:lnTo>
                      <a:pt x="38" y="10"/>
                    </a:lnTo>
                    <a:lnTo>
                      <a:pt x="41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93" name="Freeform 2858"/>
              <p:cNvSpPr>
                <a:spLocks/>
              </p:cNvSpPr>
              <p:nvPr/>
            </p:nvSpPr>
            <p:spPr bwMode="auto">
              <a:xfrm>
                <a:off x="3009" y="2128"/>
                <a:ext cx="9" cy="4"/>
              </a:xfrm>
              <a:custGeom>
                <a:avLst/>
                <a:gdLst>
                  <a:gd name="T0" fmla="*/ 57 w 57"/>
                  <a:gd name="T1" fmla="*/ 0 h 28"/>
                  <a:gd name="T2" fmla="*/ 53 w 57"/>
                  <a:gd name="T3" fmla="*/ 14 h 28"/>
                  <a:gd name="T4" fmla="*/ 42 w 57"/>
                  <a:gd name="T5" fmla="*/ 24 h 28"/>
                  <a:gd name="T6" fmla="*/ 28 w 57"/>
                  <a:gd name="T7" fmla="*/ 28 h 28"/>
                  <a:gd name="T8" fmla="*/ 14 w 57"/>
                  <a:gd name="T9" fmla="*/ 24 h 28"/>
                  <a:gd name="T10" fmla="*/ 5 w 57"/>
                  <a:gd name="T11" fmla="*/ 14 h 28"/>
                  <a:gd name="T12" fmla="*/ 0 w 57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28">
                    <a:moveTo>
                      <a:pt x="57" y="0"/>
                    </a:moveTo>
                    <a:lnTo>
                      <a:pt x="53" y="14"/>
                    </a:lnTo>
                    <a:lnTo>
                      <a:pt x="42" y="24"/>
                    </a:lnTo>
                    <a:lnTo>
                      <a:pt x="28" y="28"/>
                    </a:lnTo>
                    <a:lnTo>
                      <a:pt x="14" y="24"/>
                    </a:lnTo>
                    <a:lnTo>
                      <a:pt x="5" y="1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94" name="Freeform 2859"/>
              <p:cNvSpPr>
                <a:spLocks/>
              </p:cNvSpPr>
              <p:nvPr/>
            </p:nvSpPr>
            <p:spPr bwMode="auto">
              <a:xfrm>
                <a:off x="3002" y="2124"/>
                <a:ext cx="7" cy="4"/>
              </a:xfrm>
              <a:custGeom>
                <a:avLst/>
                <a:gdLst>
                  <a:gd name="T0" fmla="*/ 0 w 40"/>
                  <a:gd name="T1" fmla="*/ 20 h 20"/>
                  <a:gd name="T2" fmla="*/ 2 w 40"/>
                  <a:gd name="T3" fmla="*/ 10 h 20"/>
                  <a:gd name="T4" fmla="*/ 10 w 40"/>
                  <a:gd name="T5" fmla="*/ 2 h 20"/>
                  <a:gd name="T6" fmla="*/ 20 w 40"/>
                  <a:gd name="T7" fmla="*/ 0 h 20"/>
                  <a:gd name="T8" fmla="*/ 30 w 40"/>
                  <a:gd name="T9" fmla="*/ 2 h 20"/>
                  <a:gd name="T10" fmla="*/ 38 w 40"/>
                  <a:gd name="T11" fmla="*/ 10 h 20"/>
                  <a:gd name="T12" fmla="*/ 40 w 40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20">
                    <a:moveTo>
                      <a:pt x="0" y="20"/>
                    </a:moveTo>
                    <a:lnTo>
                      <a:pt x="2" y="10"/>
                    </a:lnTo>
                    <a:lnTo>
                      <a:pt x="10" y="2"/>
                    </a:lnTo>
                    <a:lnTo>
                      <a:pt x="20" y="0"/>
                    </a:lnTo>
                    <a:lnTo>
                      <a:pt x="30" y="2"/>
                    </a:lnTo>
                    <a:lnTo>
                      <a:pt x="38" y="10"/>
                    </a:lnTo>
                    <a:lnTo>
                      <a:pt x="4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95" name="Freeform 2860"/>
              <p:cNvSpPr>
                <a:spLocks/>
              </p:cNvSpPr>
              <p:nvPr/>
            </p:nvSpPr>
            <p:spPr bwMode="auto">
              <a:xfrm>
                <a:off x="2993" y="2128"/>
                <a:ext cx="9" cy="4"/>
              </a:xfrm>
              <a:custGeom>
                <a:avLst/>
                <a:gdLst>
                  <a:gd name="T0" fmla="*/ 57 w 57"/>
                  <a:gd name="T1" fmla="*/ 0 h 27"/>
                  <a:gd name="T2" fmla="*/ 52 w 57"/>
                  <a:gd name="T3" fmla="*/ 14 h 27"/>
                  <a:gd name="T4" fmla="*/ 43 w 57"/>
                  <a:gd name="T5" fmla="*/ 23 h 27"/>
                  <a:gd name="T6" fmla="*/ 28 w 57"/>
                  <a:gd name="T7" fmla="*/ 27 h 27"/>
                  <a:gd name="T8" fmla="*/ 15 w 57"/>
                  <a:gd name="T9" fmla="*/ 23 h 27"/>
                  <a:gd name="T10" fmla="*/ 5 w 57"/>
                  <a:gd name="T11" fmla="*/ 14 h 27"/>
                  <a:gd name="T12" fmla="*/ 0 w 57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27">
                    <a:moveTo>
                      <a:pt x="57" y="0"/>
                    </a:moveTo>
                    <a:lnTo>
                      <a:pt x="52" y="14"/>
                    </a:lnTo>
                    <a:lnTo>
                      <a:pt x="43" y="23"/>
                    </a:lnTo>
                    <a:lnTo>
                      <a:pt x="28" y="27"/>
                    </a:lnTo>
                    <a:lnTo>
                      <a:pt x="15" y="23"/>
                    </a:lnTo>
                    <a:lnTo>
                      <a:pt x="5" y="1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96" name="Freeform 2861"/>
              <p:cNvSpPr>
                <a:spLocks/>
              </p:cNvSpPr>
              <p:nvPr/>
            </p:nvSpPr>
            <p:spPr bwMode="auto">
              <a:xfrm>
                <a:off x="2975" y="2122"/>
                <a:ext cx="18" cy="6"/>
              </a:xfrm>
              <a:custGeom>
                <a:avLst/>
                <a:gdLst>
                  <a:gd name="T0" fmla="*/ 106 w 106"/>
                  <a:gd name="T1" fmla="*/ 32 h 32"/>
                  <a:gd name="T2" fmla="*/ 0 w 106"/>
                  <a:gd name="T3" fmla="*/ 32 h 32"/>
                  <a:gd name="T4" fmla="*/ 61 w 106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6" h="32">
                    <a:moveTo>
                      <a:pt x="106" y="32"/>
                    </a:moveTo>
                    <a:lnTo>
                      <a:pt x="0" y="32"/>
                    </a:lnTo>
                    <a:lnTo>
                      <a:pt x="61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97" name="Freeform 2862"/>
              <p:cNvSpPr>
                <a:spLocks/>
              </p:cNvSpPr>
              <p:nvPr/>
            </p:nvSpPr>
            <p:spPr bwMode="auto">
              <a:xfrm>
                <a:off x="3066" y="2124"/>
                <a:ext cx="5" cy="4"/>
              </a:xfrm>
              <a:custGeom>
                <a:avLst/>
                <a:gdLst>
                  <a:gd name="T0" fmla="*/ 0 w 25"/>
                  <a:gd name="T1" fmla="*/ 24 h 24"/>
                  <a:gd name="T2" fmla="*/ 4 w 25"/>
                  <a:gd name="T3" fmla="*/ 12 h 24"/>
                  <a:gd name="T4" fmla="*/ 12 w 25"/>
                  <a:gd name="T5" fmla="*/ 2 h 24"/>
                  <a:gd name="T6" fmla="*/ 25 w 25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0" y="24"/>
                    </a:moveTo>
                    <a:lnTo>
                      <a:pt x="4" y="12"/>
                    </a:lnTo>
                    <a:lnTo>
                      <a:pt x="12" y="2"/>
                    </a:lnTo>
                    <a:lnTo>
                      <a:pt x="25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98" name="Freeform 2863"/>
              <p:cNvSpPr>
                <a:spLocks/>
              </p:cNvSpPr>
              <p:nvPr/>
            </p:nvSpPr>
            <p:spPr bwMode="auto">
              <a:xfrm>
                <a:off x="3058" y="2128"/>
                <a:ext cx="8" cy="4"/>
              </a:xfrm>
              <a:custGeom>
                <a:avLst/>
                <a:gdLst>
                  <a:gd name="T0" fmla="*/ 48 w 48"/>
                  <a:gd name="T1" fmla="*/ 0 h 24"/>
                  <a:gd name="T2" fmla="*/ 45 w 48"/>
                  <a:gd name="T3" fmla="*/ 13 h 24"/>
                  <a:gd name="T4" fmla="*/ 37 w 48"/>
                  <a:gd name="T5" fmla="*/ 21 h 24"/>
                  <a:gd name="T6" fmla="*/ 25 w 48"/>
                  <a:gd name="T7" fmla="*/ 24 h 24"/>
                  <a:gd name="T8" fmla="*/ 12 w 48"/>
                  <a:gd name="T9" fmla="*/ 21 h 24"/>
                  <a:gd name="T10" fmla="*/ 4 w 48"/>
                  <a:gd name="T11" fmla="*/ 13 h 24"/>
                  <a:gd name="T12" fmla="*/ 0 w 48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4">
                    <a:moveTo>
                      <a:pt x="48" y="0"/>
                    </a:moveTo>
                    <a:lnTo>
                      <a:pt x="45" y="13"/>
                    </a:lnTo>
                    <a:lnTo>
                      <a:pt x="37" y="21"/>
                    </a:lnTo>
                    <a:lnTo>
                      <a:pt x="25" y="24"/>
                    </a:lnTo>
                    <a:lnTo>
                      <a:pt x="12" y="21"/>
                    </a:lnTo>
                    <a:lnTo>
                      <a:pt x="4" y="1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99" name="Freeform 2864"/>
              <p:cNvSpPr>
                <a:spLocks/>
              </p:cNvSpPr>
              <p:nvPr/>
            </p:nvSpPr>
            <p:spPr bwMode="auto">
              <a:xfrm>
                <a:off x="3050" y="2124"/>
                <a:ext cx="8" cy="4"/>
              </a:xfrm>
              <a:custGeom>
                <a:avLst/>
                <a:gdLst>
                  <a:gd name="T0" fmla="*/ 0 w 48"/>
                  <a:gd name="T1" fmla="*/ 24 h 24"/>
                  <a:gd name="T2" fmla="*/ 3 w 48"/>
                  <a:gd name="T3" fmla="*/ 12 h 24"/>
                  <a:gd name="T4" fmla="*/ 12 w 48"/>
                  <a:gd name="T5" fmla="*/ 2 h 24"/>
                  <a:gd name="T6" fmla="*/ 23 w 48"/>
                  <a:gd name="T7" fmla="*/ 0 h 24"/>
                  <a:gd name="T8" fmla="*/ 36 w 48"/>
                  <a:gd name="T9" fmla="*/ 2 h 24"/>
                  <a:gd name="T10" fmla="*/ 45 w 48"/>
                  <a:gd name="T11" fmla="*/ 12 h 24"/>
                  <a:gd name="T12" fmla="*/ 48 w 4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4">
                    <a:moveTo>
                      <a:pt x="0" y="24"/>
                    </a:moveTo>
                    <a:lnTo>
                      <a:pt x="3" y="12"/>
                    </a:lnTo>
                    <a:lnTo>
                      <a:pt x="12" y="2"/>
                    </a:lnTo>
                    <a:lnTo>
                      <a:pt x="23" y="0"/>
                    </a:lnTo>
                    <a:lnTo>
                      <a:pt x="36" y="2"/>
                    </a:lnTo>
                    <a:lnTo>
                      <a:pt x="45" y="12"/>
                    </a:lnTo>
                    <a:lnTo>
                      <a:pt x="48" y="24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00" name="Freeform 2865"/>
              <p:cNvSpPr>
                <a:spLocks/>
              </p:cNvSpPr>
              <p:nvPr/>
            </p:nvSpPr>
            <p:spPr bwMode="auto">
              <a:xfrm>
                <a:off x="3042" y="2128"/>
                <a:ext cx="8" cy="4"/>
              </a:xfrm>
              <a:custGeom>
                <a:avLst/>
                <a:gdLst>
                  <a:gd name="T0" fmla="*/ 49 w 49"/>
                  <a:gd name="T1" fmla="*/ 0 h 24"/>
                  <a:gd name="T2" fmla="*/ 45 w 49"/>
                  <a:gd name="T3" fmla="*/ 13 h 24"/>
                  <a:gd name="T4" fmla="*/ 37 w 49"/>
                  <a:gd name="T5" fmla="*/ 21 h 24"/>
                  <a:gd name="T6" fmla="*/ 24 w 49"/>
                  <a:gd name="T7" fmla="*/ 24 h 24"/>
                  <a:gd name="T8" fmla="*/ 12 w 49"/>
                  <a:gd name="T9" fmla="*/ 21 h 24"/>
                  <a:gd name="T10" fmla="*/ 3 w 49"/>
                  <a:gd name="T11" fmla="*/ 13 h 24"/>
                  <a:gd name="T12" fmla="*/ 0 w 49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4">
                    <a:moveTo>
                      <a:pt x="49" y="0"/>
                    </a:moveTo>
                    <a:lnTo>
                      <a:pt x="45" y="13"/>
                    </a:lnTo>
                    <a:lnTo>
                      <a:pt x="37" y="21"/>
                    </a:lnTo>
                    <a:lnTo>
                      <a:pt x="24" y="24"/>
                    </a:lnTo>
                    <a:lnTo>
                      <a:pt x="12" y="21"/>
                    </a:lnTo>
                    <a:lnTo>
                      <a:pt x="3" y="1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01" name="Freeform 2866"/>
              <p:cNvSpPr>
                <a:spLocks/>
              </p:cNvSpPr>
              <p:nvPr/>
            </p:nvSpPr>
            <p:spPr bwMode="auto">
              <a:xfrm>
                <a:off x="3034" y="2124"/>
                <a:ext cx="8" cy="4"/>
              </a:xfrm>
              <a:custGeom>
                <a:avLst/>
                <a:gdLst>
                  <a:gd name="T0" fmla="*/ 0 w 49"/>
                  <a:gd name="T1" fmla="*/ 24 h 24"/>
                  <a:gd name="T2" fmla="*/ 3 w 49"/>
                  <a:gd name="T3" fmla="*/ 12 h 24"/>
                  <a:gd name="T4" fmla="*/ 13 w 49"/>
                  <a:gd name="T5" fmla="*/ 2 h 24"/>
                  <a:gd name="T6" fmla="*/ 25 w 49"/>
                  <a:gd name="T7" fmla="*/ 0 h 24"/>
                  <a:gd name="T8" fmla="*/ 36 w 49"/>
                  <a:gd name="T9" fmla="*/ 2 h 24"/>
                  <a:gd name="T10" fmla="*/ 46 w 49"/>
                  <a:gd name="T11" fmla="*/ 12 h 24"/>
                  <a:gd name="T12" fmla="*/ 49 w 49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4">
                    <a:moveTo>
                      <a:pt x="0" y="24"/>
                    </a:moveTo>
                    <a:lnTo>
                      <a:pt x="3" y="12"/>
                    </a:lnTo>
                    <a:lnTo>
                      <a:pt x="13" y="2"/>
                    </a:lnTo>
                    <a:lnTo>
                      <a:pt x="25" y="0"/>
                    </a:lnTo>
                    <a:lnTo>
                      <a:pt x="36" y="2"/>
                    </a:lnTo>
                    <a:lnTo>
                      <a:pt x="46" y="12"/>
                    </a:lnTo>
                    <a:lnTo>
                      <a:pt x="49" y="24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02" name="Freeform 2867"/>
              <p:cNvSpPr>
                <a:spLocks/>
              </p:cNvSpPr>
              <p:nvPr/>
            </p:nvSpPr>
            <p:spPr bwMode="auto">
              <a:xfrm>
                <a:off x="3026" y="2128"/>
                <a:ext cx="8" cy="4"/>
              </a:xfrm>
              <a:custGeom>
                <a:avLst/>
                <a:gdLst>
                  <a:gd name="T0" fmla="*/ 49 w 49"/>
                  <a:gd name="T1" fmla="*/ 0 h 24"/>
                  <a:gd name="T2" fmla="*/ 46 w 49"/>
                  <a:gd name="T3" fmla="*/ 13 h 24"/>
                  <a:gd name="T4" fmla="*/ 37 w 49"/>
                  <a:gd name="T5" fmla="*/ 21 h 24"/>
                  <a:gd name="T6" fmla="*/ 25 w 49"/>
                  <a:gd name="T7" fmla="*/ 24 h 24"/>
                  <a:gd name="T8" fmla="*/ 13 w 49"/>
                  <a:gd name="T9" fmla="*/ 21 h 24"/>
                  <a:gd name="T10" fmla="*/ 4 w 49"/>
                  <a:gd name="T11" fmla="*/ 13 h 24"/>
                  <a:gd name="T12" fmla="*/ 0 w 49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4">
                    <a:moveTo>
                      <a:pt x="49" y="0"/>
                    </a:moveTo>
                    <a:lnTo>
                      <a:pt x="46" y="13"/>
                    </a:lnTo>
                    <a:lnTo>
                      <a:pt x="37" y="21"/>
                    </a:lnTo>
                    <a:lnTo>
                      <a:pt x="25" y="24"/>
                    </a:lnTo>
                    <a:lnTo>
                      <a:pt x="13" y="21"/>
                    </a:lnTo>
                    <a:lnTo>
                      <a:pt x="4" y="1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03" name="Freeform 2868"/>
              <p:cNvSpPr>
                <a:spLocks/>
              </p:cNvSpPr>
              <p:nvPr/>
            </p:nvSpPr>
            <p:spPr bwMode="auto">
              <a:xfrm>
                <a:off x="3018" y="2124"/>
                <a:ext cx="8" cy="4"/>
              </a:xfrm>
              <a:custGeom>
                <a:avLst/>
                <a:gdLst>
                  <a:gd name="T0" fmla="*/ 0 w 48"/>
                  <a:gd name="T1" fmla="*/ 24 h 24"/>
                  <a:gd name="T2" fmla="*/ 4 w 48"/>
                  <a:gd name="T3" fmla="*/ 12 h 24"/>
                  <a:gd name="T4" fmla="*/ 12 w 48"/>
                  <a:gd name="T5" fmla="*/ 2 h 24"/>
                  <a:gd name="T6" fmla="*/ 25 w 48"/>
                  <a:gd name="T7" fmla="*/ 0 h 24"/>
                  <a:gd name="T8" fmla="*/ 37 w 48"/>
                  <a:gd name="T9" fmla="*/ 2 h 24"/>
                  <a:gd name="T10" fmla="*/ 45 w 48"/>
                  <a:gd name="T11" fmla="*/ 12 h 24"/>
                  <a:gd name="T12" fmla="*/ 48 w 4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4">
                    <a:moveTo>
                      <a:pt x="0" y="24"/>
                    </a:moveTo>
                    <a:lnTo>
                      <a:pt x="4" y="12"/>
                    </a:lnTo>
                    <a:lnTo>
                      <a:pt x="12" y="2"/>
                    </a:lnTo>
                    <a:lnTo>
                      <a:pt x="25" y="0"/>
                    </a:lnTo>
                    <a:lnTo>
                      <a:pt x="37" y="2"/>
                    </a:lnTo>
                    <a:lnTo>
                      <a:pt x="45" y="12"/>
                    </a:lnTo>
                    <a:lnTo>
                      <a:pt x="48" y="24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04" name="Freeform 2869"/>
              <p:cNvSpPr>
                <a:spLocks/>
              </p:cNvSpPr>
              <p:nvPr/>
            </p:nvSpPr>
            <p:spPr bwMode="auto">
              <a:xfrm>
                <a:off x="3010" y="2128"/>
                <a:ext cx="8" cy="4"/>
              </a:xfrm>
              <a:custGeom>
                <a:avLst/>
                <a:gdLst>
                  <a:gd name="T0" fmla="*/ 48 w 48"/>
                  <a:gd name="T1" fmla="*/ 0 h 24"/>
                  <a:gd name="T2" fmla="*/ 44 w 48"/>
                  <a:gd name="T3" fmla="*/ 13 h 24"/>
                  <a:gd name="T4" fmla="*/ 36 w 48"/>
                  <a:gd name="T5" fmla="*/ 21 h 24"/>
                  <a:gd name="T6" fmla="*/ 23 w 48"/>
                  <a:gd name="T7" fmla="*/ 24 h 24"/>
                  <a:gd name="T8" fmla="*/ 11 w 48"/>
                  <a:gd name="T9" fmla="*/ 21 h 24"/>
                  <a:gd name="T10" fmla="*/ 3 w 48"/>
                  <a:gd name="T11" fmla="*/ 13 h 24"/>
                  <a:gd name="T12" fmla="*/ 0 w 48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4">
                    <a:moveTo>
                      <a:pt x="48" y="0"/>
                    </a:moveTo>
                    <a:lnTo>
                      <a:pt x="44" y="13"/>
                    </a:lnTo>
                    <a:lnTo>
                      <a:pt x="36" y="21"/>
                    </a:lnTo>
                    <a:lnTo>
                      <a:pt x="23" y="24"/>
                    </a:lnTo>
                    <a:lnTo>
                      <a:pt x="11" y="21"/>
                    </a:lnTo>
                    <a:lnTo>
                      <a:pt x="3" y="1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05" name="Freeform 2870"/>
              <p:cNvSpPr>
                <a:spLocks/>
              </p:cNvSpPr>
              <p:nvPr/>
            </p:nvSpPr>
            <p:spPr bwMode="auto">
              <a:xfrm>
                <a:off x="3002" y="2124"/>
                <a:ext cx="8" cy="4"/>
              </a:xfrm>
              <a:custGeom>
                <a:avLst/>
                <a:gdLst>
                  <a:gd name="T0" fmla="*/ 0 w 49"/>
                  <a:gd name="T1" fmla="*/ 24 h 24"/>
                  <a:gd name="T2" fmla="*/ 3 w 49"/>
                  <a:gd name="T3" fmla="*/ 12 h 24"/>
                  <a:gd name="T4" fmla="*/ 12 w 49"/>
                  <a:gd name="T5" fmla="*/ 2 h 24"/>
                  <a:gd name="T6" fmla="*/ 24 w 49"/>
                  <a:gd name="T7" fmla="*/ 0 h 24"/>
                  <a:gd name="T8" fmla="*/ 37 w 49"/>
                  <a:gd name="T9" fmla="*/ 2 h 24"/>
                  <a:gd name="T10" fmla="*/ 45 w 49"/>
                  <a:gd name="T11" fmla="*/ 12 h 24"/>
                  <a:gd name="T12" fmla="*/ 49 w 49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4">
                    <a:moveTo>
                      <a:pt x="0" y="24"/>
                    </a:moveTo>
                    <a:lnTo>
                      <a:pt x="3" y="12"/>
                    </a:lnTo>
                    <a:lnTo>
                      <a:pt x="12" y="2"/>
                    </a:lnTo>
                    <a:lnTo>
                      <a:pt x="24" y="0"/>
                    </a:lnTo>
                    <a:lnTo>
                      <a:pt x="37" y="2"/>
                    </a:lnTo>
                    <a:lnTo>
                      <a:pt x="45" y="12"/>
                    </a:lnTo>
                    <a:lnTo>
                      <a:pt x="49" y="24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06" name="Freeform 2871"/>
              <p:cNvSpPr>
                <a:spLocks/>
              </p:cNvSpPr>
              <p:nvPr/>
            </p:nvSpPr>
            <p:spPr bwMode="auto">
              <a:xfrm>
                <a:off x="2994" y="2127"/>
                <a:ext cx="8" cy="5"/>
              </a:xfrm>
              <a:custGeom>
                <a:avLst/>
                <a:gdLst>
                  <a:gd name="T0" fmla="*/ 48 w 48"/>
                  <a:gd name="T1" fmla="*/ 4 h 26"/>
                  <a:gd name="T2" fmla="*/ 44 w 48"/>
                  <a:gd name="T3" fmla="*/ 15 h 26"/>
                  <a:gd name="T4" fmla="*/ 34 w 48"/>
                  <a:gd name="T5" fmla="*/ 24 h 26"/>
                  <a:gd name="T6" fmla="*/ 21 w 48"/>
                  <a:gd name="T7" fmla="*/ 26 h 26"/>
                  <a:gd name="T8" fmla="*/ 9 w 48"/>
                  <a:gd name="T9" fmla="*/ 23 h 26"/>
                  <a:gd name="T10" fmla="*/ 1 w 48"/>
                  <a:gd name="T11" fmla="*/ 12 h 26"/>
                  <a:gd name="T12" fmla="*/ 0 w 48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6">
                    <a:moveTo>
                      <a:pt x="48" y="4"/>
                    </a:moveTo>
                    <a:lnTo>
                      <a:pt x="44" y="15"/>
                    </a:lnTo>
                    <a:lnTo>
                      <a:pt x="34" y="24"/>
                    </a:lnTo>
                    <a:lnTo>
                      <a:pt x="21" y="26"/>
                    </a:lnTo>
                    <a:lnTo>
                      <a:pt x="9" y="23"/>
                    </a:lnTo>
                    <a:lnTo>
                      <a:pt x="1" y="1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07" name="Freeform 2872"/>
              <p:cNvSpPr>
                <a:spLocks/>
              </p:cNvSpPr>
              <p:nvPr/>
            </p:nvSpPr>
            <p:spPr bwMode="auto">
              <a:xfrm>
                <a:off x="2978" y="2123"/>
                <a:ext cx="16" cy="4"/>
              </a:xfrm>
              <a:custGeom>
                <a:avLst/>
                <a:gdLst>
                  <a:gd name="T0" fmla="*/ 95 w 95"/>
                  <a:gd name="T1" fmla="*/ 25 h 25"/>
                  <a:gd name="T2" fmla="*/ 0 w 95"/>
                  <a:gd name="T3" fmla="*/ 25 h 25"/>
                  <a:gd name="T4" fmla="*/ 46 w 9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5" h="25">
                    <a:moveTo>
                      <a:pt x="95" y="25"/>
                    </a:moveTo>
                    <a:lnTo>
                      <a:pt x="0" y="25"/>
                    </a:lnTo>
                    <a:lnTo>
                      <a:pt x="46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08" name="Freeform 2873"/>
              <p:cNvSpPr>
                <a:spLocks/>
              </p:cNvSpPr>
              <p:nvPr/>
            </p:nvSpPr>
            <p:spPr bwMode="auto">
              <a:xfrm>
                <a:off x="2815" y="2124"/>
                <a:ext cx="3" cy="4"/>
              </a:xfrm>
              <a:custGeom>
                <a:avLst/>
                <a:gdLst>
                  <a:gd name="T0" fmla="*/ 20 w 20"/>
                  <a:gd name="T1" fmla="*/ 21 h 21"/>
                  <a:gd name="T2" fmla="*/ 18 w 20"/>
                  <a:gd name="T3" fmla="*/ 10 h 21"/>
                  <a:gd name="T4" fmla="*/ 9 w 20"/>
                  <a:gd name="T5" fmla="*/ 3 h 21"/>
                  <a:gd name="T6" fmla="*/ 0 w 20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1">
                    <a:moveTo>
                      <a:pt x="20" y="21"/>
                    </a:moveTo>
                    <a:lnTo>
                      <a:pt x="18" y="10"/>
                    </a:lnTo>
                    <a:lnTo>
                      <a:pt x="9" y="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09" name="Freeform 2874"/>
              <p:cNvSpPr>
                <a:spLocks/>
              </p:cNvSpPr>
              <p:nvPr/>
            </p:nvSpPr>
            <p:spPr bwMode="auto">
              <a:xfrm>
                <a:off x="2818" y="2128"/>
                <a:ext cx="9" cy="5"/>
              </a:xfrm>
              <a:custGeom>
                <a:avLst/>
                <a:gdLst>
                  <a:gd name="T0" fmla="*/ 0 w 57"/>
                  <a:gd name="T1" fmla="*/ 0 h 28"/>
                  <a:gd name="T2" fmla="*/ 4 w 57"/>
                  <a:gd name="T3" fmla="*/ 14 h 28"/>
                  <a:gd name="T4" fmla="*/ 14 w 57"/>
                  <a:gd name="T5" fmla="*/ 23 h 28"/>
                  <a:gd name="T6" fmla="*/ 28 w 57"/>
                  <a:gd name="T7" fmla="*/ 28 h 28"/>
                  <a:gd name="T8" fmla="*/ 43 w 57"/>
                  <a:gd name="T9" fmla="*/ 23 h 28"/>
                  <a:gd name="T10" fmla="*/ 53 w 57"/>
                  <a:gd name="T11" fmla="*/ 14 h 28"/>
                  <a:gd name="T12" fmla="*/ 57 w 57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28">
                    <a:moveTo>
                      <a:pt x="0" y="0"/>
                    </a:moveTo>
                    <a:lnTo>
                      <a:pt x="4" y="14"/>
                    </a:lnTo>
                    <a:lnTo>
                      <a:pt x="14" y="23"/>
                    </a:lnTo>
                    <a:lnTo>
                      <a:pt x="28" y="28"/>
                    </a:lnTo>
                    <a:lnTo>
                      <a:pt x="43" y="23"/>
                    </a:lnTo>
                    <a:lnTo>
                      <a:pt x="53" y="14"/>
                    </a:lnTo>
                    <a:lnTo>
                      <a:pt x="57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10" name="Freeform 2875"/>
              <p:cNvSpPr>
                <a:spLocks/>
              </p:cNvSpPr>
              <p:nvPr/>
            </p:nvSpPr>
            <p:spPr bwMode="auto">
              <a:xfrm>
                <a:off x="2827" y="2124"/>
                <a:ext cx="7" cy="4"/>
              </a:xfrm>
              <a:custGeom>
                <a:avLst/>
                <a:gdLst>
                  <a:gd name="T0" fmla="*/ 40 w 40"/>
                  <a:gd name="T1" fmla="*/ 21 h 21"/>
                  <a:gd name="T2" fmla="*/ 37 w 40"/>
                  <a:gd name="T3" fmla="*/ 10 h 21"/>
                  <a:gd name="T4" fmla="*/ 30 w 40"/>
                  <a:gd name="T5" fmla="*/ 3 h 21"/>
                  <a:gd name="T6" fmla="*/ 20 w 40"/>
                  <a:gd name="T7" fmla="*/ 0 h 21"/>
                  <a:gd name="T8" fmla="*/ 9 w 40"/>
                  <a:gd name="T9" fmla="*/ 3 h 21"/>
                  <a:gd name="T10" fmla="*/ 2 w 40"/>
                  <a:gd name="T11" fmla="*/ 10 h 21"/>
                  <a:gd name="T12" fmla="*/ 0 w 40"/>
                  <a:gd name="T1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21">
                    <a:moveTo>
                      <a:pt x="40" y="21"/>
                    </a:moveTo>
                    <a:lnTo>
                      <a:pt x="37" y="10"/>
                    </a:lnTo>
                    <a:lnTo>
                      <a:pt x="30" y="3"/>
                    </a:lnTo>
                    <a:lnTo>
                      <a:pt x="20" y="0"/>
                    </a:lnTo>
                    <a:lnTo>
                      <a:pt x="9" y="3"/>
                    </a:lnTo>
                    <a:lnTo>
                      <a:pt x="2" y="10"/>
                    </a:lnTo>
                    <a:lnTo>
                      <a:pt x="0" y="21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11" name="Freeform 2876"/>
              <p:cNvSpPr>
                <a:spLocks/>
              </p:cNvSpPr>
              <p:nvPr/>
            </p:nvSpPr>
            <p:spPr bwMode="auto">
              <a:xfrm>
                <a:off x="2834" y="2128"/>
                <a:ext cx="10" cy="5"/>
              </a:xfrm>
              <a:custGeom>
                <a:avLst/>
                <a:gdLst>
                  <a:gd name="T0" fmla="*/ 0 w 56"/>
                  <a:gd name="T1" fmla="*/ 0 h 28"/>
                  <a:gd name="T2" fmla="*/ 3 w 56"/>
                  <a:gd name="T3" fmla="*/ 14 h 28"/>
                  <a:gd name="T4" fmla="*/ 14 w 56"/>
                  <a:gd name="T5" fmla="*/ 23 h 28"/>
                  <a:gd name="T6" fmla="*/ 28 w 56"/>
                  <a:gd name="T7" fmla="*/ 28 h 28"/>
                  <a:gd name="T8" fmla="*/ 42 w 56"/>
                  <a:gd name="T9" fmla="*/ 23 h 28"/>
                  <a:gd name="T10" fmla="*/ 53 w 56"/>
                  <a:gd name="T11" fmla="*/ 14 h 28"/>
                  <a:gd name="T12" fmla="*/ 56 w 56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8">
                    <a:moveTo>
                      <a:pt x="0" y="0"/>
                    </a:moveTo>
                    <a:lnTo>
                      <a:pt x="3" y="14"/>
                    </a:lnTo>
                    <a:lnTo>
                      <a:pt x="14" y="23"/>
                    </a:lnTo>
                    <a:lnTo>
                      <a:pt x="28" y="28"/>
                    </a:lnTo>
                    <a:lnTo>
                      <a:pt x="42" y="23"/>
                    </a:lnTo>
                    <a:lnTo>
                      <a:pt x="53" y="14"/>
                    </a:lnTo>
                    <a:lnTo>
                      <a:pt x="56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12" name="Freeform 2877"/>
              <p:cNvSpPr>
                <a:spLocks/>
              </p:cNvSpPr>
              <p:nvPr/>
            </p:nvSpPr>
            <p:spPr bwMode="auto">
              <a:xfrm>
                <a:off x="2844" y="2124"/>
                <a:ext cx="6" cy="4"/>
              </a:xfrm>
              <a:custGeom>
                <a:avLst/>
                <a:gdLst>
                  <a:gd name="T0" fmla="*/ 42 w 42"/>
                  <a:gd name="T1" fmla="*/ 21 h 21"/>
                  <a:gd name="T2" fmla="*/ 38 w 42"/>
                  <a:gd name="T3" fmla="*/ 10 h 21"/>
                  <a:gd name="T4" fmla="*/ 31 w 42"/>
                  <a:gd name="T5" fmla="*/ 3 h 21"/>
                  <a:gd name="T6" fmla="*/ 21 w 42"/>
                  <a:gd name="T7" fmla="*/ 0 h 21"/>
                  <a:gd name="T8" fmla="*/ 11 w 42"/>
                  <a:gd name="T9" fmla="*/ 3 h 21"/>
                  <a:gd name="T10" fmla="*/ 4 w 42"/>
                  <a:gd name="T11" fmla="*/ 10 h 21"/>
                  <a:gd name="T12" fmla="*/ 0 w 42"/>
                  <a:gd name="T1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1">
                    <a:moveTo>
                      <a:pt x="42" y="21"/>
                    </a:moveTo>
                    <a:lnTo>
                      <a:pt x="38" y="10"/>
                    </a:lnTo>
                    <a:lnTo>
                      <a:pt x="31" y="3"/>
                    </a:lnTo>
                    <a:lnTo>
                      <a:pt x="21" y="0"/>
                    </a:lnTo>
                    <a:lnTo>
                      <a:pt x="11" y="3"/>
                    </a:lnTo>
                    <a:lnTo>
                      <a:pt x="4" y="10"/>
                    </a:lnTo>
                    <a:lnTo>
                      <a:pt x="0" y="21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13" name="Freeform 2878"/>
              <p:cNvSpPr>
                <a:spLocks/>
              </p:cNvSpPr>
              <p:nvPr/>
            </p:nvSpPr>
            <p:spPr bwMode="auto">
              <a:xfrm>
                <a:off x="2850" y="2128"/>
                <a:ext cx="10" cy="5"/>
              </a:xfrm>
              <a:custGeom>
                <a:avLst/>
                <a:gdLst>
                  <a:gd name="T0" fmla="*/ 0 w 56"/>
                  <a:gd name="T1" fmla="*/ 0 h 28"/>
                  <a:gd name="T2" fmla="*/ 3 w 56"/>
                  <a:gd name="T3" fmla="*/ 14 h 28"/>
                  <a:gd name="T4" fmla="*/ 14 w 56"/>
                  <a:gd name="T5" fmla="*/ 23 h 28"/>
                  <a:gd name="T6" fmla="*/ 28 w 56"/>
                  <a:gd name="T7" fmla="*/ 28 h 28"/>
                  <a:gd name="T8" fmla="*/ 42 w 56"/>
                  <a:gd name="T9" fmla="*/ 23 h 28"/>
                  <a:gd name="T10" fmla="*/ 52 w 56"/>
                  <a:gd name="T11" fmla="*/ 14 h 28"/>
                  <a:gd name="T12" fmla="*/ 56 w 56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8">
                    <a:moveTo>
                      <a:pt x="0" y="0"/>
                    </a:moveTo>
                    <a:lnTo>
                      <a:pt x="3" y="14"/>
                    </a:lnTo>
                    <a:lnTo>
                      <a:pt x="14" y="23"/>
                    </a:lnTo>
                    <a:lnTo>
                      <a:pt x="28" y="28"/>
                    </a:lnTo>
                    <a:lnTo>
                      <a:pt x="42" y="23"/>
                    </a:lnTo>
                    <a:lnTo>
                      <a:pt x="52" y="14"/>
                    </a:lnTo>
                    <a:lnTo>
                      <a:pt x="56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14" name="Freeform 2879"/>
              <p:cNvSpPr>
                <a:spLocks/>
              </p:cNvSpPr>
              <p:nvPr/>
            </p:nvSpPr>
            <p:spPr bwMode="auto">
              <a:xfrm>
                <a:off x="2860" y="2124"/>
                <a:ext cx="7" cy="4"/>
              </a:xfrm>
              <a:custGeom>
                <a:avLst/>
                <a:gdLst>
                  <a:gd name="T0" fmla="*/ 41 w 41"/>
                  <a:gd name="T1" fmla="*/ 21 h 21"/>
                  <a:gd name="T2" fmla="*/ 38 w 41"/>
                  <a:gd name="T3" fmla="*/ 10 h 21"/>
                  <a:gd name="T4" fmla="*/ 30 w 41"/>
                  <a:gd name="T5" fmla="*/ 3 h 21"/>
                  <a:gd name="T6" fmla="*/ 20 w 41"/>
                  <a:gd name="T7" fmla="*/ 0 h 21"/>
                  <a:gd name="T8" fmla="*/ 10 w 41"/>
                  <a:gd name="T9" fmla="*/ 3 h 21"/>
                  <a:gd name="T10" fmla="*/ 3 w 41"/>
                  <a:gd name="T11" fmla="*/ 10 h 21"/>
                  <a:gd name="T12" fmla="*/ 0 w 41"/>
                  <a:gd name="T1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21">
                    <a:moveTo>
                      <a:pt x="41" y="21"/>
                    </a:moveTo>
                    <a:lnTo>
                      <a:pt x="38" y="10"/>
                    </a:lnTo>
                    <a:lnTo>
                      <a:pt x="30" y="3"/>
                    </a:lnTo>
                    <a:lnTo>
                      <a:pt x="20" y="0"/>
                    </a:lnTo>
                    <a:lnTo>
                      <a:pt x="10" y="3"/>
                    </a:lnTo>
                    <a:lnTo>
                      <a:pt x="3" y="10"/>
                    </a:lnTo>
                    <a:lnTo>
                      <a:pt x="0" y="21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15" name="Freeform 2880"/>
              <p:cNvSpPr>
                <a:spLocks/>
              </p:cNvSpPr>
              <p:nvPr/>
            </p:nvSpPr>
            <p:spPr bwMode="auto">
              <a:xfrm>
                <a:off x="2867" y="2128"/>
                <a:ext cx="9" cy="5"/>
              </a:xfrm>
              <a:custGeom>
                <a:avLst/>
                <a:gdLst>
                  <a:gd name="T0" fmla="*/ 0 w 56"/>
                  <a:gd name="T1" fmla="*/ 0 h 28"/>
                  <a:gd name="T2" fmla="*/ 3 w 56"/>
                  <a:gd name="T3" fmla="*/ 14 h 28"/>
                  <a:gd name="T4" fmla="*/ 14 w 56"/>
                  <a:gd name="T5" fmla="*/ 23 h 28"/>
                  <a:gd name="T6" fmla="*/ 28 w 56"/>
                  <a:gd name="T7" fmla="*/ 28 h 28"/>
                  <a:gd name="T8" fmla="*/ 42 w 56"/>
                  <a:gd name="T9" fmla="*/ 23 h 28"/>
                  <a:gd name="T10" fmla="*/ 53 w 56"/>
                  <a:gd name="T11" fmla="*/ 14 h 28"/>
                  <a:gd name="T12" fmla="*/ 56 w 56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8">
                    <a:moveTo>
                      <a:pt x="0" y="0"/>
                    </a:moveTo>
                    <a:lnTo>
                      <a:pt x="3" y="14"/>
                    </a:lnTo>
                    <a:lnTo>
                      <a:pt x="14" y="23"/>
                    </a:lnTo>
                    <a:lnTo>
                      <a:pt x="28" y="28"/>
                    </a:lnTo>
                    <a:lnTo>
                      <a:pt x="42" y="23"/>
                    </a:lnTo>
                    <a:lnTo>
                      <a:pt x="53" y="14"/>
                    </a:lnTo>
                    <a:lnTo>
                      <a:pt x="56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16" name="Freeform 2881"/>
              <p:cNvSpPr>
                <a:spLocks/>
              </p:cNvSpPr>
              <p:nvPr/>
            </p:nvSpPr>
            <p:spPr bwMode="auto">
              <a:xfrm>
                <a:off x="2876" y="2124"/>
                <a:ext cx="7" cy="4"/>
              </a:xfrm>
              <a:custGeom>
                <a:avLst/>
                <a:gdLst>
                  <a:gd name="T0" fmla="*/ 40 w 40"/>
                  <a:gd name="T1" fmla="*/ 21 h 21"/>
                  <a:gd name="T2" fmla="*/ 38 w 40"/>
                  <a:gd name="T3" fmla="*/ 10 h 21"/>
                  <a:gd name="T4" fmla="*/ 31 w 40"/>
                  <a:gd name="T5" fmla="*/ 3 h 21"/>
                  <a:gd name="T6" fmla="*/ 20 w 40"/>
                  <a:gd name="T7" fmla="*/ 0 h 21"/>
                  <a:gd name="T8" fmla="*/ 11 w 40"/>
                  <a:gd name="T9" fmla="*/ 3 h 21"/>
                  <a:gd name="T10" fmla="*/ 3 w 40"/>
                  <a:gd name="T11" fmla="*/ 10 h 21"/>
                  <a:gd name="T12" fmla="*/ 0 w 40"/>
                  <a:gd name="T1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21">
                    <a:moveTo>
                      <a:pt x="40" y="21"/>
                    </a:moveTo>
                    <a:lnTo>
                      <a:pt x="38" y="10"/>
                    </a:lnTo>
                    <a:lnTo>
                      <a:pt x="31" y="3"/>
                    </a:lnTo>
                    <a:lnTo>
                      <a:pt x="20" y="0"/>
                    </a:lnTo>
                    <a:lnTo>
                      <a:pt x="11" y="3"/>
                    </a:lnTo>
                    <a:lnTo>
                      <a:pt x="3" y="10"/>
                    </a:lnTo>
                    <a:lnTo>
                      <a:pt x="0" y="21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17" name="Freeform 2882"/>
              <p:cNvSpPr>
                <a:spLocks/>
              </p:cNvSpPr>
              <p:nvPr/>
            </p:nvSpPr>
            <p:spPr bwMode="auto">
              <a:xfrm>
                <a:off x="2883" y="2128"/>
                <a:ext cx="9" cy="4"/>
              </a:xfrm>
              <a:custGeom>
                <a:avLst/>
                <a:gdLst>
                  <a:gd name="T0" fmla="*/ 0 w 57"/>
                  <a:gd name="T1" fmla="*/ 0 h 26"/>
                  <a:gd name="T2" fmla="*/ 5 w 57"/>
                  <a:gd name="T3" fmla="*/ 13 h 26"/>
                  <a:gd name="T4" fmla="*/ 16 w 57"/>
                  <a:gd name="T5" fmla="*/ 22 h 26"/>
                  <a:gd name="T6" fmla="*/ 29 w 57"/>
                  <a:gd name="T7" fmla="*/ 26 h 26"/>
                  <a:gd name="T8" fmla="*/ 43 w 57"/>
                  <a:gd name="T9" fmla="*/ 22 h 26"/>
                  <a:gd name="T10" fmla="*/ 52 w 57"/>
                  <a:gd name="T11" fmla="*/ 13 h 26"/>
                  <a:gd name="T12" fmla="*/ 57 w 57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26">
                    <a:moveTo>
                      <a:pt x="0" y="0"/>
                    </a:moveTo>
                    <a:lnTo>
                      <a:pt x="5" y="13"/>
                    </a:lnTo>
                    <a:lnTo>
                      <a:pt x="16" y="22"/>
                    </a:lnTo>
                    <a:lnTo>
                      <a:pt x="29" y="26"/>
                    </a:lnTo>
                    <a:lnTo>
                      <a:pt x="43" y="22"/>
                    </a:lnTo>
                    <a:lnTo>
                      <a:pt x="52" y="13"/>
                    </a:lnTo>
                    <a:lnTo>
                      <a:pt x="57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18" name="Freeform 2883"/>
              <p:cNvSpPr>
                <a:spLocks/>
              </p:cNvSpPr>
              <p:nvPr/>
            </p:nvSpPr>
            <p:spPr bwMode="auto">
              <a:xfrm>
                <a:off x="2892" y="2122"/>
                <a:ext cx="18" cy="6"/>
              </a:xfrm>
              <a:custGeom>
                <a:avLst/>
                <a:gdLst>
                  <a:gd name="T0" fmla="*/ 0 w 106"/>
                  <a:gd name="T1" fmla="*/ 33 h 33"/>
                  <a:gd name="T2" fmla="*/ 106 w 106"/>
                  <a:gd name="T3" fmla="*/ 33 h 33"/>
                  <a:gd name="T4" fmla="*/ 46 w 10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6" h="33">
                    <a:moveTo>
                      <a:pt x="0" y="33"/>
                    </a:moveTo>
                    <a:lnTo>
                      <a:pt x="106" y="33"/>
                    </a:lnTo>
                    <a:lnTo>
                      <a:pt x="46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19" name="Freeform 2884"/>
              <p:cNvSpPr>
                <a:spLocks/>
              </p:cNvSpPr>
              <p:nvPr/>
            </p:nvSpPr>
            <p:spPr bwMode="auto">
              <a:xfrm>
                <a:off x="2815" y="2124"/>
                <a:ext cx="4" cy="4"/>
              </a:xfrm>
              <a:custGeom>
                <a:avLst/>
                <a:gdLst>
                  <a:gd name="T0" fmla="*/ 24 w 24"/>
                  <a:gd name="T1" fmla="*/ 25 h 25"/>
                  <a:gd name="T2" fmla="*/ 21 w 24"/>
                  <a:gd name="T3" fmla="*/ 12 h 25"/>
                  <a:gd name="T4" fmla="*/ 12 w 24"/>
                  <a:gd name="T5" fmla="*/ 4 h 25"/>
                  <a:gd name="T6" fmla="*/ 0 w 24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5">
                    <a:moveTo>
                      <a:pt x="24" y="25"/>
                    </a:moveTo>
                    <a:lnTo>
                      <a:pt x="21" y="12"/>
                    </a:lnTo>
                    <a:lnTo>
                      <a:pt x="12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20" name="Freeform 2885"/>
              <p:cNvSpPr>
                <a:spLocks/>
              </p:cNvSpPr>
              <p:nvPr/>
            </p:nvSpPr>
            <p:spPr bwMode="auto">
              <a:xfrm>
                <a:off x="2819" y="2128"/>
                <a:ext cx="8" cy="4"/>
              </a:xfrm>
              <a:custGeom>
                <a:avLst/>
                <a:gdLst>
                  <a:gd name="T0" fmla="*/ 0 w 48"/>
                  <a:gd name="T1" fmla="*/ 0 h 23"/>
                  <a:gd name="T2" fmla="*/ 3 w 48"/>
                  <a:gd name="T3" fmla="*/ 12 h 23"/>
                  <a:gd name="T4" fmla="*/ 13 w 48"/>
                  <a:gd name="T5" fmla="*/ 20 h 23"/>
                  <a:gd name="T6" fmla="*/ 24 w 48"/>
                  <a:gd name="T7" fmla="*/ 23 h 23"/>
                  <a:gd name="T8" fmla="*/ 36 w 48"/>
                  <a:gd name="T9" fmla="*/ 20 h 23"/>
                  <a:gd name="T10" fmla="*/ 46 w 48"/>
                  <a:gd name="T11" fmla="*/ 12 h 23"/>
                  <a:gd name="T12" fmla="*/ 48 w 48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3">
                    <a:moveTo>
                      <a:pt x="0" y="0"/>
                    </a:moveTo>
                    <a:lnTo>
                      <a:pt x="3" y="12"/>
                    </a:lnTo>
                    <a:lnTo>
                      <a:pt x="13" y="20"/>
                    </a:lnTo>
                    <a:lnTo>
                      <a:pt x="24" y="23"/>
                    </a:lnTo>
                    <a:lnTo>
                      <a:pt x="36" y="20"/>
                    </a:lnTo>
                    <a:lnTo>
                      <a:pt x="46" y="12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21" name="Freeform 2886"/>
              <p:cNvSpPr>
                <a:spLocks/>
              </p:cNvSpPr>
              <p:nvPr/>
            </p:nvSpPr>
            <p:spPr bwMode="auto">
              <a:xfrm>
                <a:off x="2827" y="2124"/>
                <a:ext cx="8" cy="4"/>
              </a:xfrm>
              <a:custGeom>
                <a:avLst/>
                <a:gdLst>
                  <a:gd name="T0" fmla="*/ 50 w 50"/>
                  <a:gd name="T1" fmla="*/ 25 h 25"/>
                  <a:gd name="T2" fmla="*/ 46 w 50"/>
                  <a:gd name="T3" fmla="*/ 12 h 25"/>
                  <a:gd name="T4" fmla="*/ 37 w 50"/>
                  <a:gd name="T5" fmla="*/ 4 h 25"/>
                  <a:gd name="T6" fmla="*/ 25 w 50"/>
                  <a:gd name="T7" fmla="*/ 0 h 25"/>
                  <a:gd name="T8" fmla="*/ 13 w 50"/>
                  <a:gd name="T9" fmla="*/ 4 h 25"/>
                  <a:gd name="T10" fmla="*/ 4 w 50"/>
                  <a:gd name="T11" fmla="*/ 12 h 25"/>
                  <a:gd name="T12" fmla="*/ 0 w 50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25">
                    <a:moveTo>
                      <a:pt x="50" y="25"/>
                    </a:moveTo>
                    <a:lnTo>
                      <a:pt x="46" y="12"/>
                    </a:lnTo>
                    <a:lnTo>
                      <a:pt x="37" y="4"/>
                    </a:lnTo>
                    <a:lnTo>
                      <a:pt x="25" y="0"/>
                    </a:lnTo>
                    <a:lnTo>
                      <a:pt x="13" y="4"/>
                    </a:lnTo>
                    <a:lnTo>
                      <a:pt x="4" y="12"/>
                    </a:lnTo>
                    <a:lnTo>
                      <a:pt x="0" y="25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22" name="Freeform 2887"/>
              <p:cNvSpPr>
                <a:spLocks/>
              </p:cNvSpPr>
              <p:nvPr/>
            </p:nvSpPr>
            <p:spPr bwMode="auto">
              <a:xfrm>
                <a:off x="2835" y="2128"/>
                <a:ext cx="8" cy="4"/>
              </a:xfrm>
              <a:custGeom>
                <a:avLst/>
                <a:gdLst>
                  <a:gd name="T0" fmla="*/ 0 w 48"/>
                  <a:gd name="T1" fmla="*/ 0 h 23"/>
                  <a:gd name="T2" fmla="*/ 2 w 48"/>
                  <a:gd name="T3" fmla="*/ 12 h 23"/>
                  <a:gd name="T4" fmla="*/ 11 w 48"/>
                  <a:gd name="T5" fmla="*/ 20 h 23"/>
                  <a:gd name="T6" fmla="*/ 23 w 48"/>
                  <a:gd name="T7" fmla="*/ 23 h 23"/>
                  <a:gd name="T8" fmla="*/ 36 w 48"/>
                  <a:gd name="T9" fmla="*/ 20 h 23"/>
                  <a:gd name="T10" fmla="*/ 44 w 48"/>
                  <a:gd name="T11" fmla="*/ 12 h 23"/>
                  <a:gd name="T12" fmla="*/ 48 w 48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3">
                    <a:moveTo>
                      <a:pt x="0" y="0"/>
                    </a:moveTo>
                    <a:lnTo>
                      <a:pt x="2" y="12"/>
                    </a:lnTo>
                    <a:lnTo>
                      <a:pt x="11" y="20"/>
                    </a:lnTo>
                    <a:lnTo>
                      <a:pt x="23" y="23"/>
                    </a:lnTo>
                    <a:lnTo>
                      <a:pt x="36" y="20"/>
                    </a:lnTo>
                    <a:lnTo>
                      <a:pt x="44" y="12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23" name="Freeform 2888"/>
              <p:cNvSpPr>
                <a:spLocks/>
              </p:cNvSpPr>
              <p:nvPr/>
            </p:nvSpPr>
            <p:spPr bwMode="auto">
              <a:xfrm>
                <a:off x="2843" y="2124"/>
                <a:ext cx="8" cy="4"/>
              </a:xfrm>
              <a:custGeom>
                <a:avLst/>
                <a:gdLst>
                  <a:gd name="T0" fmla="*/ 48 w 48"/>
                  <a:gd name="T1" fmla="*/ 25 h 25"/>
                  <a:gd name="T2" fmla="*/ 45 w 48"/>
                  <a:gd name="T3" fmla="*/ 12 h 25"/>
                  <a:gd name="T4" fmla="*/ 37 w 48"/>
                  <a:gd name="T5" fmla="*/ 4 h 25"/>
                  <a:gd name="T6" fmla="*/ 24 w 48"/>
                  <a:gd name="T7" fmla="*/ 0 h 25"/>
                  <a:gd name="T8" fmla="*/ 12 w 48"/>
                  <a:gd name="T9" fmla="*/ 4 h 25"/>
                  <a:gd name="T10" fmla="*/ 3 w 48"/>
                  <a:gd name="T11" fmla="*/ 12 h 25"/>
                  <a:gd name="T12" fmla="*/ 0 w 4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5">
                    <a:moveTo>
                      <a:pt x="48" y="25"/>
                    </a:moveTo>
                    <a:lnTo>
                      <a:pt x="45" y="12"/>
                    </a:lnTo>
                    <a:lnTo>
                      <a:pt x="37" y="4"/>
                    </a:lnTo>
                    <a:lnTo>
                      <a:pt x="24" y="0"/>
                    </a:lnTo>
                    <a:lnTo>
                      <a:pt x="12" y="4"/>
                    </a:lnTo>
                    <a:lnTo>
                      <a:pt x="3" y="12"/>
                    </a:lnTo>
                    <a:lnTo>
                      <a:pt x="0" y="25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24" name="Freeform 2889"/>
              <p:cNvSpPr>
                <a:spLocks/>
              </p:cNvSpPr>
              <p:nvPr/>
            </p:nvSpPr>
            <p:spPr bwMode="auto">
              <a:xfrm>
                <a:off x="2851" y="2128"/>
                <a:ext cx="8" cy="4"/>
              </a:xfrm>
              <a:custGeom>
                <a:avLst/>
                <a:gdLst>
                  <a:gd name="T0" fmla="*/ 0 w 49"/>
                  <a:gd name="T1" fmla="*/ 0 h 23"/>
                  <a:gd name="T2" fmla="*/ 4 w 49"/>
                  <a:gd name="T3" fmla="*/ 12 h 23"/>
                  <a:gd name="T4" fmla="*/ 12 w 49"/>
                  <a:gd name="T5" fmla="*/ 20 h 23"/>
                  <a:gd name="T6" fmla="*/ 25 w 49"/>
                  <a:gd name="T7" fmla="*/ 23 h 23"/>
                  <a:gd name="T8" fmla="*/ 37 w 49"/>
                  <a:gd name="T9" fmla="*/ 20 h 23"/>
                  <a:gd name="T10" fmla="*/ 45 w 49"/>
                  <a:gd name="T11" fmla="*/ 12 h 23"/>
                  <a:gd name="T12" fmla="*/ 49 w 49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3">
                    <a:moveTo>
                      <a:pt x="0" y="0"/>
                    </a:moveTo>
                    <a:lnTo>
                      <a:pt x="4" y="12"/>
                    </a:lnTo>
                    <a:lnTo>
                      <a:pt x="12" y="20"/>
                    </a:lnTo>
                    <a:lnTo>
                      <a:pt x="25" y="23"/>
                    </a:lnTo>
                    <a:lnTo>
                      <a:pt x="37" y="20"/>
                    </a:lnTo>
                    <a:lnTo>
                      <a:pt x="45" y="12"/>
                    </a:lnTo>
                    <a:lnTo>
                      <a:pt x="49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25" name="Freeform 2890"/>
              <p:cNvSpPr>
                <a:spLocks/>
              </p:cNvSpPr>
              <p:nvPr/>
            </p:nvSpPr>
            <p:spPr bwMode="auto">
              <a:xfrm>
                <a:off x="2859" y="2124"/>
                <a:ext cx="8" cy="4"/>
              </a:xfrm>
              <a:custGeom>
                <a:avLst/>
                <a:gdLst>
                  <a:gd name="T0" fmla="*/ 48 w 48"/>
                  <a:gd name="T1" fmla="*/ 25 h 25"/>
                  <a:gd name="T2" fmla="*/ 46 w 48"/>
                  <a:gd name="T3" fmla="*/ 12 h 25"/>
                  <a:gd name="T4" fmla="*/ 36 w 48"/>
                  <a:gd name="T5" fmla="*/ 4 h 25"/>
                  <a:gd name="T6" fmla="*/ 24 w 48"/>
                  <a:gd name="T7" fmla="*/ 0 h 25"/>
                  <a:gd name="T8" fmla="*/ 13 w 48"/>
                  <a:gd name="T9" fmla="*/ 4 h 25"/>
                  <a:gd name="T10" fmla="*/ 3 w 48"/>
                  <a:gd name="T11" fmla="*/ 12 h 25"/>
                  <a:gd name="T12" fmla="*/ 0 w 4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5">
                    <a:moveTo>
                      <a:pt x="48" y="25"/>
                    </a:moveTo>
                    <a:lnTo>
                      <a:pt x="46" y="12"/>
                    </a:lnTo>
                    <a:lnTo>
                      <a:pt x="36" y="4"/>
                    </a:lnTo>
                    <a:lnTo>
                      <a:pt x="24" y="0"/>
                    </a:lnTo>
                    <a:lnTo>
                      <a:pt x="13" y="4"/>
                    </a:lnTo>
                    <a:lnTo>
                      <a:pt x="3" y="12"/>
                    </a:lnTo>
                    <a:lnTo>
                      <a:pt x="0" y="25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26" name="Freeform 2891"/>
              <p:cNvSpPr>
                <a:spLocks/>
              </p:cNvSpPr>
              <p:nvPr/>
            </p:nvSpPr>
            <p:spPr bwMode="auto">
              <a:xfrm>
                <a:off x="2867" y="2128"/>
                <a:ext cx="8" cy="4"/>
              </a:xfrm>
              <a:custGeom>
                <a:avLst/>
                <a:gdLst>
                  <a:gd name="T0" fmla="*/ 0 w 50"/>
                  <a:gd name="T1" fmla="*/ 0 h 23"/>
                  <a:gd name="T2" fmla="*/ 4 w 50"/>
                  <a:gd name="T3" fmla="*/ 12 h 23"/>
                  <a:gd name="T4" fmla="*/ 13 w 50"/>
                  <a:gd name="T5" fmla="*/ 20 h 23"/>
                  <a:gd name="T6" fmla="*/ 25 w 50"/>
                  <a:gd name="T7" fmla="*/ 23 h 23"/>
                  <a:gd name="T8" fmla="*/ 37 w 50"/>
                  <a:gd name="T9" fmla="*/ 20 h 23"/>
                  <a:gd name="T10" fmla="*/ 46 w 50"/>
                  <a:gd name="T11" fmla="*/ 12 h 23"/>
                  <a:gd name="T12" fmla="*/ 50 w 50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23">
                    <a:moveTo>
                      <a:pt x="0" y="0"/>
                    </a:moveTo>
                    <a:lnTo>
                      <a:pt x="4" y="12"/>
                    </a:lnTo>
                    <a:lnTo>
                      <a:pt x="13" y="20"/>
                    </a:lnTo>
                    <a:lnTo>
                      <a:pt x="25" y="23"/>
                    </a:lnTo>
                    <a:lnTo>
                      <a:pt x="37" y="20"/>
                    </a:lnTo>
                    <a:lnTo>
                      <a:pt x="46" y="12"/>
                    </a:lnTo>
                    <a:lnTo>
                      <a:pt x="5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27" name="Freeform 2892"/>
              <p:cNvSpPr>
                <a:spLocks/>
              </p:cNvSpPr>
              <p:nvPr/>
            </p:nvSpPr>
            <p:spPr bwMode="auto">
              <a:xfrm>
                <a:off x="2875" y="2124"/>
                <a:ext cx="9" cy="4"/>
              </a:xfrm>
              <a:custGeom>
                <a:avLst/>
                <a:gdLst>
                  <a:gd name="T0" fmla="*/ 48 w 48"/>
                  <a:gd name="T1" fmla="*/ 25 h 25"/>
                  <a:gd name="T2" fmla="*/ 44 w 48"/>
                  <a:gd name="T3" fmla="*/ 12 h 25"/>
                  <a:gd name="T4" fmla="*/ 35 w 48"/>
                  <a:gd name="T5" fmla="*/ 4 h 25"/>
                  <a:gd name="T6" fmla="*/ 23 w 48"/>
                  <a:gd name="T7" fmla="*/ 0 h 25"/>
                  <a:gd name="T8" fmla="*/ 11 w 48"/>
                  <a:gd name="T9" fmla="*/ 4 h 25"/>
                  <a:gd name="T10" fmla="*/ 2 w 48"/>
                  <a:gd name="T11" fmla="*/ 12 h 25"/>
                  <a:gd name="T12" fmla="*/ 0 w 48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5">
                    <a:moveTo>
                      <a:pt x="48" y="25"/>
                    </a:moveTo>
                    <a:lnTo>
                      <a:pt x="44" y="12"/>
                    </a:lnTo>
                    <a:lnTo>
                      <a:pt x="35" y="4"/>
                    </a:lnTo>
                    <a:lnTo>
                      <a:pt x="23" y="0"/>
                    </a:lnTo>
                    <a:lnTo>
                      <a:pt x="11" y="4"/>
                    </a:lnTo>
                    <a:lnTo>
                      <a:pt x="2" y="12"/>
                    </a:lnTo>
                    <a:lnTo>
                      <a:pt x="0" y="25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28" name="Freeform 2893"/>
              <p:cNvSpPr>
                <a:spLocks/>
              </p:cNvSpPr>
              <p:nvPr/>
            </p:nvSpPr>
            <p:spPr bwMode="auto">
              <a:xfrm>
                <a:off x="2884" y="2127"/>
                <a:ext cx="8" cy="5"/>
              </a:xfrm>
              <a:custGeom>
                <a:avLst/>
                <a:gdLst>
                  <a:gd name="T0" fmla="*/ 0 w 48"/>
                  <a:gd name="T1" fmla="*/ 5 h 26"/>
                  <a:gd name="T2" fmla="*/ 4 w 48"/>
                  <a:gd name="T3" fmla="*/ 17 h 26"/>
                  <a:gd name="T4" fmla="*/ 14 w 48"/>
                  <a:gd name="T5" fmla="*/ 25 h 26"/>
                  <a:gd name="T6" fmla="*/ 26 w 48"/>
                  <a:gd name="T7" fmla="*/ 26 h 26"/>
                  <a:gd name="T8" fmla="*/ 38 w 48"/>
                  <a:gd name="T9" fmla="*/ 23 h 26"/>
                  <a:gd name="T10" fmla="*/ 46 w 48"/>
                  <a:gd name="T11" fmla="*/ 13 h 26"/>
                  <a:gd name="T12" fmla="*/ 48 w 48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6">
                    <a:moveTo>
                      <a:pt x="0" y="5"/>
                    </a:moveTo>
                    <a:lnTo>
                      <a:pt x="4" y="17"/>
                    </a:lnTo>
                    <a:lnTo>
                      <a:pt x="14" y="25"/>
                    </a:lnTo>
                    <a:lnTo>
                      <a:pt x="26" y="26"/>
                    </a:lnTo>
                    <a:lnTo>
                      <a:pt x="38" y="23"/>
                    </a:lnTo>
                    <a:lnTo>
                      <a:pt x="46" y="13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29" name="Freeform 2894"/>
              <p:cNvSpPr>
                <a:spLocks/>
              </p:cNvSpPr>
              <p:nvPr/>
            </p:nvSpPr>
            <p:spPr bwMode="auto">
              <a:xfrm>
                <a:off x="2892" y="2123"/>
                <a:ext cx="15" cy="4"/>
              </a:xfrm>
              <a:custGeom>
                <a:avLst/>
                <a:gdLst>
                  <a:gd name="T0" fmla="*/ 0 w 94"/>
                  <a:gd name="T1" fmla="*/ 25 h 25"/>
                  <a:gd name="T2" fmla="*/ 94 w 94"/>
                  <a:gd name="T3" fmla="*/ 25 h 25"/>
                  <a:gd name="T4" fmla="*/ 48 w 9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4" h="25">
                    <a:moveTo>
                      <a:pt x="0" y="25"/>
                    </a:moveTo>
                    <a:lnTo>
                      <a:pt x="94" y="25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30" name="Freeform 2895"/>
              <p:cNvSpPr>
                <a:spLocks/>
              </p:cNvSpPr>
              <p:nvPr/>
            </p:nvSpPr>
            <p:spPr bwMode="auto">
              <a:xfrm>
                <a:off x="3526" y="2092"/>
                <a:ext cx="5" cy="9"/>
              </a:xfrm>
              <a:custGeom>
                <a:avLst/>
                <a:gdLst>
                  <a:gd name="T0" fmla="*/ 0 w 28"/>
                  <a:gd name="T1" fmla="*/ 0 h 57"/>
                  <a:gd name="T2" fmla="*/ 4 w 28"/>
                  <a:gd name="T3" fmla="*/ 1 h 57"/>
                  <a:gd name="T4" fmla="*/ 9 w 28"/>
                  <a:gd name="T5" fmla="*/ 2 h 57"/>
                  <a:gd name="T6" fmla="*/ 14 w 28"/>
                  <a:gd name="T7" fmla="*/ 4 h 57"/>
                  <a:gd name="T8" fmla="*/ 18 w 28"/>
                  <a:gd name="T9" fmla="*/ 8 h 57"/>
                  <a:gd name="T10" fmla="*/ 22 w 28"/>
                  <a:gd name="T11" fmla="*/ 11 h 57"/>
                  <a:gd name="T12" fmla="*/ 24 w 28"/>
                  <a:gd name="T13" fmla="*/ 16 h 57"/>
                  <a:gd name="T14" fmla="*/ 27 w 28"/>
                  <a:gd name="T15" fmla="*/ 21 h 57"/>
                  <a:gd name="T16" fmla="*/ 28 w 28"/>
                  <a:gd name="T17" fmla="*/ 25 h 57"/>
                  <a:gd name="T18" fmla="*/ 28 w 28"/>
                  <a:gd name="T19" fmla="*/ 31 h 57"/>
                  <a:gd name="T20" fmla="*/ 27 w 28"/>
                  <a:gd name="T21" fmla="*/ 36 h 57"/>
                  <a:gd name="T22" fmla="*/ 24 w 28"/>
                  <a:gd name="T23" fmla="*/ 41 h 57"/>
                  <a:gd name="T24" fmla="*/ 22 w 28"/>
                  <a:gd name="T25" fmla="*/ 46 h 57"/>
                  <a:gd name="T26" fmla="*/ 18 w 28"/>
                  <a:gd name="T27" fmla="*/ 49 h 57"/>
                  <a:gd name="T28" fmla="*/ 14 w 28"/>
                  <a:gd name="T29" fmla="*/ 53 h 57"/>
                  <a:gd name="T30" fmla="*/ 9 w 28"/>
                  <a:gd name="T31" fmla="*/ 55 h 57"/>
                  <a:gd name="T32" fmla="*/ 4 w 28"/>
                  <a:gd name="T33" fmla="*/ 56 h 57"/>
                  <a:gd name="T34" fmla="*/ 0 w 28"/>
                  <a:gd name="T3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" h="57">
                    <a:moveTo>
                      <a:pt x="0" y="0"/>
                    </a:moveTo>
                    <a:lnTo>
                      <a:pt x="4" y="1"/>
                    </a:lnTo>
                    <a:lnTo>
                      <a:pt x="9" y="2"/>
                    </a:lnTo>
                    <a:lnTo>
                      <a:pt x="14" y="4"/>
                    </a:lnTo>
                    <a:lnTo>
                      <a:pt x="18" y="8"/>
                    </a:lnTo>
                    <a:lnTo>
                      <a:pt x="22" y="11"/>
                    </a:lnTo>
                    <a:lnTo>
                      <a:pt x="24" y="16"/>
                    </a:lnTo>
                    <a:lnTo>
                      <a:pt x="27" y="21"/>
                    </a:lnTo>
                    <a:lnTo>
                      <a:pt x="28" y="25"/>
                    </a:lnTo>
                    <a:lnTo>
                      <a:pt x="28" y="31"/>
                    </a:lnTo>
                    <a:lnTo>
                      <a:pt x="27" y="36"/>
                    </a:lnTo>
                    <a:lnTo>
                      <a:pt x="24" y="41"/>
                    </a:lnTo>
                    <a:lnTo>
                      <a:pt x="22" y="46"/>
                    </a:lnTo>
                    <a:lnTo>
                      <a:pt x="18" y="49"/>
                    </a:lnTo>
                    <a:lnTo>
                      <a:pt x="14" y="53"/>
                    </a:lnTo>
                    <a:lnTo>
                      <a:pt x="9" y="55"/>
                    </a:lnTo>
                    <a:lnTo>
                      <a:pt x="4" y="56"/>
                    </a:lnTo>
                    <a:lnTo>
                      <a:pt x="0" y="57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31" name="Freeform 2896"/>
              <p:cNvSpPr>
                <a:spLocks/>
              </p:cNvSpPr>
              <p:nvPr/>
            </p:nvSpPr>
            <p:spPr bwMode="auto">
              <a:xfrm>
                <a:off x="3523" y="2101"/>
                <a:ext cx="3" cy="7"/>
              </a:xfrm>
              <a:custGeom>
                <a:avLst/>
                <a:gdLst>
                  <a:gd name="T0" fmla="*/ 21 w 21"/>
                  <a:gd name="T1" fmla="*/ 40 h 40"/>
                  <a:gd name="T2" fmla="*/ 17 w 21"/>
                  <a:gd name="T3" fmla="*/ 40 h 40"/>
                  <a:gd name="T4" fmla="*/ 13 w 21"/>
                  <a:gd name="T5" fmla="*/ 39 h 40"/>
                  <a:gd name="T6" fmla="*/ 10 w 21"/>
                  <a:gd name="T7" fmla="*/ 37 h 40"/>
                  <a:gd name="T8" fmla="*/ 6 w 21"/>
                  <a:gd name="T9" fmla="*/ 35 h 40"/>
                  <a:gd name="T10" fmla="*/ 4 w 21"/>
                  <a:gd name="T11" fmla="*/ 32 h 40"/>
                  <a:gd name="T12" fmla="*/ 2 w 21"/>
                  <a:gd name="T13" fmla="*/ 29 h 40"/>
                  <a:gd name="T14" fmla="*/ 0 w 21"/>
                  <a:gd name="T15" fmla="*/ 25 h 40"/>
                  <a:gd name="T16" fmla="*/ 0 w 21"/>
                  <a:gd name="T17" fmla="*/ 22 h 40"/>
                  <a:gd name="T18" fmla="*/ 0 w 21"/>
                  <a:gd name="T19" fmla="*/ 18 h 40"/>
                  <a:gd name="T20" fmla="*/ 0 w 21"/>
                  <a:gd name="T21" fmla="*/ 15 h 40"/>
                  <a:gd name="T22" fmla="*/ 2 w 21"/>
                  <a:gd name="T23" fmla="*/ 11 h 40"/>
                  <a:gd name="T24" fmla="*/ 4 w 21"/>
                  <a:gd name="T25" fmla="*/ 7 h 40"/>
                  <a:gd name="T26" fmla="*/ 6 w 21"/>
                  <a:gd name="T27" fmla="*/ 5 h 40"/>
                  <a:gd name="T28" fmla="*/ 10 w 21"/>
                  <a:gd name="T29" fmla="*/ 3 h 40"/>
                  <a:gd name="T30" fmla="*/ 13 w 21"/>
                  <a:gd name="T31" fmla="*/ 2 h 40"/>
                  <a:gd name="T32" fmla="*/ 17 w 21"/>
                  <a:gd name="T33" fmla="*/ 0 h 40"/>
                  <a:gd name="T34" fmla="*/ 21 w 21"/>
                  <a:gd name="T3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" h="40">
                    <a:moveTo>
                      <a:pt x="21" y="40"/>
                    </a:moveTo>
                    <a:lnTo>
                      <a:pt x="17" y="40"/>
                    </a:lnTo>
                    <a:lnTo>
                      <a:pt x="13" y="39"/>
                    </a:lnTo>
                    <a:lnTo>
                      <a:pt x="10" y="37"/>
                    </a:lnTo>
                    <a:lnTo>
                      <a:pt x="6" y="35"/>
                    </a:lnTo>
                    <a:lnTo>
                      <a:pt x="4" y="32"/>
                    </a:lnTo>
                    <a:lnTo>
                      <a:pt x="2" y="29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2" y="11"/>
                    </a:lnTo>
                    <a:lnTo>
                      <a:pt x="4" y="7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3" y="2"/>
                    </a:lnTo>
                    <a:lnTo>
                      <a:pt x="17" y="0"/>
                    </a:lnTo>
                    <a:lnTo>
                      <a:pt x="21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32" name="Freeform 2897"/>
              <p:cNvSpPr>
                <a:spLocks/>
              </p:cNvSpPr>
              <p:nvPr/>
            </p:nvSpPr>
            <p:spPr bwMode="auto">
              <a:xfrm>
                <a:off x="3526" y="2108"/>
                <a:ext cx="5" cy="9"/>
              </a:xfrm>
              <a:custGeom>
                <a:avLst/>
                <a:gdLst>
                  <a:gd name="T0" fmla="*/ 0 w 28"/>
                  <a:gd name="T1" fmla="*/ 0 h 57"/>
                  <a:gd name="T2" fmla="*/ 4 w 28"/>
                  <a:gd name="T3" fmla="*/ 0 h 57"/>
                  <a:gd name="T4" fmla="*/ 9 w 28"/>
                  <a:gd name="T5" fmla="*/ 2 h 57"/>
                  <a:gd name="T6" fmla="*/ 14 w 28"/>
                  <a:gd name="T7" fmla="*/ 4 h 57"/>
                  <a:gd name="T8" fmla="*/ 18 w 28"/>
                  <a:gd name="T9" fmla="*/ 8 h 57"/>
                  <a:gd name="T10" fmla="*/ 22 w 28"/>
                  <a:gd name="T11" fmla="*/ 11 h 57"/>
                  <a:gd name="T12" fmla="*/ 24 w 28"/>
                  <a:gd name="T13" fmla="*/ 16 h 57"/>
                  <a:gd name="T14" fmla="*/ 27 w 28"/>
                  <a:gd name="T15" fmla="*/ 21 h 57"/>
                  <a:gd name="T16" fmla="*/ 28 w 28"/>
                  <a:gd name="T17" fmla="*/ 26 h 57"/>
                  <a:gd name="T18" fmla="*/ 28 w 28"/>
                  <a:gd name="T19" fmla="*/ 31 h 57"/>
                  <a:gd name="T20" fmla="*/ 27 w 28"/>
                  <a:gd name="T21" fmla="*/ 36 h 57"/>
                  <a:gd name="T22" fmla="*/ 24 w 28"/>
                  <a:gd name="T23" fmla="*/ 42 h 57"/>
                  <a:gd name="T24" fmla="*/ 22 w 28"/>
                  <a:gd name="T25" fmla="*/ 45 h 57"/>
                  <a:gd name="T26" fmla="*/ 18 w 28"/>
                  <a:gd name="T27" fmla="*/ 50 h 57"/>
                  <a:gd name="T28" fmla="*/ 14 w 28"/>
                  <a:gd name="T29" fmla="*/ 52 h 57"/>
                  <a:gd name="T30" fmla="*/ 9 w 28"/>
                  <a:gd name="T31" fmla="*/ 55 h 57"/>
                  <a:gd name="T32" fmla="*/ 4 w 28"/>
                  <a:gd name="T33" fmla="*/ 57 h 57"/>
                  <a:gd name="T34" fmla="*/ 0 w 28"/>
                  <a:gd name="T3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" h="57">
                    <a:moveTo>
                      <a:pt x="0" y="0"/>
                    </a:moveTo>
                    <a:lnTo>
                      <a:pt x="4" y="0"/>
                    </a:lnTo>
                    <a:lnTo>
                      <a:pt x="9" y="2"/>
                    </a:lnTo>
                    <a:lnTo>
                      <a:pt x="14" y="4"/>
                    </a:lnTo>
                    <a:lnTo>
                      <a:pt x="18" y="8"/>
                    </a:lnTo>
                    <a:lnTo>
                      <a:pt x="22" y="11"/>
                    </a:lnTo>
                    <a:lnTo>
                      <a:pt x="24" y="16"/>
                    </a:lnTo>
                    <a:lnTo>
                      <a:pt x="27" y="21"/>
                    </a:lnTo>
                    <a:lnTo>
                      <a:pt x="28" y="26"/>
                    </a:lnTo>
                    <a:lnTo>
                      <a:pt x="28" y="31"/>
                    </a:lnTo>
                    <a:lnTo>
                      <a:pt x="27" y="36"/>
                    </a:lnTo>
                    <a:lnTo>
                      <a:pt x="24" y="42"/>
                    </a:lnTo>
                    <a:lnTo>
                      <a:pt x="22" y="45"/>
                    </a:lnTo>
                    <a:lnTo>
                      <a:pt x="18" y="50"/>
                    </a:lnTo>
                    <a:lnTo>
                      <a:pt x="14" y="52"/>
                    </a:lnTo>
                    <a:lnTo>
                      <a:pt x="9" y="55"/>
                    </a:lnTo>
                    <a:lnTo>
                      <a:pt x="4" y="57"/>
                    </a:lnTo>
                    <a:lnTo>
                      <a:pt x="0" y="57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33" name="Freeform 2898"/>
              <p:cNvSpPr>
                <a:spLocks/>
              </p:cNvSpPr>
              <p:nvPr/>
            </p:nvSpPr>
            <p:spPr bwMode="auto">
              <a:xfrm>
                <a:off x="3523" y="2117"/>
                <a:ext cx="3" cy="7"/>
              </a:xfrm>
              <a:custGeom>
                <a:avLst/>
                <a:gdLst>
                  <a:gd name="T0" fmla="*/ 21 w 21"/>
                  <a:gd name="T1" fmla="*/ 40 h 40"/>
                  <a:gd name="T2" fmla="*/ 17 w 21"/>
                  <a:gd name="T3" fmla="*/ 40 h 40"/>
                  <a:gd name="T4" fmla="*/ 13 w 21"/>
                  <a:gd name="T5" fmla="*/ 39 h 40"/>
                  <a:gd name="T6" fmla="*/ 10 w 21"/>
                  <a:gd name="T7" fmla="*/ 38 h 40"/>
                  <a:gd name="T8" fmla="*/ 6 w 21"/>
                  <a:gd name="T9" fmla="*/ 36 h 40"/>
                  <a:gd name="T10" fmla="*/ 4 w 21"/>
                  <a:gd name="T11" fmla="*/ 32 h 40"/>
                  <a:gd name="T12" fmla="*/ 2 w 21"/>
                  <a:gd name="T13" fmla="*/ 30 h 40"/>
                  <a:gd name="T14" fmla="*/ 0 w 21"/>
                  <a:gd name="T15" fmla="*/ 26 h 40"/>
                  <a:gd name="T16" fmla="*/ 0 w 21"/>
                  <a:gd name="T17" fmla="*/ 23 h 40"/>
                  <a:gd name="T18" fmla="*/ 0 w 21"/>
                  <a:gd name="T19" fmla="*/ 19 h 40"/>
                  <a:gd name="T20" fmla="*/ 0 w 21"/>
                  <a:gd name="T21" fmla="*/ 14 h 40"/>
                  <a:gd name="T22" fmla="*/ 2 w 21"/>
                  <a:gd name="T23" fmla="*/ 11 h 40"/>
                  <a:gd name="T24" fmla="*/ 4 w 21"/>
                  <a:gd name="T25" fmla="*/ 8 h 40"/>
                  <a:gd name="T26" fmla="*/ 6 w 21"/>
                  <a:gd name="T27" fmla="*/ 5 h 40"/>
                  <a:gd name="T28" fmla="*/ 10 w 21"/>
                  <a:gd name="T29" fmla="*/ 4 h 40"/>
                  <a:gd name="T30" fmla="*/ 13 w 21"/>
                  <a:gd name="T31" fmla="*/ 1 h 40"/>
                  <a:gd name="T32" fmla="*/ 17 w 21"/>
                  <a:gd name="T33" fmla="*/ 0 h 40"/>
                  <a:gd name="T34" fmla="*/ 21 w 21"/>
                  <a:gd name="T3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" h="40">
                    <a:moveTo>
                      <a:pt x="21" y="40"/>
                    </a:moveTo>
                    <a:lnTo>
                      <a:pt x="17" y="40"/>
                    </a:lnTo>
                    <a:lnTo>
                      <a:pt x="13" y="39"/>
                    </a:lnTo>
                    <a:lnTo>
                      <a:pt x="10" y="38"/>
                    </a:lnTo>
                    <a:lnTo>
                      <a:pt x="6" y="36"/>
                    </a:lnTo>
                    <a:lnTo>
                      <a:pt x="4" y="32"/>
                    </a:lnTo>
                    <a:lnTo>
                      <a:pt x="2" y="30"/>
                    </a:lnTo>
                    <a:lnTo>
                      <a:pt x="0" y="26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2" y="11"/>
                    </a:lnTo>
                    <a:lnTo>
                      <a:pt x="4" y="8"/>
                    </a:lnTo>
                    <a:lnTo>
                      <a:pt x="6" y="5"/>
                    </a:lnTo>
                    <a:lnTo>
                      <a:pt x="10" y="4"/>
                    </a:lnTo>
                    <a:lnTo>
                      <a:pt x="13" y="1"/>
                    </a:lnTo>
                    <a:lnTo>
                      <a:pt x="17" y="0"/>
                    </a:lnTo>
                    <a:lnTo>
                      <a:pt x="21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34" name="Freeform 2899"/>
              <p:cNvSpPr>
                <a:spLocks/>
              </p:cNvSpPr>
              <p:nvPr/>
            </p:nvSpPr>
            <p:spPr bwMode="auto">
              <a:xfrm>
                <a:off x="3526" y="2124"/>
                <a:ext cx="5" cy="9"/>
              </a:xfrm>
              <a:custGeom>
                <a:avLst/>
                <a:gdLst>
                  <a:gd name="T0" fmla="*/ 0 w 28"/>
                  <a:gd name="T1" fmla="*/ 0 h 57"/>
                  <a:gd name="T2" fmla="*/ 4 w 28"/>
                  <a:gd name="T3" fmla="*/ 1 h 57"/>
                  <a:gd name="T4" fmla="*/ 9 w 28"/>
                  <a:gd name="T5" fmla="*/ 3 h 57"/>
                  <a:gd name="T6" fmla="*/ 14 w 28"/>
                  <a:gd name="T7" fmla="*/ 5 h 57"/>
                  <a:gd name="T8" fmla="*/ 18 w 28"/>
                  <a:gd name="T9" fmla="*/ 9 h 57"/>
                  <a:gd name="T10" fmla="*/ 22 w 28"/>
                  <a:gd name="T11" fmla="*/ 12 h 57"/>
                  <a:gd name="T12" fmla="*/ 24 w 28"/>
                  <a:gd name="T13" fmla="*/ 17 h 57"/>
                  <a:gd name="T14" fmla="*/ 27 w 28"/>
                  <a:gd name="T15" fmla="*/ 21 h 57"/>
                  <a:gd name="T16" fmla="*/ 28 w 28"/>
                  <a:gd name="T17" fmla="*/ 26 h 57"/>
                  <a:gd name="T18" fmla="*/ 28 w 28"/>
                  <a:gd name="T19" fmla="*/ 32 h 57"/>
                  <a:gd name="T20" fmla="*/ 27 w 28"/>
                  <a:gd name="T21" fmla="*/ 37 h 57"/>
                  <a:gd name="T22" fmla="*/ 24 w 28"/>
                  <a:gd name="T23" fmla="*/ 42 h 57"/>
                  <a:gd name="T24" fmla="*/ 22 w 28"/>
                  <a:gd name="T25" fmla="*/ 46 h 57"/>
                  <a:gd name="T26" fmla="*/ 18 w 28"/>
                  <a:gd name="T27" fmla="*/ 50 h 57"/>
                  <a:gd name="T28" fmla="*/ 14 w 28"/>
                  <a:gd name="T29" fmla="*/ 53 h 57"/>
                  <a:gd name="T30" fmla="*/ 9 w 28"/>
                  <a:gd name="T31" fmla="*/ 56 h 57"/>
                  <a:gd name="T32" fmla="*/ 4 w 28"/>
                  <a:gd name="T33" fmla="*/ 57 h 57"/>
                  <a:gd name="T34" fmla="*/ 0 w 28"/>
                  <a:gd name="T3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" h="57">
                    <a:moveTo>
                      <a:pt x="0" y="0"/>
                    </a:moveTo>
                    <a:lnTo>
                      <a:pt x="4" y="1"/>
                    </a:lnTo>
                    <a:lnTo>
                      <a:pt x="9" y="3"/>
                    </a:lnTo>
                    <a:lnTo>
                      <a:pt x="14" y="5"/>
                    </a:lnTo>
                    <a:lnTo>
                      <a:pt x="18" y="9"/>
                    </a:lnTo>
                    <a:lnTo>
                      <a:pt x="22" y="12"/>
                    </a:lnTo>
                    <a:lnTo>
                      <a:pt x="24" y="17"/>
                    </a:lnTo>
                    <a:lnTo>
                      <a:pt x="27" y="21"/>
                    </a:lnTo>
                    <a:lnTo>
                      <a:pt x="28" y="26"/>
                    </a:lnTo>
                    <a:lnTo>
                      <a:pt x="28" y="32"/>
                    </a:lnTo>
                    <a:lnTo>
                      <a:pt x="27" y="37"/>
                    </a:lnTo>
                    <a:lnTo>
                      <a:pt x="24" y="42"/>
                    </a:lnTo>
                    <a:lnTo>
                      <a:pt x="22" y="46"/>
                    </a:lnTo>
                    <a:lnTo>
                      <a:pt x="18" y="50"/>
                    </a:lnTo>
                    <a:lnTo>
                      <a:pt x="14" y="53"/>
                    </a:lnTo>
                    <a:lnTo>
                      <a:pt x="9" y="56"/>
                    </a:lnTo>
                    <a:lnTo>
                      <a:pt x="4" y="57"/>
                    </a:lnTo>
                    <a:lnTo>
                      <a:pt x="0" y="57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35" name="Freeform 2900"/>
              <p:cNvSpPr>
                <a:spLocks/>
              </p:cNvSpPr>
              <p:nvPr/>
            </p:nvSpPr>
            <p:spPr bwMode="auto">
              <a:xfrm>
                <a:off x="3523" y="2133"/>
                <a:ext cx="3" cy="7"/>
              </a:xfrm>
              <a:custGeom>
                <a:avLst/>
                <a:gdLst>
                  <a:gd name="T0" fmla="*/ 21 w 21"/>
                  <a:gd name="T1" fmla="*/ 41 h 41"/>
                  <a:gd name="T2" fmla="*/ 17 w 21"/>
                  <a:gd name="T3" fmla="*/ 40 h 41"/>
                  <a:gd name="T4" fmla="*/ 13 w 21"/>
                  <a:gd name="T5" fmla="*/ 40 h 41"/>
                  <a:gd name="T6" fmla="*/ 10 w 21"/>
                  <a:gd name="T7" fmla="*/ 38 h 41"/>
                  <a:gd name="T8" fmla="*/ 6 w 21"/>
                  <a:gd name="T9" fmla="*/ 35 h 41"/>
                  <a:gd name="T10" fmla="*/ 4 w 21"/>
                  <a:gd name="T11" fmla="*/ 33 h 41"/>
                  <a:gd name="T12" fmla="*/ 2 w 21"/>
                  <a:gd name="T13" fmla="*/ 29 h 41"/>
                  <a:gd name="T14" fmla="*/ 0 w 21"/>
                  <a:gd name="T15" fmla="*/ 26 h 41"/>
                  <a:gd name="T16" fmla="*/ 0 w 21"/>
                  <a:gd name="T17" fmla="*/ 22 h 41"/>
                  <a:gd name="T18" fmla="*/ 0 w 21"/>
                  <a:gd name="T19" fmla="*/ 19 h 41"/>
                  <a:gd name="T20" fmla="*/ 0 w 21"/>
                  <a:gd name="T21" fmla="*/ 15 h 41"/>
                  <a:gd name="T22" fmla="*/ 2 w 21"/>
                  <a:gd name="T23" fmla="*/ 12 h 41"/>
                  <a:gd name="T24" fmla="*/ 4 w 21"/>
                  <a:gd name="T25" fmla="*/ 8 h 41"/>
                  <a:gd name="T26" fmla="*/ 6 w 21"/>
                  <a:gd name="T27" fmla="*/ 6 h 41"/>
                  <a:gd name="T28" fmla="*/ 10 w 21"/>
                  <a:gd name="T29" fmla="*/ 3 h 41"/>
                  <a:gd name="T30" fmla="*/ 13 w 21"/>
                  <a:gd name="T31" fmla="*/ 2 h 41"/>
                  <a:gd name="T32" fmla="*/ 17 w 21"/>
                  <a:gd name="T33" fmla="*/ 1 h 41"/>
                  <a:gd name="T34" fmla="*/ 21 w 21"/>
                  <a:gd name="T3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" h="41">
                    <a:moveTo>
                      <a:pt x="21" y="41"/>
                    </a:moveTo>
                    <a:lnTo>
                      <a:pt x="17" y="40"/>
                    </a:lnTo>
                    <a:lnTo>
                      <a:pt x="13" y="40"/>
                    </a:lnTo>
                    <a:lnTo>
                      <a:pt x="10" y="38"/>
                    </a:lnTo>
                    <a:lnTo>
                      <a:pt x="6" y="35"/>
                    </a:lnTo>
                    <a:lnTo>
                      <a:pt x="4" y="33"/>
                    </a:lnTo>
                    <a:lnTo>
                      <a:pt x="2" y="29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10" y="3"/>
                    </a:lnTo>
                    <a:lnTo>
                      <a:pt x="13" y="2"/>
                    </a:lnTo>
                    <a:lnTo>
                      <a:pt x="17" y="1"/>
                    </a:lnTo>
                    <a:lnTo>
                      <a:pt x="21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36" name="Freeform 2901"/>
              <p:cNvSpPr>
                <a:spLocks/>
              </p:cNvSpPr>
              <p:nvPr/>
            </p:nvSpPr>
            <p:spPr bwMode="auto">
              <a:xfrm>
                <a:off x="3526" y="2140"/>
                <a:ext cx="5" cy="10"/>
              </a:xfrm>
              <a:custGeom>
                <a:avLst/>
                <a:gdLst>
                  <a:gd name="T0" fmla="*/ 0 w 25"/>
                  <a:gd name="T1" fmla="*/ 0 h 57"/>
                  <a:gd name="T2" fmla="*/ 4 w 25"/>
                  <a:gd name="T3" fmla="*/ 0 h 57"/>
                  <a:gd name="T4" fmla="*/ 9 w 25"/>
                  <a:gd name="T5" fmla="*/ 3 h 57"/>
                  <a:gd name="T6" fmla="*/ 14 w 25"/>
                  <a:gd name="T7" fmla="*/ 5 h 57"/>
                  <a:gd name="T8" fmla="*/ 18 w 25"/>
                  <a:gd name="T9" fmla="*/ 8 h 57"/>
                  <a:gd name="T10" fmla="*/ 21 w 25"/>
                  <a:gd name="T11" fmla="*/ 13 h 57"/>
                  <a:gd name="T12" fmla="*/ 23 w 25"/>
                  <a:gd name="T13" fmla="*/ 18 h 57"/>
                  <a:gd name="T14" fmla="*/ 25 w 25"/>
                  <a:gd name="T15" fmla="*/ 23 h 57"/>
                  <a:gd name="T16" fmla="*/ 25 w 25"/>
                  <a:gd name="T17" fmla="*/ 29 h 57"/>
                  <a:gd name="T18" fmla="*/ 25 w 25"/>
                  <a:gd name="T19" fmla="*/ 33 h 57"/>
                  <a:gd name="T20" fmla="*/ 23 w 25"/>
                  <a:gd name="T21" fmla="*/ 38 h 57"/>
                  <a:gd name="T22" fmla="*/ 21 w 25"/>
                  <a:gd name="T23" fmla="*/ 43 h 57"/>
                  <a:gd name="T24" fmla="*/ 18 w 25"/>
                  <a:gd name="T25" fmla="*/ 47 h 57"/>
                  <a:gd name="T26" fmla="*/ 14 w 25"/>
                  <a:gd name="T27" fmla="*/ 51 h 57"/>
                  <a:gd name="T28" fmla="*/ 9 w 25"/>
                  <a:gd name="T29" fmla="*/ 53 h 57"/>
                  <a:gd name="T30" fmla="*/ 4 w 25"/>
                  <a:gd name="T31" fmla="*/ 56 h 57"/>
                  <a:gd name="T32" fmla="*/ 0 w 25"/>
                  <a:gd name="T3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57">
                    <a:moveTo>
                      <a:pt x="0" y="0"/>
                    </a:moveTo>
                    <a:lnTo>
                      <a:pt x="4" y="0"/>
                    </a:lnTo>
                    <a:lnTo>
                      <a:pt x="9" y="3"/>
                    </a:lnTo>
                    <a:lnTo>
                      <a:pt x="14" y="5"/>
                    </a:lnTo>
                    <a:lnTo>
                      <a:pt x="18" y="8"/>
                    </a:lnTo>
                    <a:lnTo>
                      <a:pt x="21" y="13"/>
                    </a:lnTo>
                    <a:lnTo>
                      <a:pt x="23" y="18"/>
                    </a:lnTo>
                    <a:lnTo>
                      <a:pt x="25" y="23"/>
                    </a:lnTo>
                    <a:lnTo>
                      <a:pt x="25" y="29"/>
                    </a:lnTo>
                    <a:lnTo>
                      <a:pt x="25" y="33"/>
                    </a:lnTo>
                    <a:lnTo>
                      <a:pt x="23" y="38"/>
                    </a:lnTo>
                    <a:lnTo>
                      <a:pt x="21" y="43"/>
                    </a:lnTo>
                    <a:lnTo>
                      <a:pt x="18" y="47"/>
                    </a:lnTo>
                    <a:lnTo>
                      <a:pt x="14" y="51"/>
                    </a:lnTo>
                    <a:lnTo>
                      <a:pt x="9" y="53"/>
                    </a:lnTo>
                    <a:lnTo>
                      <a:pt x="4" y="56"/>
                    </a:lnTo>
                    <a:lnTo>
                      <a:pt x="0" y="57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37" name="Line 2902"/>
              <p:cNvSpPr>
                <a:spLocks noChangeShapeType="1"/>
              </p:cNvSpPr>
              <p:nvPr/>
            </p:nvSpPr>
            <p:spPr bwMode="auto">
              <a:xfrm>
                <a:off x="3526" y="2150"/>
                <a:ext cx="0" cy="1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38" name="Line 2903"/>
              <p:cNvSpPr>
                <a:spLocks noChangeShapeType="1"/>
              </p:cNvSpPr>
              <p:nvPr/>
            </p:nvSpPr>
            <p:spPr bwMode="auto">
              <a:xfrm flipH="1" flipV="1">
                <a:off x="3521" y="2157"/>
                <a:ext cx="5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39" name="Freeform 2904"/>
              <p:cNvSpPr>
                <a:spLocks/>
              </p:cNvSpPr>
              <p:nvPr/>
            </p:nvSpPr>
            <p:spPr bwMode="auto">
              <a:xfrm>
                <a:off x="3526" y="2092"/>
                <a:ext cx="4" cy="8"/>
              </a:xfrm>
              <a:custGeom>
                <a:avLst/>
                <a:gdLst>
                  <a:gd name="T0" fmla="*/ 0 w 23"/>
                  <a:gd name="T1" fmla="*/ 0 h 49"/>
                  <a:gd name="T2" fmla="*/ 4 w 23"/>
                  <a:gd name="T3" fmla="*/ 0 h 49"/>
                  <a:gd name="T4" fmla="*/ 8 w 23"/>
                  <a:gd name="T5" fmla="*/ 1 h 49"/>
                  <a:gd name="T6" fmla="*/ 12 w 23"/>
                  <a:gd name="T7" fmla="*/ 4 h 49"/>
                  <a:gd name="T8" fmla="*/ 16 w 23"/>
                  <a:gd name="T9" fmla="*/ 6 h 49"/>
                  <a:gd name="T10" fmla="*/ 18 w 23"/>
                  <a:gd name="T11" fmla="*/ 10 h 49"/>
                  <a:gd name="T12" fmla="*/ 21 w 23"/>
                  <a:gd name="T13" fmla="*/ 13 h 49"/>
                  <a:gd name="T14" fmla="*/ 23 w 23"/>
                  <a:gd name="T15" fmla="*/ 18 h 49"/>
                  <a:gd name="T16" fmla="*/ 23 w 23"/>
                  <a:gd name="T17" fmla="*/ 23 h 49"/>
                  <a:gd name="T18" fmla="*/ 23 w 23"/>
                  <a:gd name="T19" fmla="*/ 26 h 49"/>
                  <a:gd name="T20" fmla="*/ 23 w 23"/>
                  <a:gd name="T21" fmla="*/ 31 h 49"/>
                  <a:gd name="T22" fmla="*/ 21 w 23"/>
                  <a:gd name="T23" fmla="*/ 36 h 49"/>
                  <a:gd name="T24" fmla="*/ 18 w 23"/>
                  <a:gd name="T25" fmla="*/ 39 h 49"/>
                  <a:gd name="T26" fmla="*/ 16 w 23"/>
                  <a:gd name="T27" fmla="*/ 43 h 49"/>
                  <a:gd name="T28" fmla="*/ 12 w 23"/>
                  <a:gd name="T29" fmla="*/ 45 h 49"/>
                  <a:gd name="T30" fmla="*/ 8 w 23"/>
                  <a:gd name="T31" fmla="*/ 47 h 49"/>
                  <a:gd name="T32" fmla="*/ 4 w 23"/>
                  <a:gd name="T33" fmla="*/ 49 h 49"/>
                  <a:gd name="T34" fmla="*/ 0 w 23"/>
                  <a:gd name="T3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" h="49">
                    <a:moveTo>
                      <a:pt x="0" y="0"/>
                    </a:moveTo>
                    <a:lnTo>
                      <a:pt x="4" y="0"/>
                    </a:lnTo>
                    <a:lnTo>
                      <a:pt x="8" y="1"/>
                    </a:lnTo>
                    <a:lnTo>
                      <a:pt x="12" y="4"/>
                    </a:lnTo>
                    <a:lnTo>
                      <a:pt x="16" y="6"/>
                    </a:lnTo>
                    <a:lnTo>
                      <a:pt x="18" y="10"/>
                    </a:lnTo>
                    <a:lnTo>
                      <a:pt x="21" y="13"/>
                    </a:lnTo>
                    <a:lnTo>
                      <a:pt x="23" y="18"/>
                    </a:lnTo>
                    <a:lnTo>
                      <a:pt x="23" y="23"/>
                    </a:lnTo>
                    <a:lnTo>
                      <a:pt x="23" y="26"/>
                    </a:lnTo>
                    <a:lnTo>
                      <a:pt x="23" y="31"/>
                    </a:lnTo>
                    <a:lnTo>
                      <a:pt x="21" y="36"/>
                    </a:lnTo>
                    <a:lnTo>
                      <a:pt x="18" y="39"/>
                    </a:lnTo>
                    <a:lnTo>
                      <a:pt x="16" y="43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0" y="4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40" name="Freeform 2905"/>
              <p:cNvSpPr>
                <a:spLocks/>
              </p:cNvSpPr>
              <p:nvPr/>
            </p:nvSpPr>
            <p:spPr bwMode="auto">
              <a:xfrm>
                <a:off x="3522" y="2100"/>
                <a:ext cx="4" cy="9"/>
              </a:xfrm>
              <a:custGeom>
                <a:avLst/>
                <a:gdLst>
                  <a:gd name="T0" fmla="*/ 25 w 25"/>
                  <a:gd name="T1" fmla="*/ 48 h 48"/>
                  <a:gd name="T2" fmla="*/ 20 w 25"/>
                  <a:gd name="T3" fmla="*/ 48 h 48"/>
                  <a:gd name="T4" fmla="*/ 15 w 25"/>
                  <a:gd name="T5" fmla="*/ 47 h 48"/>
                  <a:gd name="T6" fmla="*/ 12 w 25"/>
                  <a:gd name="T7" fmla="*/ 44 h 48"/>
                  <a:gd name="T8" fmla="*/ 8 w 25"/>
                  <a:gd name="T9" fmla="*/ 42 h 48"/>
                  <a:gd name="T10" fmla="*/ 4 w 25"/>
                  <a:gd name="T11" fmla="*/ 39 h 48"/>
                  <a:gd name="T12" fmla="*/ 2 w 25"/>
                  <a:gd name="T13" fmla="*/ 35 h 48"/>
                  <a:gd name="T14" fmla="*/ 1 w 25"/>
                  <a:gd name="T15" fmla="*/ 30 h 48"/>
                  <a:gd name="T16" fmla="*/ 0 w 25"/>
                  <a:gd name="T17" fmla="*/ 27 h 48"/>
                  <a:gd name="T18" fmla="*/ 0 w 25"/>
                  <a:gd name="T19" fmla="*/ 22 h 48"/>
                  <a:gd name="T20" fmla="*/ 1 w 25"/>
                  <a:gd name="T21" fmla="*/ 17 h 48"/>
                  <a:gd name="T22" fmla="*/ 2 w 25"/>
                  <a:gd name="T23" fmla="*/ 14 h 48"/>
                  <a:gd name="T24" fmla="*/ 4 w 25"/>
                  <a:gd name="T25" fmla="*/ 9 h 48"/>
                  <a:gd name="T26" fmla="*/ 8 w 25"/>
                  <a:gd name="T27" fmla="*/ 6 h 48"/>
                  <a:gd name="T28" fmla="*/ 12 w 25"/>
                  <a:gd name="T29" fmla="*/ 3 h 48"/>
                  <a:gd name="T30" fmla="*/ 15 w 25"/>
                  <a:gd name="T31" fmla="*/ 1 h 48"/>
                  <a:gd name="T32" fmla="*/ 20 w 25"/>
                  <a:gd name="T33" fmla="*/ 0 h 48"/>
                  <a:gd name="T34" fmla="*/ 25 w 25"/>
                  <a:gd name="T3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48">
                    <a:moveTo>
                      <a:pt x="25" y="48"/>
                    </a:moveTo>
                    <a:lnTo>
                      <a:pt x="20" y="48"/>
                    </a:lnTo>
                    <a:lnTo>
                      <a:pt x="15" y="47"/>
                    </a:lnTo>
                    <a:lnTo>
                      <a:pt x="12" y="44"/>
                    </a:lnTo>
                    <a:lnTo>
                      <a:pt x="8" y="42"/>
                    </a:lnTo>
                    <a:lnTo>
                      <a:pt x="4" y="39"/>
                    </a:lnTo>
                    <a:lnTo>
                      <a:pt x="2" y="35"/>
                    </a:lnTo>
                    <a:lnTo>
                      <a:pt x="1" y="30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2" y="14"/>
                    </a:lnTo>
                    <a:lnTo>
                      <a:pt x="4" y="9"/>
                    </a:lnTo>
                    <a:lnTo>
                      <a:pt x="8" y="6"/>
                    </a:lnTo>
                    <a:lnTo>
                      <a:pt x="12" y="3"/>
                    </a:lnTo>
                    <a:lnTo>
                      <a:pt x="15" y="1"/>
                    </a:lnTo>
                    <a:lnTo>
                      <a:pt x="20" y="0"/>
                    </a:lnTo>
                    <a:lnTo>
                      <a:pt x="2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41" name="Freeform 2906"/>
              <p:cNvSpPr>
                <a:spLocks/>
              </p:cNvSpPr>
              <p:nvPr/>
            </p:nvSpPr>
            <p:spPr bwMode="auto">
              <a:xfrm>
                <a:off x="3526" y="2109"/>
                <a:ext cx="4" cy="8"/>
              </a:xfrm>
              <a:custGeom>
                <a:avLst/>
                <a:gdLst>
                  <a:gd name="T0" fmla="*/ 0 w 23"/>
                  <a:gd name="T1" fmla="*/ 0 h 50"/>
                  <a:gd name="T2" fmla="*/ 4 w 23"/>
                  <a:gd name="T3" fmla="*/ 1 h 50"/>
                  <a:gd name="T4" fmla="*/ 8 w 23"/>
                  <a:gd name="T5" fmla="*/ 2 h 50"/>
                  <a:gd name="T6" fmla="*/ 12 w 23"/>
                  <a:gd name="T7" fmla="*/ 4 h 50"/>
                  <a:gd name="T8" fmla="*/ 16 w 23"/>
                  <a:gd name="T9" fmla="*/ 7 h 50"/>
                  <a:gd name="T10" fmla="*/ 18 w 23"/>
                  <a:gd name="T11" fmla="*/ 9 h 50"/>
                  <a:gd name="T12" fmla="*/ 21 w 23"/>
                  <a:gd name="T13" fmla="*/ 14 h 50"/>
                  <a:gd name="T14" fmla="*/ 23 w 23"/>
                  <a:gd name="T15" fmla="*/ 18 h 50"/>
                  <a:gd name="T16" fmla="*/ 23 w 23"/>
                  <a:gd name="T17" fmla="*/ 22 h 50"/>
                  <a:gd name="T18" fmla="*/ 23 w 23"/>
                  <a:gd name="T19" fmla="*/ 27 h 50"/>
                  <a:gd name="T20" fmla="*/ 23 w 23"/>
                  <a:gd name="T21" fmla="*/ 32 h 50"/>
                  <a:gd name="T22" fmla="*/ 21 w 23"/>
                  <a:gd name="T23" fmla="*/ 35 h 50"/>
                  <a:gd name="T24" fmla="*/ 18 w 23"/>
                  <a:gd name="T25" fmla="*/ 39 h 50"/>
                  <a:gd name="T26" fmla="*/ 16 w 23"/>
                  <a:gd name="T27" fmla="*/ 42 h 50"/>
                  <a:gd name="T28" fmla="*/ 12 w 23"/>
                  <a:gd name="T29" fmla="*/ 45 h 50"/>
                  <a:gd name="T30" fmla="*/ 8 w 23"/>
                  <a:gd name="T31" fmla="*/ 47 h 50"/>
                  <a:gd name="T32" fmla="*/ 4 w 23"/>
                  <a:gd name="T33" fmla="*/ 48 h 50"/>
                  <a:gd name="T34" fmla="*/ 0 w 23"/>
                  <a:gd name="T3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" h="50">
                    <a:moveTo>
                      <a:pt x="0" y="0"/>
                    </a:moveTo>
                    <a:lnTo>
                      <a:pt x="4" y="1"/>
                    </a:lnTo>
                    <a:lnTo>
                      <a:pt x="8" y="2"/>
                    </a:lnTo>
                    <a:lnTo>
                      <a:pt x="12" y="4"/>
                    </a:lnTo>
                    <a:lnTo>
                      <a:pt x="16" y="7"/>
                    </a:lnTo>
                    <a:lnTo>
                      <a:pt x="18" y="9"/>
                    </a:lnTo>
                    <a:lnTo>
                      <a:pt x="21" y="14"/>
                    </a:lnTo>
                    <a:lnTo>
                      <a:pt x="23" y="18"/>
                    </a:lnTo>
                    <a:lnTo>
                      <a:pt x="23" y="22"/>
                    </a:lnTo>
                    <a:lnTo>
                      <a:pt x="23" y="27"/>
                    </a:lnTo>
                    <a:lnTo>
                      <a:pt x="23" y="32"/>
                    </a:lnTo>
                    <a:lnTo>
                      <a:pt x="21" y="35"/>
                    </a:lnTo>
                    <a:lnTo>
                      <a:pt x="18" y="39"/>
                    </a:lnTo>
                    <a:lnTo>
                      <a:pt x="16" y="42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8"/>
                    </a:lnTo>
                    <a:lnTo>
                      <a:pt x="0" y="5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42" name="Freeform 2907"/>
              <p:cNvSpPr>
                <a:spLocks/>
              </p:cNvSpPr>
              <p:nvPr/>
            </p:nvSpPr>
            <p:spPr bwMode="auto">
              <a:xfrm>
                <a:off x="3522" y="2117"/>
                <a:ext cx="4" cy="8"/>
              </a:xfrm>
              <a:custGeom>
                <a:avLst/>
                <a:gdLst>
                  <a:gd name="T0" fmla="*/ 25 w 25"/>
                  <a:gd name="T1" fmla="*/ 48 h 48"/>
                  <a:gd name="T2" fmla="*/ 20 w 25"/>
                  <a:gd name="T3" fmla="*/ 47 h 48"/>
                  <a:gd name="T4" fmla="*/ 15 w 25"/>
                  <a:gd name="T5" fmla="*/ 46 h 48"/>
                  <a:gd name="T6" fmla="*/ 12 w 25"/>
                  <a:gd name="T7" fmla="*/ 44 h 48"/>
                  <a:gd name="T8" fmla="*/ 8 w 25"/>
                  <a:gd name="T9" fmla="*/ 41 h 48"/>
                  <a:gd name="T10" fmla="*/ 4 w 25"/>
                  <a:gd name="T11" fmla="*/ 39 h 48"/>
                  <a:gd name="T12" fmla="*/ 2 w 25"/>
                  <a:gd name="T13" fmla="*/ 34 h 48"/>
                  <a:gd name="T14" fmla="*/ 1 w 25"/>
                  <a:gd name="T15" fmla="*/ 30 h 48"/>
                  <a:gd name="T16" fmla="*/ 0 w 25"/>
                  <a:gd name="T17" fmla="*/ 26 h 48"/>
                  <a:gd name="T18" fmla="*/ 0 w 25"/>
                  <a:gd name="T19" fmla="*/ 21 h 48"/>
                  <a:gd name="T20" fmla="*/ 1 w 25"/>
                  <a:gd name="T21" fmla="*/ 16 h 48"/>
                  <a:gd name="T22" fmla="*/ 2 w 25"/>
                  <a:gd name="T23" fmla="*/ 13 h 48"/>
                  <a:gd name="T24" fmla="*/ 4 w 25"/>
                  <a:gd name="T25" fmla="*/ 9 h 48"/>
                  <a:gd name="T26" fmla="*/ 8 w 25"/>
                  <a:gd name="T27" fmla="*/ 5 h 48"/>
                  <a:gd name="T28" fmla="*/ 12 w 25"/>
                  <a:gd name="T29" fmla="*/ 3 h 48"/>
                  <a:gd name="T30" fmla="*/ 15 w 25"/>
                  <a:gd name="T31" fmla="*/ 1 h 48"/>
                  <a:gd name="T32" fmla="*/ 20 w 25"/>
                  <a:gd name="T33" fmla="*/ 0 h 48"/>
                  <a:gd name="T34" fmla="*/ 25 w 25"/>
                  <a:gd name="T3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48">
                    <a:moveTo>
                      <a:pt x="25" y="48"/>
                    </a:moveTo>
                    <a:lnTo>
                      <a:pt x="20" y="47"/>
                    </a:lnTo>
                    <a:lnTo>
                      <a:pt x="15" y="46"/>
                    </a:lnTo>
                    <a:lnTo>
                      <a:pt x="12" y="44"/>
                    </a:lnTo>
                    <a:lnTo>
                      <a:pt x="8" y="41"/>
                    </a:lnTo>
                    <a:lnTo>
                      <a:pt x="4" y="39"/>
                    </a:lnTo>
                    <a:lnTo>
                      <a:pt x="2" y="34"/>
                    </a:lnTo>
                    <a:lnTo>
                      <a:pt x="1" y="30"/>
                    </a:lnTo>
                    <a:lnTo>
                      <a:pt x="0" y="26"/>
                    </a:lnTo>
                    <a:lnTo>
                      <a:pt x="0" y="21"/>
                    </a:lnTo>
                    <a:lnTo>
                      <a:pt x="1" y="16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12" y="3"/>
                    </a:lnTo>
                    <a:lnTo>
                      <a:pt x="15" y="1"/>
                    </a:lnTo>
                    <a:lnTo>
                      <a:pt x="20" y="0"/>
                    </a:lnTo>
                    <a:lnTo>
                      <a:pt x="2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43" name="Freeform 2908"/>
              <p:cNvSpPr>
                <a:spLocks/>
              </p:cNvSpPr>
              <p:nvPr/>
            </p:nvSpPr>
            <p:spPr bwMode="auto">
              <a:xfrm>
                <a:off x="3526" y="2125"/>
                <a:ext cx="4" cy="8"/>
              </a:xfrm>
              <a:custGeom>
                <a:avLst/>
                <a:gdLst>
                  <a:gd name="T0" fmla="*/ 0 w 23"/>
                  <a:gd name="T1" fmla="*/ 0 h 48"/>
                  <a:gd name="T2" fmla="*/ 4 w 23"/>
                  <a:gd name="T3" fmla="*/ 0 h 48"/>
                  <a:gd name="T4" fmla="*/ 8 w 23"/>
                  <a:gd name="T5" fmla="*/ 1 h 48"/>
                  <a:gd name="T6" fmla="*/ 12 w 23"/>
                  <a:gd name="T7" fmla="*/ 4 h 48"/>
                  <a:gd name="T8" fmla="*/ 16 w 23"/>
                  <a:gd name="T9" fmla="*/ 6 h 48"/>
                  <a:gd name="T10" fmla="*/ 18 w 23"/>
                  <a:gd name="T11" fmla="*/ 9 h 48"/>
                  <a:gd name="T12" fmla="*/ 21 w 23"/>
                  <a:gd name="T13" fmla="*/ 13 h 48"/>
                  <a:gd name="T14" fmla="*/ 23 w 23"/>
                  <a:gd name="T15" fmla="*/ 18 h 48"/>
                  <a:gd name="T16" fmla="*/ 23 w 23"/>
                  <a:gd name="T17" fmla="*/ 21 h 48"/>
                  <a:gd name="T18" fmla="*/ 23 w 23"/>
                  <a:gd name="T19" fmla="*/ 26 h 48"/>
                  <a:gd name="T20" fmla="*/ 23 w 23"/>
                  <a:gd name="T21" fmla="*/ 31 h 48"/>
                  <a:gd name="T22" fmla="*/ 21 w 23"/>
                  <a:gd name="T23" fmla="*/ 35 h 48"/>
                  <a:gd name="T24" fmla="*/ 18 w 23"/>
                  <a:gd name="T25" fmla="*/ 39 h 48"/>
                  <a:gd name="T26" fmla="*/ 16 w 23"/>
                  <a:gd name="T27" fmla="*/ 42 h 48"/>
                  <a:gd name="T28" fmla="*/ 12 w 23"/>
                  <a:gd name="T29" fmla="*/ 45 h 48"/>
                  <a:gd name="T30" fmla="*/ 8 w 23"/>
                  <a:gd name="T31" fmla="*/ 47 h 48"/>
                  <a:gd name="T32" fmla="*/ 4 w 23"/>
                  <a:gd name="T33" fmla="*/ 48 h 48"/>
                  <a:gd name="T34" fmla="*/ 0 w 23"/>
                  <a:gd name="T3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" h="48">
                    <a:moveTo>
                      <a:pt x="0" y="0"/>
                    </a:moveTo>
                    <a:lnTo>
                      <a:pt x="4" y="0"/>
                    </a:lnTo>
                    <a:lnTo>
                      <a:pt x="8" y="1"/>
                    </a:lnTo>
                    <a:lnTo>
                      <a:pt x="12" y="4"/>
                    </a:lnTo>
                    <a:lnTo>
                      <a:pt x="16" y="6"/>
                    </a:lnTo>
                    <a:lnTo>
                      <a:pt x="18" y="9"/>
                    </a:lnTo>
                    <a:lnTo>
                      <a:pt x="21" y="13"/>
                    </a:lnTo>
                    <a:lnTo>
                      <a:pt x="23" y="18"/>
                    </a:lnTo>
                    <a:lnTo>
                      <a:pt x="23" y="21"/>
                    </a:lnTo>
                    <a:lnTo>
                      <a:pt x="23" y="26"/>
                    </a:lnTo>
                    <a:lnTo>
                      <a:pt x="23" y="31"/>
                    </a:lnTo>
                    <a:lnTo>
                      <a:pt x="21" y="35"/>
                    </a:lnTo>
                    <a:lnTo>
                      <a:pt x="18" y="39"/>
                    </a:lnTo>
                    <a:lnTo>
                      <a:pt x="16" y="42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8"/>
                    </a:lnTo>
                    <a:lnTo>
                      <a:pt x="0" y="48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44" name="Freeform 2909"/>
              <p:cNvSpPr>
                <a:spLocks/>
              </p:cNvSpPr>
              <p:nvPr/>
            </p:nvSpPr>
            <p:spPr bwMode="auto">
              <a:xfrm>
                <a:off x="3522" y="2133"/>
                <a:ext cx="4" cy="8"/>
              </a:xfrm>
              <a:custGeom>
                <a:avLst/>
                <a:gdLst>
                  <a:gd name="T0" fmla="*/ 25 w 25"/>
                  <a:gd name="T1" fmla="*/ 49 h 49"/>
                  <a:gd name="T2" fmla="*/ 20 w 25"/>
                  <a:gd name="T3" fmla="*/ 49 h 49"/>
                  <a:gd name="T4" fmla="*/ 15 w 25"/>
                  <a:gd name="T5" fmla="*/ 48 h 49"/>
                  <a:gd name="T6" fmla="*/ 12 w 25"/>
                  <a:gd name="T7" fmla="*/ 45 h 49"/>
                  <a:gd name="T8" fmla="*/ 8 w 25"/>
                  <a:gd name="T9" fmla="*/ 43 h 49"/>
                  <a:gd name="T10" fmla="*/ 4 w 25"/>
                  <a:gd name="T11" fmla="*/ 39 h 49"/>
                  <a:gd name="T12" fmla="*/ 2 w 25"/>
                  <a:gd name="T13" fmla="*/ 36 h 49"/>
                  <a:gd name="T14" fmla="*/ 1 w 25"/>
                  <a:gd name="T15" fmla="*/ 31 h 49"/>
                  <a:gd name="T16" fmla="*/ 0 w 25"/>
                  <a:gd name="T17" fmla="*/ 26 h 49"/>
                  <a:gd name="T18" fmla="*/ 0 w 25"/>
                  <a:gd name="T19" fmla="*/ 23 h 49"/>
                  <a:gd name="T20" fmla="*/ 1 w 25"/>
                  <a:gd name="T21" fmla="*/ 18 h 49"/>
                  <a:gd name="T22" fmla="*/ 2 w 25"/>
                  <a:gd name="T23" fmla="*/ 13 h 49"/>
                  <a:gd name="T24" fmla="*/ 4 w 25"/>
                  <a:gd name="T25" fmla="*/ 10 h 49"/>
                  <a:gd name="T26" fmla="*/ 8 w 25"/>
                  <a:gd name="T27" fmla="*/ 6 h 49"/>
                  <a:gd name="T28" fmla="*/ 12 w 25"/>
                  <a:gd name="T29" fmla="*/ 4 h 49"/>
                  <a:gd name="T30" fmla="*/ 15 w 25"/>
                  <a:gd name="T31" fmla="*/ 2 h 49"/>
                  <a:gd name="T32" fmla="*/ 20 w 25"/>
                  <a:gd name="T33" fmla="*/ 0 h 49"/>
                  <a:gd name="T34" fmla="*/ 25 w 25"/>
                  <a:gd name="T3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49">
                    <a:moveTo>
                      <a:pt x="25" y="49"/>
                    </a:moveTo>
                    <a:lnTo>
                      <a:pt x="20" y="49"/>
                    </a:lnTo>
                    <a:lnTo>
                      <a:pt x="15" y="48"/>
                    </a:lnTo>
                    <a:lnTo>
                      <a:pt x="12" y="45"/>
                    </a:lnTo>
                    <a:lnTo>
                      <a:pt x="8" y="43"/>
                    </a:lnTo>
                    <a:lnTo>
                      <a:pt x="4" y="39"/>
                    </a:lnTo>
                    <a:lnTo>
                      <a:pt x="2" y="36"/>
                    </a:lnTo>
                    <a:lnTo>
                      <a:pt x="1" y="31"/>
                    </a:lnTo>
                    <a:lnTo>
                      <a:pt x="0" y="26"/>
                    </a:lnTo>
                    <a:lnTo>
                      <a:pt x="0" y="23"/>
                    </a:lnTo>
                    <a:lnTo>
                      <a:pt x="1" y="18"/>
                    </a:lnTo>
                    <a:lnTo>
                      <a:pt x="2" y="13"/>
                    </a:lnTo>
                    <a:lnTo>
                      <a:pt x="4" y="10"/>
                    </a:lnTo>
                    <a:lnTo>
                      <a:pt x="8" y="6"/>
                    </a:lnTo>
                    <a:lnTo>
                      <a:pt x="12" y="4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45" name="Freeform 2910"/>
              <p:cNvSpPr>
                <a:spLocks/>
              </p:cNvSpPr>
              <p:nvPr/>
            </p:nvSpPr>
            <p:spPr bwMode="auto">
              <a:xfrm>
                <a:off x="3525" y="2141"/>
                <a:ext cx="5" cy="8"/>
              </a:xfrm>
              <a:custGeom>
                <a:avLst/>
                <a:gdLst>
                  <a:gd name="T0" fmla="*/ 5 w 27"/>
                  <a:gd name="T1" fmla="*/ 0 h 48"/>
                  <a:gd name="T2" fmla="*/ 9 w 27"/>
                  <a:gd name="T3" fmla="*/ 1 h 48"/>
                  <a:gd name="T4" fmla="*/ 14 w 27"/>
                  <a:gd name="T5" fmla="*/ 2 h 48"/>
                  <a:gd name="T6" fmla="*/ 17 w 27"/>
                  <a:gd name="T7" fmla="*/ 6 h 48"/>
                  <a:gd name="T8" fmla="*/ 21 w 27"/>
                  <a:gd name="T9" fmla="*/ 8 h 48"/>
                  <a:gd name="T10" fmla="*/ 23 w 27"/>
                  <a:gd name="T11" fmla="*/ 13 h 48"/>
                  <a:gd name="T12" fmla="*/ 26 w 27"/>
                  <a:gd name="T13" fmla="*/ 16 h 48"/>
                  <a:gd name="T14" fmla="*/ 27 w 27"/>
                  <a:gd name="T15" fmla="*/ 21 h 48"/>
                  <a:gd name="T16" fmla="*/ 27 w 27"/>
                  <a:gd name="T17" fmla="*/ 26 h 48"/>
                  <a:gd name="T18" fmla="*/ 26 w 27"/>
                  <a:gd name="T19" fmla="*/ 30 h 48"/>
                  <a:gd name="T20" fmla="*/ 23 w 27"/>
                  <a:gd name="T21" fmla="*/ 35 h 48"/>
                  <a:gd name="T22" fmla="*/ 21 w 27"/>
                  <a:gd name="T23" fmla="*/ 40 h 48"/>
                  <a:gd name="T24" fmla="*/ 17 w 27"/>
                  <a:gd name="T25" fmla="*/ 43 h 48"/>
                  <a:gd name="T26" fmla="*/ 14 w 27"/>
                  <a:gd name="T27" fmla="*/ 46 h 48"/>
                  <a:gd name="T28" fmla="*/ 9 w 27"/>
                  <a:gd name="T29" fmla="*/ 47 h 48"/>
                  <a:gd name="T30" fmla="*/ 5 w 27"/>
                  <a:gd name="T31" fmla="*/ 48 h 48"/>
                  <a:gd name="T32" fmla="*/ 0 w 27"/>
                  <a:gd name="T3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48">
                    <a:moveTo>
                      <a:pt x="5" y="0"/>
                    </a:moveTo>
                    <a:lnTo>
                      <a:pt x="9" y="1"/>
                    </a:lnTo>
                    <a:lnTo>
                      <a:pt x="14" y="2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3"/>
                    </a:lnTo>
                    <a:lnTo>
                      <a:pt x="26" y="16"/>
                    </a:lnTo>
                    <a:lnTo>
                      <a:pt x="27" y="21"/>
                    </a:lnTo>
                    <a:lnTo>
                      <a:pt x="27" y="26"/>
                    </a:lnTo>
                    <a:lnTo>
                      <a:pt x="26" y="30"/>
                    </a:lnTo>
                    <a:lnTo>
                      <a:pt x="23" y="35"/>
                    </a:lnTo>
                    <a:lnTo>
                      <a:pt x="21" y="40"/>
                    </a:lnTo>
                    <a:lnTo>
                      <a:pt x="17" y="43"/>
                    </a:lnTo>
                    <a:lnTo>
                      <a:pt x="14" y="46"/>
                    </a:lnTo>
                    <a:lnTo>
                      <a:pt x="9" y="47"/>
                    </a:lnTo>
                    <a:lnTo>
                      <a:pt x="5" y="48"/>
                    </a:lnTo>
                    <a:lnTo>
                      <a:pt x="0" y="48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46" name="Line 2911"/>
              <p:cNvSpPr>
                <a:spLocks noChangeShapeType="1"/>
              </p:cNvSpPr>
              <p:nvPr/>
            </p:nvSpPr>
            <p:spPr bwMode="auto">
              <a:xfrm>
                <a:off x="3525" y="2149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47" name="Line 2912"/>
              <p:cNvSpPr>
                <a:spLocks noChangeShapeType="1"/>
              </p:cNvSpPr>
              <p:nvPr/>
            </p:nvSpPr>
            <p:spPr bwMode="auto">
              <a:xfrm flipH="1" flipV="1">
                <a:off x="3522" y="2157"/>
                <a:ext cx="3" cy="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48" name="Freeform 2913"/>
              <p:cNvSpPr>
                <a:spLocks/>
              </p:cNvSpPr>
              <p:nvPr/>
            </p:nvSpPr>
            <p:spPr bwMode="auto">
              <a:xfrm>
                <a:off x="3134" y="1258"/>
                <a:ext cx="52" cy="20"/>
              </a:xfrm>
              <a:custGeom>
                <a:avLst/>
                <a:gdLst>
                  <a:gd name="T0" fmla="*/ 6 w 314"/>
                  <a:gd name="T1" fmla="*/ 0 h 121"/>
                  <a:gd name="T2" fmla="*/ 0 w 314"/>
                  <a:gd name="T3" fmla="*/ 17 h 121"/>
                  <a:gd name="T4" fmla="*/ 308 w 314"/>
                  <a:gd name="T5" fmla="*/ 121 h 121"/>
                  <a:gd name="T6" fmla="*/ 314 w 314"/>
                  <a:gd name="T7" fmla="*/ 103 h 121"/>
                  <a:gd name="T8" fmla="*/ 6 w 314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121">
                    <a:moveTo>
                      <a:pt x="6" y="0"/>
                    </a:moveTo>
                    <a:lnTo>
                      <a:pt x="0" y="17"/>
                    </a:lnTo>
                    <a:lnTo>
                      <a:pt x="308" y="121"/>
                    </a:lnTo>
                    <a:lnTo>
                      <a:pt x="314" y="103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49" name="Rectangle 2914"/>
              <p:cNvSpPr>
                <a:spLocks noChangeArrowheads="1"/>
              </p:cNvSpPr>
              <p:nvPr/>
            </p:nvSpPr>
            <p:spPr bwMode="auto">
              <a:xfrm>
                <a:off x="3128" y="1250"/>
                <a:ext cx="63" cy="214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50" name="Rectangle 2915"/>
              <p:cNvSpPr>
                <a:spLocks noChangeArrowheads="1"/>
              </p:cNvSpPr>
              <p:nvPr/>
            </p:nvSpPr>
            <p:spPr bwMode="auto">
              <a:xfrm>
                <a:off x="3131" y="1252"/>
                <a:ext cx="58" cy="210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51" name="Line 2916"/>
              <p:cNvSpPr>
                <a:spLocks noChangeShapeType="1"/>
              </p:cNvSpPr>
              <p:nvPr/>
            </p:nvSpPr>
            <p:spPr bwMode="auto">
              <a:xfrm>
                <a:off x="3159" y="1252"/>
                <a:ext cx="0" cy="2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52" name="Line 2917"/>
              <p:cNvSpPr>
                <a:spLocks noChangeShapeType="1"/>
              </p:cNvSpPr>
              <p:nvPr/>
            </p:nvSpPr>
            <p:spPr bwMode="auto">
              <a:xfrm>
                <a:off x="3161" y="1252"/>
                <a:ext cx="0" cy="2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53" name="Rectangle 2918"/>
              <p:cNvSpPr>
                <a:spLocks noChangeArrowheads="1"/>
              </p:cNvSpPr>
              <p:nvPr/>
            </p:nvSpPr>
            <p:spPr bwMode="auto">
              <a:xfrm>
                <a:off x="3133" y="1331"/>
                <a:ext cx="54" cy="3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54" name="Rectangle 2919"/>
              <p:cNvSpPr>
                <a:spLocks noChangeArrowheads="1"/>
              </p:cNvSpPr>
              <p:nvPr/>
            </p:nvSpPr>
            <p:spPr bwMode="auto">
              <a:xfrm>
                <a:off x="3133" y="1345"/>
                <a:ext cx="54" cy="3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55" name="Freeform 2920"/>
              <p:cNvSpPr>
                <a:spLocks/>
              </p:cNvSpPr>
              <p:nvPr/>
            </p:nvSpPr>
            <p:spPr bwMode="auto">
              <a:xfrm>
                <a:off x="3135" y="1281"/>
                <a:ext cx="52" cy="20"/>
              </a:xfrm>
              <a:custGeom>
                <a:avLst/>
                <a:gdLst>
                  <a:gd name="T0" fmla="*/ 6 w 315"/>
                  <a:gd name="T1" fmla="*/ 0 h 119"/>
                  <a:gd name="T2" fmla="*/ 0 w 315"/>
                  <a:gd name="T3" fmla="*/ 17 h 119"/>
                  <a:gd name="T4" fmla="*/ 309 w 315"/>
                  <a:gd name="T5" fmla="*/ 119 h 119"/>
                  <a:gd name="T6" fmla="*/ 315 w 315"/>
                  <a:gd name="T7" fmla="*/ 101 h 119"/>
                  <a:gd name="T8" fmla="*/ 6 w 315"/>
                  <a:gd name="T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5" h="119">
                    <a:moveTo>
                      <a:pt x="6" y="0"/>
                    </a:moveTo>
                    <a:lnTo>
                      <a:pt x="0" y="17"/>
                    </a:lnTo>
                    <a:lnTo>
                      <a:pt x="309" y="119"/>
                    </a:lnTo>
                    <a:lnTo>
                      <a:pt x="315" y="101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56" name="Freeform 2921"/>
              <p:cNvSpPr>
                <a:spLocks/>
              </p:cNvSpPr>
              <p:nvPr/>
            </p:nvSpPr>
            <p:spPr bwMode="auto">
              <a:xfrm>
                <a:off x="3135" y="1303"/>
                <a:ext cx="51" cy="23"/>
              </a:xfrm>
              <a:custGeom>
                <a:avLst/>
                <a:gdLst>
                  <a:gd name="T0" fmla="*/ 0 w 308"/>
                  <a:gd name="T1" fmla="*/ 121 h 138"/>
                  <a:gd name="T2" fmla="*/ 7 w 308"/>
                  <a:gd name="T3" fmla="*/ 138 h 138"/>
                  <a:gd name="T4" fmla="*/ 308 w 308"/>
                  <a:gd name="T5" fmla="*/ 18 h 138"/>
                  <a:gd name="T6" fmla="*/ 301 w 308"/>
                  <a:gd name="T7" fmla="*/ 0 h 138"/>
                  <a:gd name="T8" fmla="*/ 0 w 308"/>
                  <a:gd name="T9" fmla="*/ 121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8" h="138">
                    <a:moveTo>
                      <a:pt x="0" y="121"/>
                    </a:moveTo>
                    <a:lnTo>
                      <a:pt x="7" y="138"/>
                    </a:lnTo>
                    <a:lnTo>
                      <a:pt x="308" y="18"/>
                    </a:lnTo>
                    <a:lnTo>
                      <a:pt x="301" y="0"/>
                    </a:lnTo>
                    <a:lnTo>
                      <a:pt x="0" y="121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57" name="Freeform 2922"/>
              <p:cNvSpPr>
                <a:spLocks/>
              </p:cNvSpPr>
              <p:nvPr/>
            </p:nvSpPr>
            <p:spPr bwMode="auto">
              <a:xfrm>
                <a:off x="3135" y="1390"/>
                <a:ext cx="52" cy="20"/>
              </a:xfrm>
              <a:custGeom>
                <a:avLst/>
                <a:gdLst>
                  <a:gd name="T0" fmla="*/ 6 w 315"/>
                  <a:gd name="T1" fmla="*/ 0 h 118"/>
                  <a:gd name="T2" fmla="*/ 0 w 315"/>
                  <a:gd name="T3" fmla="*/ 18 h 118"/>
                  <a:gd name="T4" fmla="*/ 309 w 315"/>
                  <a:gd name="T5" fmla="*/ 118 h 118"/>
                  <a:gd name="T6" fmla="*/ 315 w 315"/>
                  <a:gd name="T7" fmla="*/ 100 h 118"/>
                  <a:gd name="T8" fmla="*/ 6 w 315"/>
                  <a:gd name="T9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5" h="118">
                    <a:moveTo>
                      <a:pt x="6" y="0"/>
                    </a:moveTo>
                    <a:lnTo>
                      <a:pt x="0" y="18"/>
                    </a:lnTo>
                    <a:lnTo>
                      <a:pt x="309" y="118"/>
                    </a:lnTo>
                    <a:lnTo>
                      <a:pt x="315" y="100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58" name="Freeform 2923"/>
              <p:cNvSpPr>
                <a:spLocks/>
              </p:cNvSpPr>
              <p:nvPr/>
            </p:nvSpPr>
            <p:spPr bwMode="auto">
              <a:xfrm>
                <a:off x="3135" y="1413"/>
                <a:ext cx="51" cy="23"/>
              </a:xfrm>
              <a:custGeom>
                <a:avLst/>
                <a:gdLst>
                  <a:gd name="T0" fmla="*/ 0 w 308"/>
                  <a:gd name="T1" fmla="*/ 120 h 138"/>
                  <a:gd name="T2" fmla="*/ 7 w 308"/>
                  <a:gd name="T3" fmla="*/ 138 h 138"/>
                  <a:gd name="T4" fmla="*/ 308 w 308"/>
                  <a:gd name="T5" fmla="*/ 16 h 138"/>
                  <a:gd name="T6" fmla="*/ 301 w 308"/>
                  <a:gd name="T7" fmla="*/ 0 h 138"/>
                  <a:gd name="T8" fmla="*/ 0 w 308"/>
                  <a:gd name="T9" fmla="*/ 12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8" h="138">
                    <a:moveTo>
                      <a:pt x="0" y="120"/>
                    </a:moveTo>
                    <a:lnTo>
                      <a:pt x="7" y="138"/>
                    </a:lnTo>
                    <a:lnTo>
                      <a:pt x="308" y="16"/>
                    </a:lnTo>
                    <a:lnTo>
                      <a:pt x="301" y="0"/>
                    </a:lnTo>
                    <a:lnTo>
                      <a:pt x="0" y="12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59" name="Freeform 2924"/>
              <p:cNvSpPr>
                <a:spLocks/>
              </p:cNvSpPr>
              <p:nvPr/>
            </p:nvSpPr>
            <p:spPr bwMode="auto">
              <a:xfrm>
                <a:off x="3134" y="1367"/>
                <a:ext cx="52" cy="20"/>
              </a:xfrm>
              <a:custGeom>
                <a:avLst/>
                <a:gdLst>
                  <a:gd name="T0" fmla="*/ 6 w 314"/>
                  <a:gd name="T1" fmla="*/ 0 h 120"/>
                  <a:gd name="T2" fmla="*/ 0 w 314"/>
                  <a:gd name="T3" fmla="*/ 18 h 120"/>
                  <a:gd name="T4" fmla="*/ 308 w 314"/>
                  <a:gd name="T5" fmla="*/ 120 h 120"/>
                  <a:gd name="T6" fmla="*/ 314 w 314"/>
                  <a:gd name="T7" fmla="*/ 103 h 120"/>
                  <a:gd name="T8" fmla="*/ 6 w 314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120">
                    <a:moveTo>
                      <a:pt x="6" y="0"/>
                    </a:moveTo>
                    <a:lnTo>
                      <a:pt x="0" y="18"/>
                    </a:lnTo>
                    <a:lnTo>
                      <a:pt x="308" y="120"/>
                    </a:lnTo>
                    <a:lnTo>
                      <a:pt x="314" y="103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60" name="Line 2925"/>
              <p:cNvSpPr>
                <a:spLocks noChangeShapeType="1"/>
              </p:cNvSpPr>
              <p:nvPr/>
            </p:nvSpPr>
            <p:spPr bwMode="auto">
              <a:xfrm>
                <a:off x="2251" y="1395"/>
                <a:ext cx="0" cy="9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61" name="Line 2926"/>
              <p:cNvSpPr>
                <a:spLocks noChangeShapeType="1"/>
              </p:cNvSpPr>
              <p:nvPr/>
            </p:nvSpPr>
            <p:spPr bwMode="auto">
              <a:xfrm flipH="1">
                <a:off x="2253" y="1397"/>
                <a:ext cx="20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62" name="Line 2927"/>
              <p:cNvSpPr>
                <a:spLocks noChangeShapeType="1"/>
              </p:cNvSpPr>
              <p:nvPr/>
            </p:nvSpPr>
            <p:spPr bwMode="auto">
              <a:xfrm flipH="1">
                <a:off x="2402" y="1515"/>
                <a:ext cx="3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63" name="Line 2928"/>
              <p:cNvSpPr>
                <a:spLocks noChangeShapeType="1"/>
              </p:cNvSpPr>
              <p:nvPr/>
            </p:nvSpPr>
            <p:spPr bwMode="auto">
              <a:xfrm flipH="1" flipV="1">
                <a:off x="2401" y="1501"/>
                <a:ext cx="1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64" name="Line 2929"/>
              <p:cNvSpPr>
                <a:spLocks noChangeShapeType="1"/>
              </p:cNvSpPr>
              <p:nvPr/>
            </p:nvSpPr>
            <p:spPr bwMode="auto">
              <a:xfrm>
                <a:off x="3636" y="1597"/>
                <a:ext cx="8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65" name="Line 2930"/>
              <p:cNvSpPr>
                <a:spLocks noChangeShapeType="1"/>
              </p:cNvSpPr>
              <p:nvPr/>
            </p:nvSpPr>
            <p:spPr bwMode="auto">
              <a:xfrm>
                <a:off x="2251" y="1488"/>
                <a:ext cx="20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66" name="Line 2931"/>
              <p:cNvSpPr>
                <a:spLocks noChangeShapeType="1"/>
              </p:cNvSpPr>
              <p:nvPr/>
            </p:nvSpPr>
            <p:spPr bwMode="auto">
              <a:xfrm>
                <a:off x="2251" y="1395"/>
                <a:ext cx="0" cy="9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67" name="Freeform 2932"/>
              <p:cNvSpPr>
                <a:spLocks/>
              </p:cNvSpPr>
              <p:nvPr/>
            </p:nvSpPr>
            <p:spPr bwMode="auto">
              <a:xfrm>
                <a:off x="2318" y="1449"/>
                <a:ext cx="12" cy="0"/>
              </a:xfrm>
              <a:custGeom>
                <a:avLst/>
                <a:gdLst>
                  <a:gd name="T0" fmla="*/ 0 w 73"/>
                  <a:gd name="T1" fmla="*/ 50 w 73"/>
                  <a:gd name="T2" fmla="*/ 73 w 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3">
                    <a:moveTo>
                      <a:pt x="0" y="0"/>
                    </a:moveTo>
                    <a:lnTo>
                      <a:pt x="50" y="0"/>
                    </a:lnTo>
                    <a:lnTo>
                      <a:pt x="7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68" name="Freeform 2933"/>
              <p:cNvSpPr>
                <a:spLocks/>
              </p:cNvSpPr>
              <p:nvPr/>
            </p:nvSpPr>
            <p:spPr bwMode="auto">
              <a:xfrm>
                <a:off x="2330" y="1443"/>
                <a:ext cx="12" cy="0"/>
              </a:xfrm>
              <a:custGeom>
                <a:avLst/>
                <a:gdLst>
                  <a:gd name="T0" fmla="*/ 0 w 72"/>
                  <a:gd name="T1" fmla="*/ 49 w 72"/>
                  <a:gd name="T2" fmla="*/ 72 w 7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">
                    <a:moveTo>
                      <a:pt x="0" y="0"/>
                    </a:moveTo>
                    <a:lnTo>
                      <a:pt x="49" y="0"/>
                    </a:lnTo>
                    <a:lnTo>
                      <a:pt x="72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69" name="Freeform 2934"/>
              <p:cNvSpPr>
                <a:spLocks/>
              </p:cNvSpPr>
              <p:nvPr/>
            </p:nvSpPr>
            <p:spPr bwMode="auto">
              <a:xfrm>
                <a:off x="2338" y="1425"/>
                <a:ext cx="3" cy="16"/>
              </a:xfrm>
              <a:custGeom>
                <a:avLst/>
                <a:gdLst>
                  <a:gd name="T0" fmla="*/ 20 w 20"/>
                  <a:gd name="T1" fmla="*/ 100 h 100"/>
                  <a:gd name="T2" fmla="*/ 17 w 20"/>
                  <a:gd name="T3" fmla="*/ 81 h 100"/>
                  <a:gd name="T4" fmla="*/ 10 w 20"/>
                  <a:gd name="T5" fmla="*/ 65 h 100"/>
                  <a:gd name="T6" fmla="*/ 0 w 20"/>
                  <a:gd name="T7" fmla="*/ 52 h 100"/>
                  <a:gd name="T8" fmla="*/ 11 w 20"/>
                  <a:gd name="T9" fmla="*/ 38 h 100"/>
                  <a:gd name="T10" fmla="*/ 17 w 20"/>
                  <a:gd name="T11" fmla="*/ 20 h 100"/>
                  <a:gd name="T12" fmla="*/ 20 w 20"/>
                  <a:gd name="T13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00">
                    <a:moveTo>
                      <a:pt x="20" y="100"/>
                    </a:moveTo>
                    <a:lnTo>
                      <a:pt x="17" y="81"/>
                    </a:lnTo>
                    <a:lnTo>
                      <a:pt x="10" y="65"/>
                    </a:lnTo>
                    <a:lnTo>
                      <a:pt x="0" y="52"/>
                    </a:lnTo>
                    <a:lnTo>
                      <a:pt x="11" y="38"/>
                    </a:lnTo>
                    <a:lnTo>
                      <a:pt x="17" y="20"/>
                    </a:lnTo>
                    <a:lnTo>
                      <a:pt x="2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70" name="Freeform 2935"/>
              <p:cNvSpPr>
                <a:spLocks/>
              </p:cNvSpPr>
              <p:nvPr/>
            </p:nvSpPr>
            <p:spPr bwMode="auto">
              <a:xfrm>
                <a:off x="2330" y="1423"/>
                <a:ext cx="12" cy="0"/>
              </a:xfrm>
              <a:custGeom>
                <a:avLst/>
                <a:gdLst>
                  <a:gd name="T0" fmla="*/ 72 w 72"/>
                  <a:gd name="T1" fmla="*/ 49 w 72"/>
                  <a:gd name="T2" fmla="*/ 0 w 7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">
                    <a:moveTo>
                      <a:pt x="72" y="0"/>
                    </a:moveTo>
                    <a:lnTo>
                      <a:pt x="4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71" name="Freeform 2936"/>
              <p:cNvSpPr>
                <a:spLocks/>
              </p:cNvSpPr>
              <p:nvPr/>
            </p:nvSpPr>
            <p:spPr bwMode="auto">
              <a:xfrm>
                <a:off x="2318" y="1425"/>
                <a:ext cx="11" cy="0"/>
              </a:xfrm>
              <a:custGeom>
                <a:avLst/>
                <a:gdLst>
                  <a:gd name="T0" fmla="*/ 62 w 62"/>
                  <a:gd name="T1" fmla="*/ 49 w 62"/>
                  <a:gd name="T2" fmla="*/ 0 w 6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2">
                    <a:moveTo>
                      <a:pt x="62" y="0"/>
                    </a:moveTo>
                    <a:lnTo>
                      <a:pt x="4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72" name="Freeform 2937"/>
              <p:cNvSpPr>
                <a:spLocks/>
              </p:cNvSpPr>
              <p:nvPr/>
            </p:nvSpPr>
            <p:spPr bwMode="auto">
              <a:xfrm>
                <a:off x="2319" y="1431"/>
                <a:ext cx="10" cy="12"/>
              </a:xfrm>
              <a:custGeom>
                <a:avLst/>
                <a:gdLst>
                  <a:gd name="T0" fmla="*/ 0 w 59"/>
                  <a:gd name="T1" fmla="*/ 0 h 71"/>
                  <a:gd name="T2" fmla="*/ 0 w 59"/>
                  <a:gd name="T3" fmla="*/ 71 h 71"/>
                  <a:gd name="T4" fmla="*/ 50 w 59"/>
                  <a:gd name="T5" fmla="*/ 71 h 71"/>
                  <a:gd name="T6" fmla="*/ 59 w 59"/>
                  <a:gd name="T7" fmla="*/ 71 h 71"/>
                  <a:gd name="T8" fmla="*/ 59 w 59"/>
                  <a:gd name="T9" fmla="*/ 0 h 71"/>
                  <a:gd name="T10" fmla="*/ 10 w 59"/>
                  <a:gd name="T11" fmla="*/ 0 h 71"/>
                  <a:gd name="T12" fmla="*/ 4 w 59"/>
                  <a:gd name="T1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71">
                    <a:moveTo>
                      <a:pt x="0" y="0"/>
                    </a:moveTo>
                    <a:lnTo>
                      <a:pt x="0" y="71"/>
                    </a:lnTo>
                    <a:lnTo>
                      <a:pt x="50" y="71"/>
                    </a:lnTo>
                    <a:lnTo>
                      <a:pt x="59" y="71"/>
                    </a:lnTo>
                    <a:lnTo>
                      <a:pt x="59" y="0"/>
                    </a:lnTo>
                    <a:lnTo>
                      <a:pt x="10" y="0"/>
                    </a:lnTo>
                    <a:lnTo>
                      <a:pt x="4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73" name="Freeform 2938"/>
              <p:cNvSpPr>
                <a:spLocks/>
              </p:cNvSpPr>
              <p:nvPr/>
            </p:nvSpPr>
            <p:spPr bwMode="auto">
              <a:xfrm>
                <a:off x="2319" y="1437"/>
                <a:ext cx="10" cy="0"/>
              </a:xfrm>
              <a:custGeom>
                <a:avLst/>
                <a:gdLst>
                  <a:gd name="T0" fmla="*/ 0 w 59"/>
                  <a:gd name="T1" fmla="*/ 50 w 59"/>
                  <a:gd name="T2" fmla="*/ 59 w 5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">
                    <a:moveTo>
                      <a:pt x="0" y="0"/>
                    </a:moveTo>
                    <a:lnTo>
                      <a:pt x="50" y="0"/>
                    </a:lnTo>
                    <a:lnTo>
                      <a:pt x="5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74" name="Freeform 2939"/>
              <p:cNvSpPr>
                <a:spLocks/>
              </p:cNvSpPr>
              <p:nvPr/>
            </p:nvSpPr>
            <p:spPr bwMode="auto">
              <a:xfrm>
                <a:off x="2330" y="1433"/>
                <a:ext cx="3" cy="8"/>
              </a:xfrm>
              <a:custGeom>
                <a:avLst/>
                <a:gdLst>
                  <a:gd name="T0" fmla="*/ 16 w 16"/>
                  <a:gd name="T1" fmla="*/ 48 h 48"/>
                  <a:gd name="T2" fmla="*/ 13 w 16"/>
                  <a:gd name="T3" fmla="*/ 30 h 48"/>
                  <a:gd name="T4" fmla="*/ 9 w 16"/>
                  <a:gd name="T5" fmla="*/ 13 h 48"/>
                  <a:gd name="T6" fmla="*/ 0 w 16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8">
                    <a:moveTo>
                      <a:pt x="16" y="48"/>
                    </a:moveTo>
                    <a:lnTo>
                      <a:pt x="13" y="30"/>
                    </a:lnTo>
                    <a:lnTo>
                      <a:pt x="9" y="1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75" name="Freeform 2940"/>
              <p:cNvSpPr>
                <a:spLocks/>
              </p:cNvSpPr>
              <p:nvPr/>
            </p:nvSpPr>
            <p:spPr bwMode="auto">
              <a:xfrm>
                <a:off x="2334" y="1425"/>
                <a:ext cx="3" cy="16"/>
              </a:xfrm>
              <a:custGeom>
                <a:avLst/>
                <a:gdLst>
                  <a:gd name="T0" fmla="*/ 17 w 17"/>
                  <a:gd name="T1" fmla="*/ 100 h 100"/>
                  <a:gd name="T2" fmla="*/ 14 w 17"/>
                  <a:gd name="T3" fmla="*/ 82 h 100"/>
                  <a:gd name="T4" fmla="*/ 9 w 17"/>
                  <a:gd name="T5" fmla="*/ 65 h 100"/>
                  <a:gd name="T6" fmla="*/ 0 w 17"/>
                  <a:gd name="T7" fmla="*/ 52 h 100"/>
                  <a:gd name="T8" fmla="*/ 9 w 17"/>
                  <a:gd name="T9" fmla="*/ 37 h 100"/>
                  <a:gd name="T10" fmla="*/ 14 w 17"/>
                  <a:gd name="T11" fmla="*/ 19 h 100"/>
                  <a:gd name="T12" fmla="*/ 17 w 17"/>
                  <a:gd name="T13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00">
                    <a:moveTo>
                      <a:pt x="17" y="100"/>
                    </a:moveTo>
                    <a:lnTo>
                      <a:pt x="14" y="82"/>
                    </a:lnTo>
                    <a:lnTo>
                      <a:pt x="9" y="65"/>
                    </a:lnTo>
                    <a:lnTo>
                      <a:pt x="0" y="52"/>
                    </a:lnTo>
                    <a:lnTo>
                      <a:pt x="9" y="37"/>
                    </a:lnTo>
                    <a:lnTo>
                      <a:pt x="14" y="19"/>
                    </a:lnTo>
                    <a:lnTo>
                      <a:pt x="17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76" name="Freeform 2941"/>
              <p:cNvSpPr>
                <a:spLocks/>
              </p:cNvSpPr>
              <p:nvPr/>
            </p:nvSpPr>
            <p:spPr bwMode="auto">
              <a:xfrm>
                <a:off x="2330" y="1425"/>
                <a:ext cx="3" cy="8"/>
              </a:xfrm>
              <a:custGeom>
                <a:avLst/>
                <a:gdLst>
                  <a:gd name="T0" fmla="*/ 0 w 16"/>
                  <a:gd name="T1" fmla="*/ 52 h 52"/>
                  <a:gd name="T2" fmla="*/ 9 w 16"/>
                  <a:gd name="T3" fmla="*/ 37 h 52"/>
                  <a:gd name="T4" fmla="*/ 13 w 16"/>
                  <a:gd name="T5" fmla="*/ 19 h 52"/>
                  <a:gd name="T6" fmla="*/ 16 w 16"/>
                  <a:gd name="T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52">
                    <a:moveTo>
                      <a:pt x="0" y="52"/>
                    </a:moveTo>
                    <a:lnTo>
                      <a:pt x="9" y="37"/>
                    </a:lnTo>
                    <a:lnTo>
                      <a:pt x="13" y="19"/>
                    </a:lnTo>
                    <a:lnTo>
                      <a:pt x="16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77" name="Line 2942"/>
              <p:cNvSpPr>
                <a:spLocks noChangeShapeType="1"/>
              </p:cNvSpPr>
              <p:nvPr/>
            </p:nvSpPr>
            <p:spPr bwMode="auto">
              <a:xfrm flipV="1">
                <a:off x="2324" y="1421"/>
                <a:ext cx="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78" name="Freeform 2943"/>
              <p:cNvSpPr>
                <a:spLocks/>
              </p:cNvSpPr>
              <p:nvPr/>
            </p:nvSpPr>
            <p:spPr bwMode="auto">
              <a:xfrm>
                <a:off x="2324" y="1432"/>
                <a:ext cx="0" cy="25"/>
              </a:xfrm>
              <a:custGeom>
                <a:avLst/>
                <a:gdLst>
                  <a:gd name="T0" fmla="*/ 0 h 145"/>
                  <a:gd name="T1" fmla="*/ 70 h 145"/>
                  <a:gd name="T2" fmla="*/ 140 h 145"/>
                  <a:gd name="T3" fmla="*/ 145 h 1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45">
                    <a:moveTo>
                      <a:pt x="0" y="0"/>
                    </a:moveTo>
                    <a:lnTo>
                      <a:pt x="0" y="70"/>
                    </a:lnTo>
                    <a:lnTo>
                      <a:pt x="0" y="140"/>
                    </a:lnTo>
                    <a:lnTo>
                      <a:pt x="0" y="145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79" name="Freeform 2944"/>
              <p:cNvSpPr>
                <a:spLocks/>
              </p:cNvSpPr>
              <p:nvPr/>
            </p:nvSpPr>
            <p:spPr bwMode="auto">
              <a:xfrm>
                <a:off x="2329" y="1456"/>
                <a:ext cx="14" cy="0"/>
              </a:xfrm>
              <a:custGeom>
                <a:avLst/>
                <a:gdLst>
                  <a:gd name="T0" fmla="*/ 0 w 85"/>
                  <a:gd name="T1" fmla="*/ 50 w 85"/>
                  <a:gd name="T2" fmla="*/ 85 w 8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5">
                    <a:moveTo>
                      <a:pt x="0" y="0"/>
                    </a:moveTo>
                    <a:lnTo>
                      <a:pt x="50" y="0"/>
                    </a:lnTo>
                    <a:lnTo>
                      <a:pt x="8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80" name="Line 2945"/>
              <p:cNvSpPr>
                <a:spLocks noChangeShapeType="1"/>
              </p:cNvSpPr>
              <p:nvPr/>
            </p:nvSpPr>
            <p:spPr bwMode="auto">
              <a:xfrm flipV="1">
                <a:off x="2336" y="144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81" name="Line 2946"/>
              <p:cNvSpPr>
                <a:spLocks noChangeShapeType="1"/>
              </p:cNvSpPr>
              <p:nvPr/>
            </p:nvSpPr>
            <p:spPr bwMode="auto">
              <a:xfrm flipV="1">
                <a:off x="2349" y="1451"/>
                <a:ext cx="8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82" name="Line 2947"/>
              <p:cNvSpPr>
                <a:spLocks noChangeShapeType="1"/>
              </p:cNvSpPr>
              <p:nvPr/>
            </p:nvSpPr>
            <p:spPr bwMode="auto">
              <a:xfrm flipV="1">
                <a:off x="2361" y="1446"/>
                <a:ext cx="4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83" name="Freeform 2948"/>
              <p:cNvSpPr>
                <a:spLocks/>
              </p:cNvSpPr>
              <p:nvPr/>
            </p:nvSpPr>
            <p:spPr bwMode="auto">
              <a:xfrm>
                <a:off x="2351" y="1445"/>
                <a:ext cx="12" cy="0"/>
              </a:xfrm>
              <a:custGeom>
                <a:avLst/>
                <a:gdLst>
                  <a:gd name="T0" fmla="*/ 68 w 68"/>
                  <a:gd name="T1" fmla="*/ 49 w 68"/>
                  <a:gd name="T2" fmla="*/ 0 w 6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8">
                    <a:moveTo>
                      <a:pt x="68" y="0"/>
                    </a:moveTo>
                    <a:lnTo>
                      <a:pt x="4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84" name="Line 2949"/>
              <p:cNvSpPr>
                <a:spLocks noChangeShapeType="1"/>
              </p:cNvSpPr>
              <p:nvPr/>
            </p:nvSpPr>
            <p:spPr bwMode="auto">
              <a:xfrm flipV="1">
                <a:off x="2351" y="143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85" name="Freeform 2950"/>
              <p:cNvSpPr>
                <a:spLocks/>
              </p:cNvSpPr>
              <p:nvPr/>
            </p:nvSpPr>
            <p:spPr bwMode="auto">
              <a:xfrm>
                <a:off x="2351" y="1435"/>
                <a:ext cx="12" cy="10"/>
              </a:xfrm>
              <a:custGeom>
                <a:avLst/>
                <a:gdLst>
                  <a:gd name="T0" fmla="*/ 0 w 68"/>
                  <a:gd name="T1" fmla="*/ 0 h 61"/>
                  <a:gd name="T2" fmla="*/ 49 w 68"/>
                  <a:gd name="T3" fmla="*/ 0 h 61"/>
                  <a:gd name="T4" fmla="*/ 68 w 68"/>
                  <a:gd name="T5" fmla="*/ 0 h 61"/>
                  <a:gd name="T6" fmla="*/ 68 w 68"/>
                  <a:gd name="T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61">
                    <a:moveTo>
                      <a:pt x="0" y="0"/>
                    </a:moveTo>
                    <a:lnTo>
                      <a:pt x="49" y="0"/>
                    </a:lnTo>
                    <a:lnTo>
                      <a:pt x="68" y="0"/>
                    </a:lnTo>
                    <a:lnTo>
                      <a:pt x="68" y="61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86" name="Freeform 2951"/>
              <p:cNvSpPr>
                <a:spLocks/>
              </p:cNvSpPr>
              <p:nvPr/>
            </p:nvSpPr>
            <p:spPr bwMode="auto">
              <a:xfrm>
                <a:off x="2352" y="1440"/>
                <a:ext cx="11" cy="0"/>
              </a:xfrm>
              <a:custGeom>
                <a:avLst/>
                <a:gdLst>
                  <a:gd name="T0" fmla="*/ 65 w 65"/>
                  <a:gd name="T1" fmla="*/ 49 w 65"/>
                  <a:gd name="T2" fmla="*/ 0 w 6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5">
                    <a:moveTo>
                      <a:pt x="65" y="0"/>
                    </a:moveTo>
                    <a:lnTo>
                      <a:pt x="4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87" name="Line 2952"/>
              <p:cNvSpPr>
                <a:spLocks noChangeShapeType="1"/>
              </p:cNvSpPr>
              <p:nvPr/>
            </p:nvSpPr>
            <p:spPr bwMode="auto">
              <a:xfrm>
                <a:off x="2351" y="1446"/>
                <a:ext cx="0" cy="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88" name="Freeform 2953"/>
              <p:cNvSpPr>
                <a:spLocks/>
              </p:cNvSpPr>
              <p:nvPr/>
            </p:nvSpPr>
            <p:spPr bwMode="auto">
              <a:xfrm>
                <a:off x="2357" y="1445"/>
                <a:ext cx="11" cy="11"/>
              </a:xfrm>
              <a:custGeom>
                <a:avLst/>
                <a:gdLst>
                  <a:gd name="T0" fmla="*/ 0 w 62"/>
                  <a:gd name="T1" fmla="*/ 0 h 65"/>
                  <a:gd name="T2" fmla="*/ 11 w 62"/>
                  <a:gd name="T3" fmla="*/ 24 h 65"/>
                  <a:gd name="T4" fmla="*/ 26 w 62"/>
                  <a:gd name="T5" fmla="*/ 43 h 65"/>
                  <a:gd name="T6" fmla="*/ 43 w 62"/>
                  <a:gd name="T7" fmla="*/ 57 h 65"/>
                  <a:gd name="T8" fmla="*/ 62 w 62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5">
                    <a:moveTo>
                      <a:pt x="0" y="0"/>
                    </a:moveTo>
                    <a:lnTo>
                      <a:pt x="11" y="24"/>
                    </a:lnTo>
                    <a:lnTo>
                      <a:pt x="26" y="43"/>
                    </a:lnTo>
                    <a:lnTo>
                      <a:pt x="43" y="57"/>
                    </a:lnTo>
                    <a:lnTo>
                      <a:pt x="62" y="65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89" name="Freeform 2954"/>
              <p:cNvSpPr>
                <a:spLocks/>
              </p:cNvSpPr>
              <p:nvPr/>
            </p:nvSpPr>
            <p:spPr bwMode="auto">
              <a:xfrm>
                <a:off x="2357" y="1422"/>
                <a:ext cx="11" cy="12"/>
              </a:xfrm>
              <a:custGeom>
                <a:avLst/>
                <a:gdLst>
                  <a:gd name="T0" fmla="*/ 0 w 65"/>
                  <a:gd name="T1" fmla="*/ 0 h 71"/>
                  <a:gd name="T2" fmla="*/ 19 w 65"/>
                  <a:gd name="T3" fmla="*/ 30 h 71"/>
                  <a:gd name="T4" fmla="*/ 40 w 65"/>
                  <a:gd name="T5" fmla="*/ 53 h 71"/>
                  <a:gd name="T6" fmla="*/ 65 w 65"/>
                  <a:gd name="T7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71">
                    <a:moveTo>
                      <a:pt x="0" y="0"/>
                    </a:moveTo>
                    <a:lnTo>
                      <a:pt x="19" y="30"/>
                    </a:lnTo>
                    <a:lnTo>
                      <a:pt x="40" y="53"/>
                    </a:lnTo>
                    <a:lnTo>
                      <a:pt x="65" y="71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90" name="Freeform 2955"/>
              <p:cNvSpPr>
                <a:spLocks/>
              </p:cNvSpPr>
              <p:nvPr/>
            </p:nvSpPr>
            <p:spPr bwMode="auto">
              <a:xfrm>
                <a:off x="2346" y="1421"/>
                <a:ext cx="11" cy="14"/>
              </a:xfrm>
              <a:custGeom>
                <a:avLst/>
                <a:gdLst>
                  <a:gd name="T0" fmla="*/ 0 w 69"/>
                  <a:gd name="T1" fmla="*/ 85 h 85"/>
                  <a:gd name="T2" fmla="*/ 21 w 69"/>
                  <a:gd name="T3" fmla="*/ 71 h 85"/>
                  <a:gd name="T4" fmla="*/ 40 w 69"/>
                  <a:gd name="T5" fmla="*/ 51 h 85"/>
                  <a:gd name="T6" fmla="*/ 55 w 69"/>
                  <a:gd name="T7" fmla="*/ 27 h 85"/>
                  <a:gd name="T8" fmla="*/ 69 w 69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85">
                    <a:moveTo>
                      <a:pt x="0" y="85"/>
                    </a:moveTo>
                    <a:lnTo>
                      <a:pt x="21" y="71"/>
                    </a:lnTo>
                    <a:lnTo>
                      <a:pt x="40" y="51"/>
                    </a:lnTo>
                    <a:lnTo>
                      <a:pt x="55" y="27"/>
                    </a:lnTo>
                    <a:lnTo>
                      <a:pt x="6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91" name="Freeform 2956"/>
              <p:cNvSpPr>
                <a:spLocks/>
              </p:cNvSpPr>
              <p:nvPr/>
            </p:nvSpPr>
            <p:spPr bwMode="auto">
              <a:xfrm>
                <a:off x="2352" y="1430"/>
                <a:ext cx="10" cy="0"/>
              </a:xfrm>
              <a:custGeom>
                <a:avLst/>
                <a:gdLst>
                  <a:gd name="T0" fmla="*/ 0 w 55"/>
                  <a:gd name="T1" fmla="*/ 48 w 55"/>
                  <a:gd name="T2" fmla="*/ 55 w 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5">
                    <a:moveTo>
                      <a:pt x="0" y="0"/>
                    </a:moveTo>
                    <a:lnTo>
                      <a:pt x="48" y="0"/>
                    </a:lnTo>
                    <a:lnTo>
                      <a:pt x="5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92" name="Freeform 2957"/>
              <p:cNvSpPr>
                <a:spLocks/>
              </p:cNvSpPr>
              <p:nvPr/>
            </p:nvSpPr>
            <p:spPr bwMode="auto">
              <a:xfrm>
                <a:off x="2372" y="1421"/>
                <a:ext cx="0" cy="35"/>
              </a:xfrm>
              <a:custGeom>
                <a:avLst/>
                <a:gdLst>
                  <a:gd name="T0" fmla="*/ 206 h 206"/>
                  <a:gd name="T1" fmla="*/ 141 h 206"/>
                  <a:gd name="T2" fmla="*/ 70 h 206"/>
                  <a:gd name="T3" fmla="*/ 0 h 20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06">
                    <a:moveTo>
                      <a:pt x="0" y="206"/>
                    </a:moveTo>
                    <a:lnTo>
                      <a:pt x="0" y="141"/>
                    </a:lnTo>
                    <a:lnTo>
                      <a:pt x="0" y="7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93" name="Freeform 2958"/>
              <p:cNvSpPr>
                <a:spLocks/>
              </p:cNvSpPr>
              <p:nvPr/>
            </p:nvSpPr>
            <p:spPr bwMode="auto">
              <a:xfrm>
                <a:off x="2372" y="1422"/>
                <a:ext cx="21" cy="0"/>
              </a:xfrm>
              <a:custGeom>
                <a:avLst/>
                <a:gdLst>
                  <a:gd name="T0" fmla="*/ 0 w 127"/>
                  <a:gd name="T1" fmla="*/ 48 w 127"/>
                  <a:gd name="T2" fmla="*/ 98 w 127"/>
                  <a:gd name="T3" fmla="*/ 127 w 12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7">
                    <a:moveTo>
                      <a:pt x="0" y="0"/>
                    </a:moveTo>
                    <a:lnTo>
                      <a:pt x="48" y="0"/>
                    </a:lnTo>
                    <a:lnTo>
                      <a:pt x="98" y="0"/>
                    </a:lnTo>
                    <a:lnTo>
                      <a:pt x="127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94" name="Freeform 2959"/>
              <p:cNvSpPr>
                <a:spLocks/>
              </p:cNvSpPr>
              <p:nvPr/>
            </p:nvSpPr>
            <p:spPr bwMode="auto">
              <a:xfrm>
                <a:off x="2379" y="1428"/>
                <a:ext cx="10" cy="7"/>
              </a:xfrm>
              <a:custGeom>
                <a:avLst/>
                <a:gdLst>
                  <a:gd name="T0" fmla="*/ 62 w 62"/>
                  <a:gd name="T1" fmla="*/ 0 h 43"/>
                  <a:gd name="T2" fmla="*/ 62 w 62"/>
                  <a:gd name="T3" fmla="*/ 43 h 43"/>
                  <a:gd name="T4" fmla="*/ 49 w 62"/>
                  <a:gd name="T5" fmla="*/ 43 h 43"/>
                  <a:gd name="T6" fmla="*/ 0 w 62"/>
                  <a:gd name="T7" fmla="*/ 43 h 43"/>
                  <a:gd name="T8" fmla="*/ 0 w 62"/>
                  <a:gd name="T9" fmla="*/ 0 h 43"/>
                  <a:gd name="T10" fmla="*/ 13 w 62"/>
                  <a:gd name="T11" fmla="*/ 0 h 43"/>
                  <a:gd name="T12" fmla="*/ 62 w 62"/>
                  <a:gd name="T1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43">
                    <a:moveTo>
                      <a:pt x="62" y="0"/>
                    </a:moveTo>
                    <a:lnTo>
                      <a:pt x="62" y="43"/>
                    </a:lnTo>
                    <a:lnTo>
                      <a:pt x="49" y="43"/>
                    </a:lnTo>
                    <a:lnTo>
                      <a:pt x="0" y="4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62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95" name="Rectangle 2960"/>
              <p:cNvSpPr>
                <a:spLocks noChangeArrowheads="1"/>
              </p:cNvSpPr>
              <p:nvPr/>
            </p:nvSpPr>
            <p:spPr bwMode="auto">
              <a:xfrm>
                <a:off x="2386" y="1440"/>
                <a:ext cx="7" cy="8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96" name="Rectangle 2961"/>
              <p:cNvSpPr>
                <a:spLocks noChangeArrowheads="1"/>
              </p:cNvSpPr>
              <p:nvPr/>
            </p:nvSpPr>
            <p:spPr bwMode="auto">
              <a:xfrm>
                <a:off x="2375" y="1440"/>
                <a:ext cx="7" cy="8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97" name="Line 2962"/>
              <p:cNvSpPr>
                <a:spLocks noChangeShapeType="1"/>
              </p:cNvSpPr>
              <p:nvPr/>
            </p:nvSpPr>
            <p:spPr bwMode="auto">
              <a:xfrm flipH="1">
                <a:off x="2372" y="1454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98" name="Freeform 2963"/>
              <p:cNvSpPr>
                <a:spLocks/>
              </p:cNvSpPr>
              <p:nvPr/>
            </p:nvSpPr>
            <p:spPr bwMode="auto">
              <a:xfrm>
                <a:off x="2380" y="1454"/>
                <a:ext cx="14" cy="0"/>
              </a:xfrm>
              <a:custGeom>
                <a:avLst/>
                <a:gdLst>
                  <a:gd name="T0" fmla="*/ 0 w 83"/>
                  <a:gd name="T1" fmla="*/ 50 w 83"/>
                  <a:gd name="T2" fmla="*/ 83 w 8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3">
                    <a:moveTo>
                      <a:pt x="0" y="0"/>
                    </a:moveTo>
                    <a:lnTo>
                      <a:pt x="5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99" name="Line 2964"/>
              <p:cNvSpPr>
                <a:spLocks noChangeShapeType="1"/>
              </p:cNvSpPr>
              <p:nvPr/>
            </p:nvSpPr>
            <p:spPr bwMode="auto">
              <a:xfrm flipV="1">
                <a:off x="2459" y="1370"/>
                <a:ext cx="0" cy="9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00" name="Line 2965"/>
              <p:cNvSpPr>
                <a:spLocks noChangeShapeType="1"/>
              </p:cNvSpPr>
              <p:nvPr/>
            </p:nvSpPr>
            <p:spPr bwMode="auto">
              <a:xfrm>
                <a:off x="2253" y="1397"/>
                <a:ext cx="0" cy="9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01" name="Line 2966"/>
              <p:cNvSpPr>
                <a:spLocks noChangeShapeType="1"/>
              </p:cNvSpPr>
              <p:nvPr/>
            </p:nvSpPr>
            <p:spPr bwMode="auto">
              <a:xfrm flipH="1">
                <a:off x="2251" y="1395"/>
                <a:ext cx="20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02" name="Line 2967"/>
              <p:cNvSpPr>
                <a:spLocks noChangeShapeType="1"/>
              </p:cNvSpPr>
              <p:nvPr/>
            </p:nvSpPr>
            <p:spPr bwMode="auto">
              <a:xfrm flipV="1">
                <a:off x="2457" y="1397"/>
                <a:ext cx="0" cy="9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03" name="Line 2968"/>
              <p:cNvSpPr>
                <a:spLocks noChangeShapeType="1"/>
              </p:cNvSpPr>
              <p:nvPr/>
            </p:nvSpPr>
            <p:spPr bwMode="auto">
              <a:xfrm flipH="1" flipV="1">
                <a:off x="2400" y="1478"/>
                <a:ext cx="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04" name="Line 2969"/>
              <p:cNvSpPr>
                <a:spLocks noChangeShapeType="1"/>
              </p:cNvSpPr>
              <p:nvPr/>
            </p:nvSpPr>
            <p:spPr bwMode="auto">
              <a:xfrm>
                <a:off x="2253" y="1487"/>
                <a:ext cx="20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05" name="Line 2970"/>
              <p:cNvSpPr>
                <a:spLocks noChangeShapeType="1"/>
              </p:cNvSpPr>
              <p:nvPr/>
            </p:nvSpPr>
            <p:spPr bwMode="auto">
              <a:xfrm flipH="1">
                <a:off x="2401" y="1364"/>
                <a:ext cx="1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06" name="Line 2971"/>
              <p:cNvSpPr>
                <a:spLocks noChangeShapeType="1"/>
              </p:cNvSpPr>
              <p:nvPr/>
            </p:nvSpPr>
            <p:spPr bwMode="auto">
              <a:xfrm flipH="1">
                <a:off x="2339" y="1515"/>
                <a:ext cx="3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07" name="Line 2972"/>
              <p:cNvSpPr>
                <a:spLocks noChangeShapeType="1"/>
              </p:cNvSpPr>
              <p:nvPr/>
            </p:nvSpPr>
            <p:spPr bwMode="auto">
              <a:xfrm>
                <a:off x="2400" y="1478"/>
                <a:ext cx="4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08" name="Line 2973"/>
              <p:cNvSpPr>
                <a:spLocks noChangeShapeType="1"/>
              </p:cNvSpPr>
              <p:nvPr/>
            </p:nvSpPr>
            <p:spPr bwMode="auto">
              <a:xfrm flipH="1">
                <a:off x="2402" y="1520"/>
                <a:ext cx="3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09" name="Freeform 2974"/>
              <p:cNvSpPr>
                <a:spLocks/>
              </p:cNvSpPr>
              <p:nvPr/>
            </p:nvSpPr>
            <p:spPr bwMode="auto">
              <a:xfrm>
                <a:off x="2398" y="1360"/>
                <a:ext cx="46" cy="35"/>
              </a:xfrm>
              <a:custGeom>
                <a:avLst/>
                <a:gdLst>
                  <a:gd name="T0" fmla="*/ 255 w 274"/>
                  <a:gd name="T1" fmla="*/ 133 h 206"/>
                  <a:gd name="T2" fmla="*/ 259 w 274"/>
                  <a:gd name="T3" fmla="*/ 206 h 206"/>
                  <a:gd name="T4" fmla="*/ 255 w 274"/>
                  <a:gd name="T5" fmla="*/ 133 h 206"/>
                  <a:gd name="T6" fmla="*/ 274 w 274"/>
                  <a:gd name="T7" fmla="*/ 133 h 206"/>
                  <a:gd name="T8" fmla="*/ 267 w 274"/>
                  <a:gd name="T9" fmla="*/ 0 h 206"/>
                  <a:gd name="T10" fmla="*/ 6 w 274"/>
                  <a:gd name="T11" fmla="*/ 0 h 206"/>
                  <a:gd name="T12" fmla="*/ 0 w 274"/>
                  <a:gd name="T13" fmla="*/ 133 h 206"/>
                  <a:gd name="T14" fmla="*/ 19 w 274"/>
                  <a:gd name="T15" fmla="*/ 133 h 206"/>
                  <a:gd name="T16" fmla="*/ 15 w 274"/>
                  <a:gd name="T17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4" h="206">
                    <a:moveTo>
                      <a:pt x="255" y="133"/>
                    </a:moveTo>
                    <a:lnTo>
                      <a:pt x="259" y="206"/>
                    </a:lnTo>
                    <a:lnTo>
                      <a:pt x="255" y="133"/>
                    </a:lnTo>
                    <a:lnTo>
                      <a:pt x="274" y="133"/>
                    </a:lnTo>
                    <a:lnTo>
                      <a:pt x="267" y="0"/>
                    </a:lnTo>
                    <a:lnTo>
                      <a:pt x="6" y="0"/>
                    </a:lnTo>
                    <a:lnTo>
                      <a:pt x="0" y="133"/>
                    </a:lnTo>
                    <a:lnTo>
                      <a:pt x="19" y="133"/>
                    </a:lnTo>
                    <a:lnTo>
                      <a:pt x="15" y="206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10" name="Freeform 2975"/>
              <p:cNvSpPr>
                <a:spLocks/>
              </p:cNvSpPr>
              <p:nvPr/>
            </p:nvSpPr>
            <p:spPr bwMode="auto">
              <a:xfrm>
                <a:off x="2398" y="1488"/>
                <a:ext cx="46" cy="35"/>
              </a:xfrm>
              <a:custGeom>
                <a:avLst/>
                <a:gdLst>
                  <a:gd name="T0" fmla="*/ 255 w 274"/>
                  <a:gd name="T1" fmla="*/ 73 h 207"/>
                  <a:gd name="T2" fmla="*/ 259 w 274"/>
                  <a:gd name="T3" fmla="*/ 0 h 207"/>
                  <a:gd name="T4" fmla="*/ 255 w 274"/>
                  <a:gd name="T5" fmla="*/ 73 h 207"/>
                  <a:gd name="T6" fmla="*/ 274 w 274"/>
                  <a:gd name="T7" fmla="*/ 73 h 207"/>
                  <a:gd name="T8" fmla="*/ 267 w 274"/>
                  <a:gd name="T9" fmla="*/ 207 h 207"/>
                  <a:gd name="T10" fmla="*/ 6 w 274"/>
                  <a:gd name="T11" fmla="*/ 207 h 207"/>
                  <a:gd name="T12" fmla="*/ 0 w 274"/>
                  <a:gd name="T13" fmla="*/ 73 h 207"/>
                  <a:gd name="T14" fmla="*/ 19 w 274"/>
                  <a:gd name="T15" fmla="*/ 73 h 207"/>
                  <a:gd name="T16" fmla="*/ 15 w 274"/>
                  <a:gd name="T17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4" h="207">
                    <a:moveTo>
                      <a:pt x="255" y="73"/>
                    </a:moveTo>
                    <a:lnTo>
                      <a:pt x="259" y="0"/>
                    </a:lnTo>
                    <a:lnTo>
                      <a:pt x="255" y="73"/>
                    </a:lnTo>
                    <a:lnTo>
                      <a:pt x="274" y="73"/>
                    </a:lnTo>
                    <a:lnTo>
                      <a:pt x="267" y="207"/>
                    </a:lnTo>
                    <a:lnTo>
                      <a:pt x="6" y="207"/>
                    </a:lnTo>
                    <a:lnTo>
                      <a:pt x="0" y="73"/>
                    </a:lnTo>
                    <a:lnTo>
                      <a:pt x="19" y="73"/>
                    </a:lnTo>
                    <a:lnTo>
                      <a:pt x="1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11" name="Line 2976"/>
              <p:cNvSpPr>
                <a:spLocks noChangeShapeType="1"/>
              </p:cNvSpPr>
              <p:nvPr/>
            </p:nvSpPr>
            <p:spPr bwMode="auto">
              <a:xfrm flipH="1" flipV="1">
                <a:off x="2337" y="1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12" name="Line 2977"/>
              <p:cNvSpPr>
                <a:spLocks noChangeShapeType="1"/>
              </p:cNvSpPr>
              <p:nvPr/>
            </p:nvSpPr>
            <p:spPr bwMode="auto">
              <a:xfrm flipH="1">
                <a:off x="2402" y="1520"/>
                <a:ext cx="3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13" name="Line 2978"/>
              <p:cNvSpPr>
                <a:spLocks noChangeShapeType="1"/>
              </p:cNvSpPr>
              <p:nvPr/>
            </p:nvSpPr>
            <p:spPr bwMode="auto">
              <a:xfrm flipH="1">
                <a:off x="2339" y="1520"/>
                <a:ext cx="3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14" name="Line 2979"/>
              <p:cNvSpPr>
                <a:spLocks noChangeShapeType="1"/>
              </p:cNvSpPr>
              <p:nvPr/>
            </p:nvSpPr>
            <p:spPr bwMode="auto">
              <a:xfrm flipH="1">
                <a:off x="2378" y="1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15" name="Line 2980"/>
              <p:cNvSpPr>
                <a:spLocks noChangeShapeType="1"/>
              </p:cNvSpPr>
              <p:nvPr/>
            </p:nvSpPr>
            <p:spPr bwMode="auto">
              <a:xfrm>
                <a:off x="2337" y="1478"/>
                <a:ext cx="4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16" name="Line 2981"/>
              <p:cNvSpPr>
                <a:spLocks noChangeShapeType="1"/>
              </p:cNvSpPr>
              <p:nvPr/>
            </p:nvSpPr>
            <p:spPr bwMode="auto">
              <a:xfrm flipH="1">
                <a:off x="2339" y="1520"/>
                <a:ext cx="3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17" name="Line 2982"/>
              <p:cNvSpPr>
                <a:spLocks noChangeShapeType="1"/>
              </p:cNvSpPr>
              <p:nvPr/>
            </p:nvSpPr>
            <p:spPr bwMode="auto">
              <a:xfrm flipH="1" flipV="1">
                <a:off x="2339" y="1501"/>
                <a:ext cx="0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18" name="Line 2983"/>
              <p:cNvSpPr>
                <a:spLocks noChangeShapeType="1"/>
              </p:cNvSpPr>
              <p:nvPr/>
            </p:nvSpPr>
            <p:spPr bwMode="auto">
              <a:xfrm flipH="1" flipV="1">
                <a:off x="2316" y="1395"/>
                <a:ext cx="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19" name="Line 2984"/>
              <p:cNvSpPr>
                <a:spLocks noChangeShapeType="1"/>
              </p:cNvSpPr>
              <p:nvPr/>
            </p:nvSpPr>
            <p:spPr bwMode="auto">
              <a:xfrm flipH="1">
                <a:off x="2377" y="1501"/>
                <a:ext cx="1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20" name="Freeform 2985"/>
              <p:cNvSpPr>
                <a:spLocks/>
              </p:cNvSpPr>
              <p:nvPr/>
            </p:nvSpPr>
            <p:spPr bwMode="auto">
              <a:xfrm>
                <a:off x="2335" y="1488"/>
                <a:ext cx="46" cy="35"/>
              </a:xfrm>
              <a:custGeom>
                <a:avLst/>
                <a:gdLst>
                  <a:gd name="T0" fmla="*/ 255 w 274"/>
                  <a:gd name="T1" fmla="*/ 73 h 207"/>
                  <a:gd name="T2" fmla="*/ 259 w 274"/>
                  <a:gd name="T3" fmla="*/ 0 h 207"/>
                  <a:gd name="T4" fmla="*/ 255 w 274"/>
                  <a:gd name="T5" fmla="*/ 73 h 207"/>
                  <a:gd name="T6" fmla="*/ 274 w 274"/>
                  <a:gd name="T7" fmla="*/ 73 h 207"/>
                  <a:gd name="T8" fmla="*/ 267 w 274"/>
                  <a:gd name="T9" fmla="*/ 207 h 207"/>
                  <a:gd name="T10" fmla="*/ 7 w 274"/>
                  <a:gd name="T11" fmla="*/ 207 h 207"/>
                  <a:gd name="T12" fmla="*/ 0 w 274"/>
                  <a:gd name="T13" fmla="*/ 73 h 207"/>
                  <a:gd name="T14" fmla="*/ 19 w 274"/>
                  <a:gd name="T15" fmla="*/ 73 h 207"/>
                  <a:gd name="T16" fmla="*/ 16 w 274"/>
                  <a:gd name="T17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4" h="207">
                    <a:moveTo>
                      <a:pt x="255" y="73"/>
                    </a:moveTo>
                    <a:lnTo>
                      <a:pt x="259" y="0"/>
                    </a:lnTo>
                    <a:lnTo>
                      <a:pt x="255" y="73"/>
                    </a:lnTo>
                    <a:lnTo>
                      <a:pt x="274" y="73"/>
                    </a:lnTo>
                    <a:lnTo>
                      <a:pt x="267" y="207"/>
                    </a:lnTo>
                    <a:lnTo>
                      <a:pt x="7" y="207"/>
                    </a:lnTo>
                    <a:lnTo>
                      <a:pt x="0" y="73"/>
                    </a:lnTo>
                    <a:lnTo>
                      <a:pt x="19" y="73"/>
                    </a:lnTo>
                    <a:lnTo>
                      <a:pt x="16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21" name="Line 2986"/>
              <p:cNvSpPr>
                <a:spLocks noChangeShapeType="1"/>
              </p:cNvSpPr>
              <p:nvPr/>
            </p:nvSpPr>
            <p:spPr bwMode="auto">
              <a:xfrm>
                <a:off x="2275" y="1478"/>
                <a:ext cx="4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22" name="Line 2987"/>
              <p:cNvSpPr>
                <a:spLocks noChangeShapeType="1"/>
              </p:cNvSpPr>
              <p:nvPr/>
            </p:nvSpPr>
            <p:spPr bwMode="auto">
              <a:xfrm flipH="1">
                <a:off x="2316" y="1478"/>
                <a:ext cx="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23" name="Line 2988"/>
              <p:cNvSpPr>
                <a:spLocks noChangeShapeType="1"/>
              </p:cNvSpPr>
              <p:nvPr/>
            </p:nvSpPr>
            <p:spPr bwMode="auto">
              <a:xfrm flipH="1">
                <a:off x="2277" y="1520"/>
                <a:ext cx="3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24" name="Line 2989"/>
              <p:cNvSpPr>
                <a:spLocks noChangeShapeType="1"/>
              </p:cNvSpPr>
              <p:nvPr/>
            </p:nvSpPr>
            <p:spPr bwMode="auto">
              <a:xfrm flipH="1" flipV="1">
                <a:off x="2275" y="1478"/>
                <a:ext cx="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25" name="Line 2990"/>
              <p:cNvSpPr>
                <a:spLocks noChangeShapeType="1"/>
              </p:cNvSpPr>
              <p:nvPr/>
            </p:nvSpPr>
            <p:spPr bwMode="auto">
              <a:xfrm flipH="1" flipV="1">
                <a:off x="2439" y="1364"/>
                <a:ext cx="1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26" name="Line 2991"/>
              <p:cNvSpPr>
                <a:spLocks noChangeShapeType="1"/>
              </p:cNvSpPr>
              <p:nvPr/>
            </p:nvSpPr>
            <p:spPr bwMode="auto">
              <a:xfrm flipH="1">
                <a:off x="2277" y="1520"/>
                <a:ext cx="3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27" name="Line 2992"/>
              <p:cNvSpPr>
                <a:spLocks noChangeShapeType="1"/>
              </p:cNvSpPr>
              <p:nvPr/>
            </p:nvSpPr>
            <p:spPr bwMode="auto">
              <a:xfrm flipH="1">
                <a:off x="2277" y="1515"/>
                <a:ext cx="3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28" name="Line 2993"/>
              <p:cNvSpPr>
                <a:spLocks noChangeShapeType="1"/>
              </p:cNvSpPr>
              <p:nvPr/>
            </p:nvSpPr>
            <p:spPr bwMode="auto">
              <a:xfrm>
                <a:off x="2602" y="1565"/>
                <a:ext cx="6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29" name="Line 2994"/>
              <p:cNvSpPr>
                <a:spLocks noChangeShapeType="1"/>
              </p:cNvSpPr>
              <p:nvPr/>
            </p:nvSpPr>
            <p:spPr bwMode="auto">
              <a:xfrm>
                <a:off x="2602" y="1503"/>
                <a:ext cx="6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30" name="Line 2995"/>
              <p:cNvSpPr>
                <a:spLocks noChangeShapeType="1"/>
              </p:cNvSpPr>
              <p:nvPr/>
            </p:nvSpPr>
            <p:spPr bwMode="auto">
              <a:xfrm flipH="1" flipV="1">
                <a:off x="2276" y="1501"/>
                <a:ext cx="1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31" name="Freeform 2996"/>
              <p:cNvSpPr>
                <a:spLocks/>
              </p:cNvSpPr>
              <p:nvPr/>
            </p:nvSpPr>
            <p:spPr bwMode="auto">
              <a:xfrm>
                <a:off x="2273" y="1488"/>
                <a:ext cx="45" cy="35"/>
              </a:xfrm>
              <a:custGeom>
                <a:avLst/>
                <a:gdLst>
                  <a:gd name="T0" fmla="*/ 255 w 274"/>
                  <a:gd name="T1" fmla="*/ 73 h 207"/>
                  <a:gd name="T2" fmla="*/ 258 w 274"/>
                  <a:gd name="T3" fmla="*/ 0 h 207"/>
                  <a:gd name="T4" fmla="*/ 255 w 274"/>
                  <a:gd name="T5" fmla="*/ 73 h 207"/>
                  <a:gd name="T6" fmla="*/ 274 w 274"/>
                  <a:gd name="T7" fmla="*/ 73 h 207"/>
                  <a:gd name="T8" fmla="*/ 268 w 274"/>
                  <a:gd name="T9" fmla="*/ 207 h 207"/>
                  <a:gd name="T10" fmla="*/ 7 w 274"/>
                  <a:gd name="T11" fmla="*/ 207 h 207"/>
                  <a:gd name="T12" fmla="*/ 0 w 274"/>
                  <a:gd name="T13" fmla="*/ 73 h 207"/>
                  <a:gd name="T14" fmla="*/ 19 w 274"/>
                  <a:gd name="T15" fmla="*/ 73 h 207"/>
                  <a:gd name="T16" fmla="*/ 15 w 274"/>
                  <a:gd name="T17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4" h="207">
                    <a:moveTo>
                      <a:pt x="255" y="73"/>
                    </a:moveTo>
                    <a:lnTo>
                      <a:pt x="258" y="0"/>
                    </a:lnTo>
                    <a:lnTo>
                      <a:pt x="255" y="73"/>
                    </a:lnTo>
                    <a:lnTo>
                      <a:pt x="274" y="73"/>
                    </a:lnTo>
                    <a:lnTo>
                      <a:pt x="268" y="207"/>
                    </a:lnTo>
                    <a:lnTo>
                      <a:pt x="7" y="207"/>
                    </a:lnTo>
                    <a:lnTo>
                      <a:pt x="0" y="73"/>
                    </a:lnTo>
                    <a:lnTo>
                      <a:pt x="19" y="73"/>
                    </a:lnTo>
                    <a:lnTo>
                      <a:pt x="1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32" name="Line 2997"/>
              <p:cNvSpPr>
                <a:spLocks noChangeShapeType="1"/>
              </p:cNvSpPr>
              <p:nvPr/>
            </p:nvSpPr>
            <p:spPr bwMode="auto">
              <a:xfrm flipH="1">
                <a:off x="2315" y="1501"/>
                <a:ext cx="0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33" name="Line 2998"/>
              <p:cNvSpPr>
                <a:spLocks noChangeShapeType="1"/>
              </p:cNvSpPr>
              <p:nvPr/>
            </p:nvSpPr>
            <p:spPr bwMode="auto">
              <a:xfrm>
                <a:off x="2386" y="12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34" name="Line 2999"/>
              <p:cNvSpPr>
                <a:spLocks noChangeShapeType="1"/>
              </p:cNvSpPr>
              <p:nvPr/>
            </p:nvSpPr>
            <p:spPr bwMode="auto">
              <a:xfrm>
                <a:off x="2602" y="1254"/>
                <a:ext cx="0" cy="3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35" name="Rectangle 3000"/>
              <p:cNvSpPr>
                <a:spLocks noChangeArrowheads="1"/>
              </p:cNvSpPr>
              <p:nvPr/>
            </p:nvSpPr>
            <p:spPr bwMode="auto">
              <a:xfrm>
                <a:off x="2459" y="1354"/>
                <a:ext cx="63" cy="175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36" name="Line 3001"/>
              <p:cNvSpPr>
                <a:spLocks noChangeShapeType="1"/>
              </p:cNvSpPr>
              <p:nvPr/>
            </p:nvSpPr>
            <p:spPr bwMode="auto">
              <a:xfrm flipH="1">
                <a:off x="2441" y="1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37" name="Line 3002"/>
              <p:cNvSpPr>
                <a:spLocks noChangeShapeType="1"/>
              </p:cNvSpPr>
              <p:nvPr/>
            </p:nvSpPr>
            <p:spPr bwMode="auto">
              <a:xfrm flipH="1">
                <a:off x="2439" y="1501"/>
                <a:ext cx="1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38" name="Line 3003"/>
              <p:cNvSpPr>
                <a:spLocks noChangeShapeType="1"/>
              </p:cNvSpPr>
              <p:nvPr/>
            </p:nvSpPr>
            <p:spPr bwMode="auto">
              <a:xfrm flipH="1">
                <a:off x="2339" y="1369"/>
                <a:ext cx="3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39" name="Line 3004"/>
              <p:cNvSpPr>
                <a:spLocks noChangeShapeType="1"/>
              </p:cNvSpPr>
              <p:nvPr/>
            </p:nvSpPr>
            <p:spPr bwMode="auto">
              <a:xfrm flipH="1">
                <a:off x="2400" y="1395"/>
                <a:ext cx="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40" name="Line 3005"/>
              <p:cNvSpPr>
                <a:spLocks noChangeShapeType="1"/>
              </p:cNvSpPr>
              <p:nvPr/>
            </p:nvSpPr>
            <p:spPr bwMode="auto">
              <a:xfrm>
                <a:off x="2400" y="1405"/>
                <a:ext cx="4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41" name="Line 3006"/>
              <p:cNvSpPr>
                <a:spLocks noChangeShapeType="1"/>
              </p:cNvSpPr>
              <p:nvPr/>
            </p:nvSpPr>
            <p:spPr bwMode="auto">
              <a:xfrm flipH="1">
                <a:off x="2402" y="1364"/>
                <a:ext cx="3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42" name="Line 3007"/>
              <p:cNvSpPr>
                <a:spLocks noChangeShapeType="1"/>
              </p:cNvSpPr>
              <p:nvPr/>
            </p:nvSpPr>
            <p:spPr bwMode="auto">
              <a:xfrm flipH="1">
                <a:off x="2402" y="1369"/>
                <a:ext cx="3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43" name="Line 3008"/>
              <p:cNvSpPr>
                <a:spLocks noChangeShapeType="1"/>
              </p:cNvSpPr>
              <p:nvPr/>
            </p:nvSpPr>
            <p:spPr bwMode="auto">
              <a:xfrm flipH="1">
                <a:off x="2402" y="1364"/>
                <a:ext cx="3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44" name="Line 3009"/>
              <p:cNvSpPr>
                <a:spLocks noChangeShapeType="1"/>
              </p:cNvSpPr>
              <p:nvPr/>
            </p:nvSpPr>
            <p:spPr bwMode="auto">
              <a:xfrm flipH="1">
                <a:off x="2339" y="1364"/>
                <a:ext cx="3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45" name="Line 3010"/>
              <p:cNvSpPr>
                <a:spLocks noChangeShapeType="1"/>
              </p:cNvSpPr>
              <p:nvPr/>
            </p:nvSpPr>
            <p:spPr bwMode="auto">
              <a:xfrm flipH="1">
                <a:off x="2337" y="1395"/>
                <a:ext cx="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46" name="Line 3011"/>
              <p:cNvSpPr>
                <a:spLocks noChangeShapeType="1"/>
              </p:cNvSpPr>
              <p:nvPr/>
            </p:nvSpPr>
            <p:spPr bwMode="auto">
              <a:xfrm flipH="1" flipV="1">
                <a:off x="2378" y="1395"/>
                <a:ext cx="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47" name="Line 3012"/>
              <p:cNvSpPr>
                <a:spLocks noChangeShapeType="1"/>
              </p:cNvSpPr>
              <p:nvPr/>
            </p:nvSpPr>
            <p:spPr bwMode="auto">
              <a:xfrm>
                <a:off x="2337" y="1405"/>
                <a:ext cx="4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48" name="Line 3013"/>
              <p:cNvSpPr>
                <a:spLocks noChangeShapeType="1"/>
              </p:cNvSpPr>
              <p:nvPr/>
            </p:nvSpPr>
            <p:spPr bwMode="auto">
              <a:xfrm flipH="1">
                <a:off x="2339" y="1364"/>
                <a:ext cx="0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49" name="Line 3014"/>
              <p:cNvSpPr>
                <a:spLocks noChangeShapeType="1"/>
              </p:cNvSpPr>
              <p:nvPr/>
            </p:nvSpPr>
            <p:spPr bwMode="auto">
              <a:xfrm flipH="1">
                <a:off x="2339" y="1364"/>
                <a:ext cx="3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50" name="Line 3015"/>
              <p:cNvSpPr>
                <a:spLocks noChangeShapeType="1"/>
              </p:cNvSpPr>
              <p:nvPr/>
            </p:nvSpPr>
            <p:spPr bwMode="auto">
              <a:xfrm flipH="1" flipV="1">
                <a:off x="2377" y="1364"/>
                <a:ext cx="1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51" name="Freeform 3016"/>
              <p:cNvSpPr>
                <a:spLocks/>
              </p:cNvSpPr>
              <p:nvPr/>
            </p:nvSpPr>
            <p:spPr bwMode="auto">
              <a:xfrm>
                <a:off x="2335" y="1360"/>
                <a:ext cx="46" cy="35"/>
              </a:xfrm>
              <a:custGeom>
                <a:avLst/>
                <a:gdLst>
                  <a:gd name="T0" fmla="*/ 255 w 274"/>
                  <a:gd name="T1" fmla="*/ 133 h 206"/>
                  <a:gd name="T2" fmla="*/ 259 w 274"/>
                  <a:gd name="T3" fmla="*/ 206 h 206"/>
                  <a:gd name="T4" fmla="*/ 255 w 274"/>
                  <a:gd name="T5" fmla="*/ 133 h 206"/>
                  <a:gd name="T6" fmla="*/ 274 w 274"/>
                  <a:gd name="T7" fmla="*/ 133 h 206"/>
                  <a:gd name="T8" fmla="*/ 267 w 274"/>
                  <a:gd name="T9" fmla="*/ 0 h 206"/>
                  <a:gd name="T10" fmla="*/ 7 w 274"/>
                  <a:gd name="T11" fmla="*/ 0 h 206"/>
                  <a:gd name="T12" fmla="*/ 0 w 274"/>
                  <a:gd name="T13" fmla="*/ 133 h 206"/>
                  <a:gd name="T14" fmla="*/ 19 w 274"/>
                  <a:gd name="T15" fmla="*/ 133 h 206"/>
                  <a:gd name="T16" fmla="*/ 16 w 274"/>
                  <a:gd name="T17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4" h="206">
                    <a:moveTo>
                      <a:pt x="255" y="133"/>
                    </a:moveTo>
                    <a:lnTo>
                      <a:pt x="259" y="206"/>
                    </a:lnTo>
                    <a:lnTo>
                      <a:pt x="255" y="133"/>
                    </a:lnTo>
                    <a:lnTo>
                      <a:pt x="274" y="133"/>
                    </a:lnTo>
                    <a:lnTo>
                      <a:pt x="267" y="0"/>
                    </a:lnTo>
                    <a:lnTo>
                      <a:pt x="7" y="0"/>
                    </a:lnTo>
                    <a:lnTo>
                      <a:pt x="0" y="133"/>
                    </a:lnTo>
                    <a:lnTo>
                      <a:pt x="19" y="133"/>
                    </a:lnTo>
                    <a:lnTo>
                      <a:pt x="16" y="206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52" name="Freeform 3017"/>
              <p:cNvSpPr>
                <a:spLocks/>
              </p:cNvSpPr>
              <p:nvPr/>
            </p:nvSpPr>
            <p:spPr bwMode="auto">
              <a:xfrm>
                <a:off x="2273" y="1360"/>
                <a:ext cx="45" cy="35"/>
              </a:xfrm>
              <a:custGeom>
                <a:avLst/>
                <a:gdLst>
                  <a:gd name="T0" fmla="*/ 255 w 274"/>
                  <a:gd name="T1" fmla="*/ 133 h 206"/>
                  <a:gd name="T2" fmla="*/ 258 w 274"/>
                  <a:gd name="T3" fmla="*/ 206 h 206"/>
                  <a:gd name="T4" fmla="*/ 255 w 274"/>
                  <a:gd name="T5" fmla="*/ 133 h 206"/>
                  <a:gd name="T6" fmla="*/ 274 w 274"/>
                  <a:gd name="T7" fmla="*/ 133 h 206"/>
                  <a:gd name="T8" fmla="*/ 268 w 274"/>
                  <a:gd name="T9" fmla="*/ 0 h 206"/>
                  <a:gd name="T10" fmla="*/ 7 w 274"/>
                  <a:gd name="T11" fmla="*/ 0 h 206"/>
                  <a:gd name="T12" fmla="*/ 0 w 274"/>
                  <a:gd name="T13" fmla="*/ 133 h 206"/>
                  <a:gd name="T14" fmla="*/ 19 w 274"/>
                  <a:gd name="T15" fmla="*/ 133 h 206"/>
                  <a:gd name="T16" fmla="*/ 15 w 274"/>
                  <a:gd name="T17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4" h="206">
                    <a:moveTo>
                      <a:pt x="255" y="133"/>
                    </a:moveTo>
                    <a:lnTo>
                      <a:pt x="258" y="206"/>
                    </a:lnTo>
                    <a:lnTo>
                      <a:pt x="255" y="133"/>
                    </a:lnTo>
                    <a:lnTo>
                      <a:pt x="274" y="133"/>
                    </a:lnTo>
                    <a:lnTo>
                      <a:pt x="268" y="0"/>
                    </a:lnTo>
                    <a:lnTo>
                      <a:pt x="7" y="0"/>
                    </a:lnTo>
                    <a:lnTo>
                      <a:pt x="0" y="133"/>
                    </a:lnTo>
                    <a:lnTo>
                      <a:pt x="19" y="133"/>
                    </a:lnTo>
                    <a:lnTo>
                      <a:pt x="15" y="206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53" name="Line 3018"/>
              <p:cNvSpPr>
                <a:spLocks noChangeShapeType="1"/>
              </p:cNvSpPr>
              <p:nvPr/>
            </p:nvSpPr>
            <p:spPr bwMode="auto">
              <a:xfrm flipH="1">
                <a:off x="2275" y="1395"/>
                <a:ext cx="0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grpSp>
          <p:nvGrpSpPr>
            <p:cNvPr id="23" name="Group 3220"/>
            <p:cNvGrpSpPr>
              <a:grpSpLocks/>
            </p:cNvGrpSpPr>
            <p:nvPr/>
          </p:nvGrpSpPr>
          <p:grpSpPr bwMode="auto">
            <a:xfrm>
              <a:off x="2275" y="1042"/>
              <a:ext cx="1512" cy="1096"/>
              <a:chOff x="2275" y="1042"/>
              <a:chExt cx="1512" cy="1096"/>
            </a:xfrm>
          </p:grpSpPr>
          <p:sp>
            <p:nvSpPr>
              <p:cNvPr id="1354" name="Line 3020"/>
              <p:cNvSpPr>
                <a:spLocks noChangeShapeType="1"/>
              </p:cNvSpPr>
              <p:nvPr/>
            </p:nvSpPr>
            <p:spPr bwMode="auto">
              <a:xfrm>
                <a:off x="2275" y="1405"/>
                <a:ext cx="4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55" name="Line 3021"/>
              <p:cNvSpPr>
                <a:spLocks noChangeShapeType="1"/>
              </p:cNvSpPr>
              <p:nvPr/>
            </p:nvSpPr>
            <p:spPr bwMode="auto">
              <a:xfrm flipH="1">
                <a:off x="2277" y="1364"/>
                <a:ext cx="3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56" name="Line 3022"/>
              <p:cNvSpPr>
                <a:spLocks noChangeShapeType="1"/>
              </p:cNvSpPr>
              <p:nvPr/>
            </p:nvSpPr>
            <p:spPr bwMode="auto">
              <a:xfrm flipH="1">
                <a:off x="2277" y="1369"/>
                <a:ext cx="3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57" name="Line 3023"/>
              <p:cNvSpPr>
                <a:spLocks noChangeShapeType="1"/>
              </p:cNvSpPr>
              <p:nvPr/>
            </p:nvSpPr>
            <p:spPr bwMode="auto">
              <a:xfrm flipH="1">
                <a:off x="2277" y="1364"/>
                <a:ext cx="3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58" name="Line 3024"/>
              <p:cNvSpPr>
                <a:spLocks noChangeShapeType="1"/>
              </p:cNvSpPr>
              <p:nvPr/>
            </p:nvSpPr>
            <p:spPr bwMode="auto">
              <a:xfrm flipH="1">
                <a:off x="2276" y="1364"/>
                <a:ext cx="1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59" name="Line 3025"/>
              <p:cNvSpPr>
                <a:spLocks noChangeShapeType="1"/>
              </p:cNvSpPr>
              <p:nvPr/>
            </p:nvSpPr>
            <p:spPr bwMode="auto">
              <a:xfrm flipH="1" flipV="1">
                <a:off x="2315" y="1364"/>
                <a:ext cx="0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60" name="Line 3026"/>
              <p:cNvSpPr>
                <a:spLocks noChangeShapeType="1"/>
              </p:cNvSpPr>
              <p:nvPr/>
            </p:nvSpPr>
            <p:spPr bwMode="auto">
              <a:xfrm>
                <a:off x="2386" y="1254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61" name="Line 3027"/>
              <p:cNvSpPr>
                <a:spLocks noChangeShapeType="1"/>
              </p:cNvSpPr>
              <p:nvPr/>
            </p:nvSpPr>
            <p:spPr bwMode="auto">
              <a:xfrm flipH="1" flipV="1">
                <a:off x="2441" y="1395"/>
                <a:ext cx="1" cy="1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62" name="Line 3028"/>
              <p:cNvSpPr>
                <a:spLocks noChangeShapeType="1"/>
              </p:cNvSpPr>
              <p:nvPr/>
            </p:nvSpPr>
            <p:spPr bwMode="auto">
              <a:xfrm>
                <a:off x="2282" y="1042"/>
                <a:ext cx="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63" name="Line 3029"/>
              <p:cNvSpPr>
                <a:spLocks noChangeShapeType="1"/>
              </p:cNvSpPr>
              <p:nvPr/>
            </p:nvSpPr>
            <p:spPr bwMode="auto">
              <a:xfrm flipH="1">
                <a:off x="2712" y="1753"/>
                <a:ext cx="4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64" name="Rectangle 3030"/>
              <p:cNvSpPr>
                <a:spLocks noChangeArrowheads="1"/>
              </p:cNvSpPr>
              <p:nvPr/>
            </p:nvSpPr>
            <p:spPr bwMode="auto">
              <a:xfrm>
                <a:off x="2551" y="1859"/>
                <a:ext cx="73" cy="157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65" name="Line 3031"/>
              <p:cNvSpPr>
                <a:spLocks noChangeShapeType="1"/>
              </p:cNvSpPr>
              <p:nvPr/>
            </p:nvSpPr>
            <p:spPr bwMode="auto">
              <a:xfrm flipH="1">
                <a:off x="2701" y="1753"/>
                <a:ext cx="5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66" name="Line 3032"/>
              <p:cNvSpPr>
                <a:spLocks noChangeShapeType="1"/>
              </p:cNvSpPr>
              <p:nvPr/>
            </p:nvSpPr>
            <p:spPr bwMode="auto">
              <a:xfrm flipV="1">
                <a:off x="2701" y="1701"/>
                <a:ext cx="0" cy="5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67" name="Line 3033"/>
              <p:cNvSpPr>
                <a:spLocks noChangeShapeType="1"/>
              </p:cNvSpPr>
              <p:nvPr/>
            </p:nvSpPr>
            <p:spPr bwMode="auto">
              <a:xfrm>
                <a:off x="2769" y="1711"/>
                <a:ext cx="0" cy="42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68" name="Line 3034"/>
              <p:cNvSpPr>
                <a:spLocks noChangeShapeType="1"/>
              </p:cNvSpPr>
              <p:nvPr/>
            </p:nvSpPr>
            <p:spPr bwMode="auto">
              <a:xfrm flipV="1">
                <a:off x="2904" y="1935"/>
                <a:ext cx="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69" name="Freeform 3035"/>
              <p:cNvSpPr>
                <a:spLocks/>
              </p:cNvSpPr>
              <p:nvPr/>
            </p:nvSpPr>
            <p:spPr bwMode="auto">
              <a:xfrm>
                <a:off x="2904" y="1937"/>
                <a:ext cx="12" cy="0"/>
              </a:xfrm>
              <a:custGeom>
                <a:avLst/>
                <a:gdLst>
                  <a:gd name="T0" fmla="*/ 0 w 75"/>
                  <a:gd name="T1" fmla="*/ 49 w 75"/>
                  <a:gd name="T2" fmla="*/ 75 w 7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">
                    <a:moveTo>
                      <a:pt x="0" y="0"/>
                    </a:moveTo>
                    <a:lnTo>
                      <a:pt x="49" y="0"/>
                    </a:lnTo>
                    <a:lnTo>
                      <a:pt x="7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70" name="Line 3036"/>
              <p:cNvSpPr>
                <a:spLocks noChangeShapeType="1"/>
              </p:cNvSpPr>
              <p:nvPr/>
            </p:nvSpPr>
            <p:spPr bwMode="auto">
              <a:xfrm>
                <a:off x="2916" y="1935"/>
                <a:ext cx="0" cy="1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71" name="Freeform 3037"/>
              <p:cNvSpPr>
                <a:spLocks/>
              </p:cNvSpPr>
              <p:nvPr/>
            </p:nvSpPr>
            <p:spPr bwMode="auto">
              <a:xfrm>
                <a:off x="2904" y="1946"/>
                <a:ext cx="12" cy="0"/>
              </a:xfrm>
              <a:custGeom>
                <a:avLst/>
                <a:gdLst>
                  <a:gd name="T0" fmla="*/ 72 w 72"/>
                  <a:gd name="T1" fmla="*/ 49 w 72"/>
                  <a:gd name="T2" fmla="*/ 0 w 7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">
                    <a:moveTo>
                      <a:pt x="72" y="0"/>
                    </a:moveTo>
                    <a:lnTo>
                      <a:pt x="4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72" name="Freeform 3038"/>
              <p:cNvSpPr>
                <a:spLocks/>
              </p:cNvSpPr>
              <p:nvPr/>
            </p:nvSpPr>
            <p:spPr bwMode="auto">
              <a:xfrm>
                <a:off x="2899" y="1921"/>
                <a:ext cx="17" cy="17"/>
              </a:xfrm>
              <a:custGeom>
                <a:avLst/>
                <a:gdLst>
                  <a:gd name="T0" fmla="*/ 0 w 98"/>
                  <a:gd name="T1" fmla="*/ 103 h 103"/>
                  <a:gd name="T2" fmla="*/ 28 w 98"/>
                  <a:gd name="T3" fmla="*/ 86 h 103"/>
                  <a:gd name="T4" fmla="*/ 55 w 98"/>
                  <a:gd name="T5" fmla="*/ 62 h 103"/>
                  <a:gd name="T6" fmla="*/ 77 w 98"/>
                  <a:gd name="T7" fmla="*/ 34 h 103"/>
                  <a:gd name="T8" fmla="*/ 98 w 98"/>
                  <a:gd name="T9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03">
                    <a:moveTo>
                      <a:pt x="0" y="103"/>
                    </a:moveTo>
                    <a:lnTo>
                      <a:pt x="28" y="86"/>
                    </a:lnTo>
                    <a:lnTo>
                      <a:pt x="55" y="62"/>
                    </a:lnTo>
                    <a:lnTo>
                      <a:pt x="77" y="34"/>
                    </a:lnTo>
                    <a:lnTo>
                      <a:pt x="98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73" name="Freeform 3039"/>
              <p:cNvSpPr>
                <a:spLocks/>
              </p:cNvSpPr>
              <p:nvPr/>
            </p:nvSpPr>
            <p:spPr bwMode="auto">
              <a:xfrm>
                <a:off x="2907" y="1921"/>
                <a:ext cx="8" cy="0"/>
              </a:xfrm>
              <a:custGeom>
                <a:avLst/>
                <a:gdLst>
                  <a:gd name="T0" fmla="*/ 52 w 52"/>
                  <a:gd name="T1" fmla="*/ 50 w 52"/>
                  <a:gd name="T2" fmla="*/ 0 w 5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2">
                    <a:moveTo>
                      <a:pt x="52" y="0"/>
                    </a:moveTo>
                    <a:lnTo>
                      <a:pt x="5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74" name="Freeform 3040"/>
              <p:cNvSpPr>
                <a:spLocks/>
              </p:cNvSpPr>
              <p:nvPr/>
            </p:nvSpPr>
            <p:spPr bwMode="auto">
              <a:xfrm>
                <a:off x="2902" y="1919"/>
                <a:ext cx="5" cy="9"/>
              </a:xfrm>
              <a:custGeom>
                <a:avLst/>
                <a:gdLst>
                  <a:gd name="T0" fmla="*/ 0 w 33"/>
                  <a:gd name="T1" fmla="*/ 51 h 51"/>
                  <a:gd name="T2" fmla="*/ 10 w 33"/>
                  <a:gd name="T3" fmla="*/ 43 h 51"/>
                  <a:gd name="T4" fmla="*/ 20 w 33"/>
                  <a:gd name="T5" fmla="*/ 31 h 51"/>
                  <a:gd name="T6" fmla="*/ 28 w 33"/>
                  <a:gd name="T7" fmla="*/ 17 h 51"/>
                  <a:gd name="T8" fmla="*/ 33 w 33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1">
                    <a:moveTo>
                      <a:pt x="0" y="51"/>
                    </a:moveTo>
                    <a:lnTo>
                      <a:pt x="10" y="43"/>
                    </a:lnTo>
                    <a:lnTo>
                      <a:pt x="20" y="31"/>
                    </a:lnTo>
                    <a:lnTo>
                      <a:pt x="28" y="17"/>
                    </a:lnTo>
                    <a:lnTo>
                      <a:pt x="3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75" name="Line 3041"/>
              <p:cNvSpPr>
                <a:spLocks noChangeShapeType="1"/>
              </p:cNvSpPr>
              <p:nvPr/>
            </p:nvSpPr>
            <p:spPr bwMode="auto">
              <a:xfrm flipV="1">
                <a:off x="2899" y="1914"/>
                <a:ext cx="2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76" name="Freeform 3042"/>
              <p:cNvSpPr>
                <a:spLocks/>
              </p:cNvSpPr>
              <p:nvPr/>
            </p:nvSpPr>
            <p:spPr bwMode="auto">
              <a:xfrm>
                <a:off x="2900" y="1917"/>
                <a:ext cx="20" cy="0"/>
              </a:xfrm>
              <a:custGeom>
                <a:avLst/>
                <a:gdLst>
                  <a:gd name="T0" fmla="*/ 0 w 115"/>
                  <a:gd name="T1" fmla="*/ 49 w 115"/>
                  <a:gd name="T2" fmla="*/ 99 w 115"/>
                  <a:gd name="T3" fmla="*/ 115 w 1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15">
                    <a:moveTo>
                      <a:pt x="0" y="0"/>
                    </a:moveTo>
                    <a:lnTo>
                      <a:pt x="49" y="0"/>
                    </a:lnTo>
                    <a:lnTo>
                      <a:pt x="99" y="0"/>
                    </a:lnTo>
                    <a:lnTo>
                      <a:pt x="11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77" name="Line 3043"/>
              <p:cNvSpPr>
                <a:spLocks noChangeShapeType="1"/>
              </p:cNvSpPr>
              <p:nvPr/>
            </p:nvSpPr>
            <p:spPr bwMode="auto">
              <a:xfrm flipH="1">
                <a:off x="2919" y="1914"/>
                <a:ext cx="1" cy="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78" name="Line 3044"/>
              <p:cNvSpPr>
                <a:spLocks noChangeShapeType="1"/>
              </p:cNvSpPr>
              <p:nvPr/>
            </p:nvSpPr>
            <p:spPr bwMode="auto">
              <a:xfrm flipV="1">
                <a:off x="2909" y="1912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79" name="Freeform 3045"/>
              <p:cNvSpPr>
                <a:spLocks/>
              </p:cNvSpPr>
              <p:nvPr/>
            </p:nvSpPr>
            <p:spPr bwMode="auto">
              <a:xfrm>
                <a:off x="2905" y="1924"/>
                <a:ext cx="15" cy="13"/>
              </a:xfrm>
              <a:custGeom>
                <a:avLst/>
                <a:gdLst>
                  <a:gd name="T0" fmla="*/ 0 w 89"/>
                  <a:gd name="T1" fmla="*/ 0 h 79"/>
                  <a:gd name="T2" fmla="*/ 19 w 89"/>
                  <a:gd name="T3" fmla="*/ 27 h 79"/>
                  <a:gd name="T4" fmla="*/ 40 w 89"/>
                  <a:gd name="T5" fmla="*/ 49 h 79"/>
                  <a:gd name="T6" fmla="*/ 64 w 89"/>
                  <a:gd name="T7" fmla="*/ 67 h 79"/>
                  <a:gd name="T8" fmla="*/ 89 w 89"/>
                  <a:gd name="T9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0"/>
                    </a:moveTo>
                    <a:lnTo>
                      <a:pt x="19" y="27"/>
                    </a:lnTo>
                    <a:lnTo>
                      <a:pt x="40" y="49"/>
                    </a:lnTo>
                    <a:lnTo>
                      <a:pt x="64" y="67"/>
                    </a:lnTo>
                    <a:lnTo>
                      <a:pt x="89" y="7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80" name="Freeform 3046"/>
              <p:cNvSpPr>
                <a:spLocks/>
              </p:cNvSpPr>
              <p:nvPr/>
            </p:nvSpPr>
            <p:spPr bwMode="auto">
              <a:xfrm>
                <a:off x="2924" y="1913"/>
                <a:ext cx="3" cy="33"/>
              </a:xfrm>
              <a:custGeom>
                <a:avLst/>
                <a:gdLst>
                  <a:gd name="T0" fmla="*/ 0 w 20"/>
                  <a:gd name="T1" fmla="*/ 202 h 202"/>
                  <a:gd name="T2" fmla="*/ 11 w 20"/>
                  <a:gd name="T3" fmla="*/ 172 h 202"/>
                  <a:gd name="T4" fmla="*/ 18 w 20"/>
                  <a:gd name="T5" fmla="*/ 140 h 202"/>
                  <a:gd name="T6" fmla="*/ 20 w 20"/>
                  <a:gd name="T7" fmla="*/ 107 h 202"/>
                  <a:gd name="T8" fmla="*/ 20 w 20"/>
                  <a:gd name="T9" fmla="*/ 37 h 202"/>
                  <a:gd name="T10" fmla="*/ 20 w 20"/>
                  <a:gd name="T11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02">
                    <a:moveTo>
                      <a:pt x="0" y="202"/>
                    </a:moveTo>
                    <a:lnTo>
                      <a:pt x="11" y="172"/>
                    </a:lnTo>
                    <a:lnTo>
                      <a:pt x="18" y="140"/>
                    </a:lnTo>
                    <a:lnTo>
                      <a:pt x="20" y="107"/>
                    </a:lnTo>
                    <a:lnTo>
                      <a:pt x="20" y="37"/>
                    </a:lnTo>
                    <a:lnTo>
                      <a:pt x="2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81" name="Freeform 3047"/>
              <p:cNvSpPr>
                <a:spLocks/>
              </p:cNvSpPr>
              <p:nvPr/>
            </p:nvSpPr>
            <p:spPr bwMode="auto">
              <a:xfrm>
                <a:off x="2928" y="1911"/>
                <a:ext cx="16" cy="4"/>
              </a:xfrm>
              <a:custGeom>
                <a:avLst/>
                <a:gdLst>
                  <a:gd name="T0" fmla="*/ 0 w 99"/>
                  <a:gd name="T1" fmla="*/ 24 h 24"/>
                  <a:gd name="T2" fmla="*/ 50 w 99"/>
                  <a:gd name="T3" fmla="*/ 17 h 24"/>
                  <a:gd name="T4" fmla="*/ 99 w 9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9" h="24">
                    <a:moveTo>
                      <a:pt x="0" y="24"/>
                    </a:moveTo>
                    <a:lnTo>
                      <a:pt x="50" y="17"/>
                    </a:lnTo>
                    <a:lnTo>
                      <a:pt x="9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82" name="Freeform 3048"/>
              <p:cNvSpPr>
                <a:spLocks/>
              </p:cNvSpPr>
              <p:nvPr/>
            </p:nvSpPr>
            <p:spPr bwMode="auto">
              <a:xfrm>
                <a:off x="2927" y="1918"/>
                <a:ext cx="17" cy="0"/>
              </a:xfrm>
              <a:custGeom>
                <a:avLst/>
                <a:gdLst>
                  <a:gd name="T0" fmla="*/ 98 w 98"/>
                  <a:gd name="T1" fmla="*/ 49 w 98"/>
                  <a:gd name="T2" fmla="*/ 0 w 9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8">
                    <a:moveTo>
                      <a:pt x="98" y="0"/>
                    </a:moveTo>
                    <a:lnTo>
                      <a:pt x="4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83" name="Freeform 3049"/>
              <p:cNvSpPr>
                <a:spLocks/>
              </p:cNvSpPr>
              <p:nvPr/>
            </p:nvSpPr>
            <p:spPr bwMode="auto">
              <a:xfrm>
                <a:off x="2927" y="1918"/>
                <a:ext cx="18" cy="6"/>
              </a:xfrm>
              <a:custGeom>
                <a:avLst/>
                <a:gdLst>
                  <a:gd name="T0" fmla="*/ 0 w 108"/>
                  <a:gd name="T1" fmla="*/ 33 h 33"/>
                  <a:gd name="T2" fmla="*/ 10 w 108"/>
                  <a:gd name="T3" fmla="*/ 33 h 33"/>
                  <a:gd name="T4" fmla="*/ 59 w 108"/>
                  <a:gd name="T5" fmla="*/ 33 h 33"/>
                  <a:gd name="T6" fmla="*/ 108 w 108"/>
                  <a:gd name="T7" fmla="*/ 33 h 33"/>
                  <a:gd name="T8" fmla="*/ 108 w 108"/>
                  <a:gd name="T9" fmla="*/ 0 h 33"/>
                  <a:gd name="T10" fmla="*/ 98 w 108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8" h="33">
                    <a:moveTo>
                      <a:pt x="0" y="33"/>
                    </a:moveTo>
                    <a:lnTo>
                      <a:pt x="10" y="33"/>
                    </a:lnTo>
                    <a:lnTo>
                      <a:pt x="59" y="33"/>
                    </a:lnTo>
                    <a:lnTo>
                      <a:pt x="108" y="33"/>
                    </a:lnTo>
                    <a:lnTo>
                      <a:pt x="108" y="0"/>
                    </a:lnTo>
                    <a:lnTo>
                      <a:pt x="98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84" name="Line 3050"/>
              <p:cNvSpPr>
                <a:spLocks noChangeShapeType="1"/>
              </p:cNvSpPr>
              <p:nvPr/>
            </p:nvSpPr>
            <p:spPr bwMode="auto">
              <a:xfrm>
                <a:off x="2938" y="1927"/>
                <a:ext cx="1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85" name="Line 3051"/>
              <p:cNvSpPr>
                <a:spLocks noChangeShapeType="1"/>
              </p:cNvSpPr>
              <p:nvPr/>
            </p:nvSpPr>
            <p:spPr bwMode="auto">
              <a:xfrm flipH="1">
                <a:off x="2930" y="1931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86" name="Freeform 3052"/>
              <p:cNvSpPr>
                <a:spLocks/>
              </p:cNvSpPr>
              <p:nvPr/>
            </p:nvSpPr>
            <p:spPr bwMode="auto">
              <a:xfrm>
                <a:off x="2930" y="1931"/>
                <a:ext cx="6" cy="15"/>
              </a:xfrm>
              <a:custGeom>
                <a:avLst/>
                <a:gdLst>
                  <a:gd name="T0" fmla="*/ 0 w 35"/>
                  <a:gd name="T1" fmla="*/ 95 h 95"/>
                  <a:gd name="T2" fmla="*/ 14 w 35"/>
                  <a:gd name="T3" fmla="*/ 76 h 95"/>
                  <a:gd name="T4" fmla="*/ 26 w 35"/>
                  <a:gd name="T5" fmla="*/ 53 h 95"/>
                  <a:gd name="T6" fmla="*/ 33 w 35"/>
                  <a:gd name="T7" fmla="*/ 28 h 95"/>
                  <a:gd name="T8" fmla="*/ 35 w 35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95">
                    <a:moveTo>
                      <a:pt x="0" y="95"/>
                    </a:moveTo>
                    <a:lnTo>
                      <a:pt x="14" y="76"/>
                    </a:lnTo>
                    <a:lnTo>
                      <a:pt x="26" y="53"/>
                    </a:lnTo>
                    <a:lnTo>
                      <a:pt x="33" y="28"/>
                    </a:lnTo>
                    <a:lnTo>
                      <a:pt x="35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87" name="Freeform 3053"/>
              <p:cNvSpPr>
                <a:spLocks/>
              </p:cNvSpPr>
              <p:nvPr/>
            </p:nvSpPr>
            <p:spPr bwMode="auto">
              <a:xfrm>
                <a:off x="2939" y="1934"/>
                <a:ext cx="6" cy="13"/>
              </a:xfrm>
              <a:custGeom>
                <a:avLst/>
                <a:gdLst>
                  <a:gd name="T0" fmla="*/ 0 w 36"/>
                  <a:gd name="T1" fmla="*/ 61 h 80"/>
                  <a:gd name="T2" fmla="*/ 26 w 36"/>
                  <a:gd name="T3" fmla="*/ 80 h 80"/>
                  <a:gd name="T4" fmla="*/ 36 w 36"/>
                  <a:gd name="T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80">
                    <a:moveTo>
                      <a:pt x="0" y="61"/>
                    </a:moveTo>
                    <a:lnTo>
                      <a:pt x="26" y="80"/>
                    </a:lnTo>
                    <a:lnTo>
                      <a:pt x="36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88" name="Freeform 3054"/>
              <p:cNvSpPr>
                <a:spLocks/>
              </p:cNvSpPr>
              <p:nvPr/>
            </p:nvSpPr>
            <p:spPr bwMode="auto">
              <a:xfrm>
                <a:off x="2935" y="1935"/>
                <a:ext cx="10" cy="0"/>
              </a:xfrm>
              <a:custGeom>
                <a:avLst/>
                <a:gdLst>
                  <a:gd name="T0" fmla="*/ 59 w 59"/>
                  <a:gd name="T1" fmla="*/ 49 w 59"/>
                  <a:gd name="T2" fmla="*/ 0 w 5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">
                    <a:moveTo>
                      <a:pt x="59" y="0"/>
                    </a:moveTo>
                    <a:lnTo>
                      <a:pt x="4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89" name="Freeform 3055"/>
              <p:cNvSpPr>
                <a:spLocks/>
              </p:cNvSpPr>
              <p:nvPr/>
            </p:nvSpPr>
            <p:spPr bwMode="auto">
              <a:xfrm>
                <a:off x="2938" y="1931"/>
                <a:ext cx="10" cy="0"/>
              </a:xfrm>
              <a:custGeom>
                <a:avLst/>
                <a:gdLst>
                  <a:gd name="T0" fmla="*/ 0 w 59"/>
                  <a:gd name="T1" fmla="*/ 50 w 59"/>
                  <a:gd name="T2" fmla="*/ 59 w 5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">
                    <a:moveTo>
                      <a:pt x="0" y="0"/>
                    </a:moveTo>
                    <a:lnTo>
                      <a:pt x="50" y="0"/>
                    </a:lnTo>
                    <a:lnTo>
                      <a:pt x="59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90" name="Line 3056"/>
              <p:cNvSpPr>
                <a:spLocks noChangeShapeType="1"/>
              </p:cNvSpPr>
              <p:nvPr/>
            </p:nvSpPr>
            <p:spPr bwMode="auto">
              <a:xfrm flipH="1">
                <a:off x="2769" y="1847"/>
                <a:ext cx="8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91" name="Freeform 3057"/>
              <p:cNvSpPr>
                <a:spLocks/>
              </p:cNvSpPr>
              <p:nvPr/>
            </p:nvSpPr>
            <p:spPr bwMode="auto">
              <a:xfrm>
                <a:off x="2825" y="1850"/>
                <a:ext cx="89" cy="155"/>
              </a:xfrm>
              <a:custGeom>
                <a:avLst/>
                <a:gdLst>
                  <a:gd name="T0" fmla="*/ 530 w 530"/>
                  <a:gd name="T1" fmla="*/ 0 h 929"/>
                  <a:gd name="T2" fmla="*/ 422 w 530"/>
                  <a:gd name="T3" fmla="*/ 143 h 929"/>
                  <a:gd name="T4" fmla="*/ 322 w 530"/>
                  <a:gd name="T5" fmla="*/ 292 h 929"/>
                  <a:gd name="T6" fmla="*/ 229 w 530"/>
                  <a:gd name="T7" fmla="*/ 445 h 929"/>
                  <a:gd name="T8" fmla="*/ 145 w 530"/>
                  <a:gd name="T9" fmla="*/ 602 h 929"/>
                  <a:gd name="T10" fmla="*/ 68 w 530"/>
                  <a:gd name="T11" fmla="*/ 764 h 929"/>
                  <a:gd name="T12" fmla="*/ 0 w 530"/>
                  <a:gd name="T13" fmla="*/ 929 h 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0" h="929">
                    <a:moveTo>
                      <a:pt x="530" y="0"/>
                    </a:moveTo>
                    <a:lnTo>
                      <a:pt x="422" y="143"/>
                    </a:lnTo>
                    <a:lnTo>
                      <a:pt x="322" y="292"/>
                    </a:lnTo>
                    <a:lnTo>
                      <a:pt x="229" y="445"/>
                    </a:lnTo>
                    <a:lnTo>
                      <a:pt x="145" y="602"/>
                    </a:lnTo>
                    <a:lnTo>
                      <a:pt x="68" y="764"/>
                    </a:lnTo>
                    <a:lnTo>
                      <a:pt x="0" y="92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92" name="Freeform 3058"/>
              <p:cNvSpPr>
                <a:spLocks/>
              </p:cNvSpPr>
              <p:nvPr/>
            </p:nvSpPr>
            <p:spPr bwMode="auto">
              <a:xfrm>
                <a:off x="2814" y="1846"/>
                <a:ext cx="42" cy="158"/>
              </a:xfrm>
              <a:custGeom>
                <a:avLst/>
                <a:gdLst>
                  <a:gd name="T0" fmla="*/ 251 w 251"/>
                  <a:gd name="T1" fmla="*/ 0 h 944"/>
                  <a:gd name="T2" fmla="*/ 189 w 251"/>
                  <a:gd name="T3" fmla="*/ 151 h 944"/>
                  <a:gd name="T4" fmla="*/ 136 w 251"/>
                  <a:gd name="T5" fmla="*/ 306 h 944"/>
                  <a:gd name="T6" fmla="*/ 90 w 251"/>
                  <a:gd name="T7" fmla="*/ 463 h 944"/>
                  <a:gd name="T8" fmla="*/ 52 w 251"/>
                  <a:gd name="T9" fmla="*/ 622 h 944"/>
                  <a:gd name="T10" fmla="*/ 23 w 251"/>
                  <a:gd name="T11" fmla="*/ 782 h 944"/>
                  <a:gd name="T12" fmla="*/ 0 w 251"/>
                  <a:gd name="T13" fmla="*/ 944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1" h="944">
                    <a:moveTo>
                      <a:pt x="251" y="0"/>
                    </a:moveTo>
                    <a:lnTo>
                      <a:pt x="189" y="151"/>
                    </a:lnTo>
                    <a:lnTo>
                      <a:pt x="136" y="306"/>
                    </a:lnTo>
                    <a:lnTo>
                      <a:pt x="90" y="463"/>
                    </a:lnTo>
                    <a:lnTo>
                      <a:pt x="52" y="622"/>
                    </a:lnTo>
                    <a:lnTo>
                      <a:pt x="23" y="782"/>
                    </a:lnTo>
                    <a:lnTo>
                      <a:pt x="0" y="944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93" name="Line 3059"/>
              <p:cNvSpPr>
                <a:spLocks noChangeShapeType="1"/>
              </p:cNvSpPr>
              <p:nvPr/>
            </p:nvSpPr>
            <p:spPr bwMode="auto">
              <a:xfrm>
                <a:off x="2826" y="2003"/>
                <a:ext cx="14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94" name="Freeform 3060"/>
              <p:cNvSpPr>
                <a:spLocks/>
              </p:cNvSpPr>
              <p:nvPr/>
            </p:nvSpPr>
            <p:spPr bwMode="auto">
              <a:xfrm>
                <a:off x="2975" y="1854"/>
                <a:ext cx="5" cy="142"/>
              </a:xfrm>
              <a:custGeom>
                <a:avLst/>
                <a:gdLst>
                  <a:gd name="T0" fmla="*/ 0 w 32"/>
                  <a:gd name="T1" fmla="*/ 851 h 851"/>
                  <a:gd name="T2" fmla="*/ 18 w 32"/>
                  <a:gd name="T3" fmla="*/ 709 h 851"/>
                  <a:gd name="T4" fmla="*/ 28 w 32"/>
                  <a:gd name="T5" fmla="*/ 567 h 851"/>
                  <a:gd name="T6" fmla="*/ 32 w 32"/>
                  <a:gd name="T7" fmla="*/ 425 h 851"/>
                  <a:gd name="T8" fmla="*/ 28 w 32"/>
                  <a:gd name="T9" fmla="*/ 283 h 851"/>
                  <a:gd name="T10" fmla="*/ 18 w 32"/>
                  <a:gd name="T11" fmla="*/ 141 h 851"/>
                  <a:gd name="T12" fmla="*/ 0 w 32"/>
                  <a:gd name="T13" fmla="*/ 0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851">
                    <a:moveTo>
                      <a:pt x="0" y="851"/>
                    </a:moveTo>
                    <a:lnTo>
                      <a:pt x="18" y="709"/>
                    </a:lnTo>
                    <a:lnTo>
                      <a:pt x="28" y="567"/>
                    </a:lnTo>
                    <a:lnTo>
                      <a:pt x="32" y="425"/>
                    </a:lnTo>
                    <a:lnTo>
                      <a:pt x="28" y="283"/>
                    </a:lnTo>
                    <a:lnTo>
                      <a:pt x="18" y="14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95" name="Line 3061"/>
              <p:cNvSpPr>
                <a:spLocks noChangeShapeType="1"/>
              </p:cNvSpPr>
              <p:nvPr/>
            </p:nvSpPr>
            <p:spPr bwMode="auto">
              <a:xfrm flipV="1">
                <a:off x="2886" y="1888"/>
                <a:ext cx="0" cy="11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96" name="Line 3062"/>
              <p:cNvSpPr>
                <a:spLocks noChangeShapeType="1"/>
              </p:cNvSpPr>
              <p:nvPr/>
            </p:nvSpPr>
            <p:spPr bwMode="auto">
              <a:xfrm flipV="1">
                <a:off x="2884" y="1891"/>
                <a:ext cx="0" cy="11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97" name="Line 3063"/>
              <p:cNvSpPr>
                <a:spLocks noChangeShapeType="1"/>
              </p:cNvSpPr>
              <p:nvPr/>
            </p:nvSpPr>
            <p:spPr bwMode="auto">
              <a:xfrm flipV="1">
                <a:off x="2880" y="1897"/>
                <a:ext cx="0" cy="10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98" name="Line 3064"/>
              <p:cNvSpPr>
                <a:spLocks noChangeShapeType="1"/>
              </p:cNvSpPr>
              <p:nvPr/>
            </p:nvSpPr>
            <p:spPr bwMode="auto">
              <a:xfrm flipV="1">
                <a:off x="2878" y="1901"/>
                <a:ext cx="0" cy="10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99" name="Line 3065"/>
              <p:cNvSpPr>
                <a:spLocks noChangeShapeType="1"/>
              </p:cNvSpPr>
              <p:nvPr/>
            </p:nvSpPr>
            <p:spPr bwMode="auto">
              <a:xfrm flipV="1">
                <a:off x="2873" y="1907"/>
                <a:ext cx="0" cy="9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00" name="Line 3066"/>
              <p:cNvSpPr>
                <a:spLocks noChangeShapeType="1"/>
              </p:cNvSpPr>
              <p:nvPr/>
            </p:nvSpPr>
            <p:spPr bwMode="auto">
              <a:xfrm flipV="1">
                <a:off x="2871" y="1911"/>
                <a:ext cx="0" cy="9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01" name="Line 3067"/>
              <p:cNvSpPr>
                <a:spLocks noChangeShapeType="1"/>
              </p:cNvSpPr>
              <p:nvPr/>
            </p:nvSpPr>
            <p:spPr bwMode="auto">
              <a:xfrm>
                <a:off x="2836" y="1980"/>
                <a:ext cx="14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02" name="Line 3068"/>
              <p:cNvSpPr>
                <a:spLocks noChangeShapeType="1"/>
              </p:cNvSpPr>
              <p:nvPr/>
            </p:nvSpPr>
            <p:spPr bwMode="auto">
              <a:xfrm>
                <a:off x="2836" y="1978"/>
                <a:ext cx="14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03" name="Line 3069"/>
              <p:cNvSpPr>
                <a:spLocks noChangeShapeType="1"/>
              </p:cNvSpPr>
              <p:nvPr/>
            </p:nvSpPr>
            <p:spPr bwMode="auto">
              <a:xfrm>
                <a:off x="2834" y="1984"/>
                <a:ext cx="14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04" name="Line 3070"/>
              <p:cNvSpPr>
                <a:spLocks noChangeShapeType="1"/>
              </p:cNvSpPr>
              <p:nvPr/>
            </p:nvSpPr>
            <p:spPr bwMode="auto">
              <a:xfrm>
                <a:off x="2833" y="1986"/>
                <a:ext cx="14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05" name="Line 3071"/>
              <p:cNvSpPr>
                <a:spLocks noChangeShapeType="1"/>
              </p:cNvSpPr>
              <p:nvPr/>
            </p:nvSpPr>
            <p:spPr bwMode="auto">
              <a:xfrm>
                <a:off x="2831" y="1990"/>
                <a:ext cx="14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06" name="Line 3072"/>
              <p:cNvSpPr>
                <a:spLocks noChangeShapeType="1"/>
              </p:cNvSpPr>
              <p:nvPr/>
            </p:nvSpPr>
            <p:spPr bwMode="auto">
              <a:xfrm>
                <a:off x="2830" y="1993"/>
                <a:ext cx="14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07" name="Freeform 3073"/>
              <p:cNvSpPr>
                <a:spLocks/>
              </p:cNvSpPr>
              <p:nvPr/>
            </p:nvSpPr>
            <p:spPr bwMode="auto">
              <a:xfrm>
                <a:off x="2967" y="1996"/>
                <a:ext cx="8" cy="7"/>
              </a:xfrm>
              <a:custGeom>
                <a:avLst/>
                <a:gdLst>
                  <a:gd name="T0" fmla="*/ 0 w 50"/>
                  <a:gd name="T1" fmla="*/ 43 h 43"/>
                  <a:gd name="T2" fmla="*/ 18 w 50"/>
                  <a:gd name="T3" fmla="*/ 40 h 43"/>
                  <a:gd name="T4" fmla="*/ 33 w 50"/>
                  <a:gd name="T5" fmla="*/ 30 h 43"/>
                  <a:gd name="T6" fmla="*/ 45 w 50"/>
                  <a:gd name="T7" fmla="*/ 16 h 43"/>
                  <a:gd name="T8" fmla="*/ 50 w 50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43">
                    <a:moveTo>
                      <a:pt x="0" y="43"/>
                    </a:moveTo>
                    <a:lnTo>
                      <a:pt x="18" y="40"/>
                    </a:lnTo>
                    <a:lnTo>
                      <a:pt x="33" y="30"/>
                    </a:lnTo>
                    <a:lnTo>
                      <a:pt x="45" y="16"/>
                    </a:lnTo>
                    <a:lnTo>
                      <a:pt x="5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08" name="Line 3074"/>
              <p:cNvSpPr>
                <a:spLocks noChangeShapeType="1"/>
              </p:cNvSpPr>
              <p:nvPr/>
            </p:nvSpPr>
            <p:spPr bwMode="auto">
              <a:xfrm flipH="1">
                <a:off x="2914" y="1847"/>
                <a:ext cx="5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09" name="Freeform 3075"/>
              <p:cNvSpPr>
                <a:spLocks/>
              </p:cNvSpPr>
              <p:nvPr/>
            </p:nvSpPr>
            <p:spPr bwMode="auto">
              <a:xfrm>
                <a:off x="2967" y="1847"/>
                <a:ext cx="8" cy="7"/>
              </a:xfrm>
              <a:custGeom>
                <a:avLst/>
                <a:gdLst>
                  <a:gd name="T0" fmla="*/ 50 w 50"/>
                  <a:gd name="T1" fmla="*/ 44 h 44"/>
                  <a:gd name="T2" fmla="*/ 45 w 50"/>
                  <a:gd name="T3" fmla="*/ 27 h 44"/>
                  <a:gd name="T4" fmla="*/ 33 w 50"/>
                  <a:gd name="T5" fmla="*/ 13 h 44"/>
                  <a:gd name="T6" fmla="*/ 18 w 50"/>
                  <a:gd name="T7" fmla="*/ 4 h 44"/>
                  <a:gd name="T8" fmla="*/ 0 w 50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44">
                    <a:moveTo>
                      <a:pt x="50" y="44"/>
                    </a:moveTo>
                    <a:lnTo>
                      <a:pt x="45" y="27"/>
                    </a:lnTo>
                    <a:lnTo>
                      <a:pt x="33" y="13"/>
                    </a:lnTo>
                    <a:lnTo>
                      <a:pt x="18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10" name="Freeform 3076"/>
              <p:cNvSpPr>
                <a:spLocks/>
              </p:cNvSpPr>
              <p:nvPr/>
            </p:nvSpPr>
            <p:spPr bwMode="auto">
              <a:xfrm>
                <a:off x="2856" y="1844"/>
                <a:ext cx="4" cy="2"/>
              </a:xfrm>
              <a:custGeom>
                <a:avLst/>
                <a:gdLst>
                  <a:gd name="T0" fmla="*/ 23 w 23"/>
                  <a:gd name="T1" fmla="*/ 0 h 18"/>
                  <a:gd name="T2" fmla="*/ 9 w 23"/>
                  <a:gd name="T3" fmla="*/ 5 h 18"/>
                  <a:gd name="T4" fmla="*/ 0 w 23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18">
                    <a:moveTo>
                      <a:pt x="23" y="0"/>
                    </a:moveTo>
                    <a:lnTo>
                      <a:pt x="9" y="5"/>
                    </a:lnTo>
                    <a:lnTo>
                      <a:pt x="0" y="18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11" name="Freeform 3077"/>
              <p:cNvSpPr>
                <a:spLocks/>
              </p:cNvSpPr>
              <p:nvPr/>
            </p:nvSpPr>
            <p:spPr bwMode="auto">
              <a:xfrm>
                <a:off x="2910" y="1844"/>
                <a:ext cx="4" cy="6"/>
              </a:xfrm>
              <a:custGeom>
                <a:avLst/>
                <a:gdLst>
                  <a:gd name="T0" fmla="*/ 21 w 24"/>
                  <a:gd name="T1" fmla="*/ 38 h 38"/>
                  <a:gd name="T2" fmla="*/ 24 w 24"/>
                  <a:gd name="T3" fmla="*/ 26 h 38"/>
                  <a:gd name="T4" fmla="*/ 21 w 24"/>
                  <a:gd name="T5" fmla="*/ 13 h 38"/>
                  <a:gd name="T6" fmla="*/ 12 w 24"/>
                  <a:gd name="T7" fmla="*/ 4 h 38"/>
                  <a:gd name="T8" fmla="*/ 0 w 24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8">
                    <a:moveTo>
                      <a:pt x="21" y="38"/>
                    </a:moveTo>
                    <a:lnTo>
                      <a:pt x="24" y="26"/>
                    </a:lnTo>
                    <a:lnTo>
                      <a:pt x="21" y="13"/>
                    </a:lnTo>
                    <a:lnTo>
                      <a:pt x="12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12" name="Line 3078"/>
              <p:cNvSpPr>
                <a:spLocks noChangeShapeType="1"/>
              </p:cNvSpPr>
              <p:nvPr/>
            </p:nvSpPr>
            <p:spPr bwMode="auto">
              <a:xfrm flipH="1">
                <a:off x="2860" y="1844"/>
                <a:ext cx="5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13" name="Freeform 3079"/>
              <p:cNvSpPr>
                <a:spLocks/>
              </p:cNvSpPr>
              <p:nvPr/>
            </p:nvSpPr>
            <p:spPr bwMode="auto">
              <a:xfrm>
                <a:off x="2779" y="1911"/>
                <a:ext cx="6" cy="5"/>
              </a:xfrm>
              <a:custGeom>
                <a:avLst/>
                <a:gdLst>
                  <a:gd name="T0" fmla="*/ 0 w 32"/>
                  <a:gd name="T1" fmla="*/ 0 h 31"/>
                  <a:gd name="T2" fmla="*/ 4 w 32"/>
                  <a:gd name="T3" fmla="*/ 16 h 31"/>
                  <a:gd name="T4" fmla="*/ 15 w 32"/>
                  <a:gd name="T5" fmla="*/ 27 h 31"/>
                  <a:gd name="T6" fmla="*/ 32 w 32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31">
                    <a:moveTo>
                      <a:pt x="0" y="0"/>
                    </a:moveTo>
                    <a:lnTo>
                      <a:pt x="4" y="16"/>
                    </a:lnTo>
                    <a:lnTo>
                      <a:pt x="15" y="27"/>
                    </a:lnTo>
                    <a:lnTo>
                      <a:pt x="32" y="31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14" name="Line 3080"/>
              <p:cNvSpPr>
                <a:spLocks noChangeShapeType="1"/>
              </p:cNvSpPr>
              <p:nvPr/>
            </p:nvSpPr>
            <p:spPr bwMode="auto">
              <a:xfrm>
                <a:off x="2814" y="1847"/>
                <a:ext cx="0" cy="15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15" name="Line 3081"/>
              <p:cNvSpPr>
                <a:spLocks noChangeShapeType="1"/>
              </p:cNvSpPr>
              <p:nvPr/>
            </p:nvSpPr>
            <p:spPr bwMode="auto">
              <a:xfrm>
                <a:off x="2816" y="2006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16" name="Freeform 3082"/>
              <p:cNvSpPr>
                <a:spLocks/>
              </p:cNvSpPr>
              <p:nvPr/>
            </p:nvSpPr>
            <p:spPr bwMode="auto">
              <a:xfrm>
                <a:off x="2814" y="2004"/>
                <a:ext cx="2" cy="2"/>
              </a:xfrm>
              <a:custGeom>
                <a:avLst/>
                <a:gdLst>
                  <a:gd name="T0" fmla="*/ 0 w 13"/>
                  <a:gd name="T1" fmla="*/ 0 h 14"/>
                  <a:gd name="T2" fmla="*/ 4 w 13"/>
                  <a:gd name="T3" fmla="*/ 10 h 14"/>
                  <a:gd name="T4" fmla="*/ 13 w 13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lnTo>
                      <a:pt x="4" y="10"/>
                    </a:lnTo>
                    <a:lnTo>
                      <a:pt x="13" y="14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17" name="Freeform 3083"/>
              <p:cNvSpPr>
                <a:spLocks/>
              </p:cNvSpPr>
              <p:nvPr/>
            </p:nvSpPr>
            <p:spPr bwMode="auto">
              <a:xfrm>
                <a:off x="2824" y="2005"/>
                <a:ext cx="1" cy="1"/>
              </a:xfrm>
              <a:custGeom>
                <a:avLst/>
                <a:gdLst>
                  <a:gd name="T0" fmla="*/ 0 w 12"/>
                  <a:gd name="T1" fmla="*/ 9 h 9"/>
                  <a:gd name="T2" fmla="*/ 7 w 12"/>
                  <a:gd name="T3" fmla="*/ 7 h 9"/>
                  <a:gd name="T4" fmla="*/ 12 w 12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9">
                    <a:moveTo>
                      <a:pt x="0" y="9"/>
                    </a:moveTo>
                    <a:lnTo>
                      <a:pt x="7" y="7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18" name="Line 3084"/>
              <p:cNvSpPr>
                <a:spLocks noChangeShapeType="1"/>
              </p:cNvSpPr>
              <p:nvPr/>
            </p:nvSpPr>
            <p:spPr bwMode="auto">
              <a:xfrm>
                <a:off x="2769" y="2003"/>
                <a:ext cx="45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19" name="Freeform 3085"/>
              <p:cNvSpPr>
                <a:spLocks/>
              </p:cNvSpPr>
              <p:nvPr/>
            </p:nvSpPr>
            <p:spPr bwMode="auto">
              <a:xfrm>
                <a:off x="2779" y="1992"/>
                <a:ext cx="6" cy="5"/>
              </a:xfrm>
              <a:custGeom>
                <a:avLst/>
                <a:gdLst>
                  <a:gd name="T0" fmla="*/ 0 w 32"/>
                  <a:gd name="T1" fmla="*/ 0 h 31"/>
                  <a:gd name="T2" fmla="*/ 4 w 32"/>
                  <a:gd name="T3" fmla="*/ 15 h 31"/>
                  <a:gd name="T4" fmla="*/ 15 w 32"/>
                  <a:gd name="T5" fmla="*/ 27 h 31"/>
                  <a:gd name="T6" fmla="*/ 32 w 32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31">
                    <a:moveTo>
                      <a:pt x="0" y="0"/>
                    </a:moveTo>
                    <a:lnTo>
                      <a:pt x="4" y="15"/>
                    </a:lnTo>
                    <a:lnTo>
                      <a:pt x="15" y="27"/>
                    </a:lnTo>
                    <a:lnTo>
                      <a:pt x="32" y="31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20" name="Line 3086"/>
              <p:cNvSpPr>
                <a:spLocks noChangeShapeType="1"/>
              </p:cNvSpPr>
              <p:nvPr/>
            </p:nvSpPr>
            <p:spPr bwMode="auto">
              <a:xfrm>
                <a:off x="2785" y="1997"/>
                <a:ext cx="2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21" name="Freeform 3087"/>
              <p:cNvSpPr>
                <a:spLocks/>
              </p:cNvSpPr>
              <p:nvPr/>
            </p:nvSpPr>
            <p:spPr bwMode="auto">
              <a:xfrm>
                <a:off x="2779" y="1934"/>
                <a:ext cx="6" cy="6"/>
              </a:xfrm>
              <a:custGeom>
                <a:avLst/>
                <a:gdLst>
                  <a:gd name="T0" fmla="*/ 32 w 32"/>
                  <a:gd name="T1" fmla="*/ 0 h 32"/>
                  <a:gd name="T2" fmla="*/ 15 w 32"/>
                  <a:gd name="T3" fmla="*/ 5 h 32"/>
                  <a:gd name="T4" fmla="*/ 4 w 32"/>
                  <a:gd name="T5" fmla="*/ 17 h 32"/>
                  <a:gd name="T6" fmla="*/ 0 w 32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32">
                    <a:moveTo>
                      <a:pt x="32" y="0"/>
                    </a:moveTo>
                    <a:lnTo>
                      <a:pt x="15" y="5"/>
                    </a:lnTo>
                    <a:lnTo>
                      <a:pt x="4" y="17"/>
                    </a:lnTo>
                    <a:lnTo>
                      <a:pt x="0" y="32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22" name="Line 3088"/>
              <p:cNvSpPr>
                <a:spLocks noChangeShapeType="1"/>
              </p:cNvSpPr>
              <p:nvPr/>
            </p:nvSpPr>
            <p:spPr bwMode="auto">
              <a:xfrm>
                <a:off x="2785" y="1934"/>
                <a:ext cx="2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23" name="Line 3089"/>
              <p:cNvSpPr>
                <a:spLocks noChangeShapeType="1"/>
              </p:cNvSpPr>
              <p:nvPr/>
            </p:nvSpPr>
            <p:spPr bwMode="auto">
              <a:xfrm flipV="1">
                <a:off x="2779" y="1940"/>
                <a:ext cx="0" cy="5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24" name="Line 3090"/>
              <p:cNvSpPr>
                <a:spLocks noChangeShapeType="1"/>
              </p:cNvSpPr>
              <p:nvPr/>
            </p:nvSpPr>
            <p:spPr bwMode="auto">
              <a:xfrm>
                <a:off x="2785" y="1916"/>
                <a:ext cx="2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25" name="Freeform 3091"/>
              <p:cNvSpPr>
                <a:spLocks/>
              </p:cNvSpPr>
              <p:nvPr/>
            </p:nvSpPr>
            <p:spPr bwMode="auto">
              <a:xfrm>
                <a:off x="2779" y="1854"/>
                <a:ext cx="6" cy="5"/>
              </a:xfrm>
              <a:custGeom>
                <a:avLst/>
                <a:gdLst>
                  <a:gd name="T0" fmla="*/ 32 w 32"/>
                  <a:gd name="T1" fmla="*/ 0 h 31"/>
                  <a:gd name="T2" fmla="*/ 15 w 32"/>
                  <a:gd name="T3" fmla="*/ 4 h 31"/>
                  <a:gd name="T4" fmla="*/ 4 w 32"/>
                  <a:gd name="T5" fmla="*/ 15 h 31"/>
                  <a:gd name="T6" fmla="*/ 0 w 32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31">
                    <a:moveTo>
                      <a:pt x="32" y="0"/>
                    </a:moveTo>
                    <a:lnTo>
                      <a:pt x="15" y="4"/>
                    </a:lnTo>
                    <a:lnTo>
                      <a:pt x="4" y="15"/>
                    </a:lnTo>
                    <a:lnTo>
                      <a:pt x="0" y="31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26" name="Line 3092"/>
              <p:cNvSpPr>
                <a:spLocks noChangeShapeType="1"/>
              </p:cNvSpPr>
              <p:nvPr/>
            </p:nvSpPr>
            <p:spPr bwMode="auto">
              <a:xfrm>
                <a:off x="2785" y="1854"/>
                <a:ext cx="2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27" name="Line 3093"/>
              <p:cNvSpPr>
                <a:spLocks noChangeShapeType="1"/>
              </p:cNvSpPr>
              <p:nvPr/>
            </p:nvSpPr>
            <p:spPr bwMode="auto">
              <a:xfrm>
                <a:off x="2779" y="1859"/>
                <a:ext cx="0" cy="5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28" name="Rectangle 3094"/>
              <p:cNvSpPr>
                <a:spLocks noChangeArrowheads="1"/>
              </p:cNvSpPr>
              <p:nvPr/>
            </p:nvSpPr>
            <p:spPr bwMode="auto">
              <a:xfrm>
                <a:off x="3076" y="1711"/>
                <a:ext cx="63" cy="427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29" name="Rectangle 3095"/>
              <p:cNvSpPr>
                <a:spLocks noChangeArrowheads="1"/>
              </p:cNvSpPr>
              <p:nvPr/>
            </p:nvSpPr>
            <p:spPr bwMode="auto">
              <a:xfrm>
                <a:off x="3078" y="1714"/>
                <a:ext cx="59" cy="422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30" name="Line 3096"/>
              <p:cNvSpPr>
                <a:spLocks noChangeShapeType="1"/>
              </p:cNvSpPr>
              <p:nvPr/>
            </p:nvSpPr>
            <p:spPr bwMode="auto">
              <a:xfrm>
                <a:off x="3107" y="1714"/>
                <a:ext cx="0" cy="42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31" name="Line 3097"/>
              <p:cNvSpPr>
                <a:spLocks noChangeShapeType="1"/>
              </p:cNvSpPr>
              <p:nvPr/>
            </p:nvSpPr>
            <p:spPr bwMode="auto">
              <a:xfrm>
                <a:off x="3109" y="1714"/>
                <a:ext cx="0" cy="42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32" name="Rectangle 3098"/>
              <p:cNvSpPr>
                <a:spLocks noChangeArrowheads="1"/>
              </p:cNvSpPr>
              <p:nvPr/>
            </p:nvSpPr>
            <p:spPr bwMode="auto">
              <a:xfrm>
                <a:off x="3081" y="1792"/>
                <a:ext cx="54" cy="3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33" name="Rectangle 3099"/>
              <p:cNvSpPr>
                <a:spLocks noChangeArrowheads="1"/>
              </p:cNvSpPr>
              <p:nvPr/>
            </p:nvSpPr>
            <p:spPr bwMode="auto">
              <a:xfrm>
                <a:off x="3081" y="1807"/>
                <a:ext cx="54" cy="3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34" name="Freeform 3100"/>
              <p:cNvSpPr>
                <a:spLocks/>
              </p:cNvSpPr>
              <p:nvPr/>
            </p:nvSpPr>
            <p:spPr bwMode="auto">
              <a:xfrm>
                <a:off x="3083" y="1742"/>
                <a:ext cx="52" cy="20"/>
              </a:xfrm>
              <a:custGeom>
                <a:avLst/>
                <a:gdLst>
                  <a:gd name="T0" fmla="*/ 6 w 316"/>
                  <a:gd name="T1" fmla="*/ 0 h 119"/>
                  <a:gd name="T2" fmla="*/ 0 w 316"/>
                  <a:gd name="T3" fmla="*/ 19 h 119"/>
                  <a:gd name="T4" fmla="*/ 310 w 316"/>
                  <a:gd name="T5" fmla="*/ 119 h 119"/>
                  <a:gd name="T6" fmla="*/ 316 w 316"/>
                  <a:gd name="T7" fmla="*/ 102 h 119"/>
                  <a:gd name="T8" fmla="*/ 6 w 316"/>
                  <a:gd name="T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6" h="119">
                    <a:moveTo>
                      <a:pt x="6" y="0"/>
                    </a:moveTo>
                    <a:lnTo>
                      <a:pt x="0" y="19"/>
                    </a:lnTo>
                    <a:lnTo>
                      <a:pt x="310" y="119"/>
                    </a:lnTo>
                    <a:lnTo>
                      <a:pt x="316" y="102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35" name="Freeform 3101"/>
              <p:cNvSpPr>
                <a:spLocks/>
              </p:cNvSpPr>
              <p:nvPr/>
            </p:nvSpPr>
            <p:spPr bwMode="auto">
              <a:xfrm>
                <a:off x="3083" y="1764"/>
                <a:ext cx="51" cy="23"/>
              </a:xfrm>
              <a:custGeom>
                <a:avLst/>
                <a:gdLst>
                  <a:gd name="T0" fmla="*/ 0 w 308"/>
                  <a:gd name="T1" fmla="*/ 121 h 138"/>
                  <a:gd name="T2" fmla="*/ 7 w 308"/>
                  <a:gd name="T3" fmla="*/ 138 h 138"/>
                  <a:gd name="T4" fmla="*/ 308 w 308"/>
                  <a:gd name="T5" fmla="*/ 18 h 138"/>
                  <a:gd name="T6" fmla="*/ 302 w 308"/>
                  <a:gd name="T7" fmla="*/ 0 h 138"/>
                  <a:gd name="T8" fmla="*/ 0 w 308"/>
                  <a:gd name="T9" fmla="*/ 121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8" h="138">
                    <a:moveTo>
                      <a:pt x="0" y="121"/>
                    </a:moveTo>
                    <a:lnTo>
                      <a:pt x="7" y="138"/>
                    </a:lnTo>
                    <a:lnTo>
                      <a:pt x="308" y="18"/>
                    </a:lnTo>
                    <a:lnTo>
                      <a:pt x="302" y="0"/>
                    </a:lnTo>
                    <a:lnTo>
                      <a:pt x="0" y="121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36" name="Freeform 3102"/>
              <p:cNvSpPr>
                <a:spLocks/>
              </p:cNvSpPr>
              <p:nvPr/>
            </p:nvSpPr>
            <p:spPr bwMode="auto">
              <a:xfrm>
                <a:off x="3082" y="1719"/>
                <a:ext cx="52" cy="20"/>
              </a:xfrm>
              <a:custGeom>
                <a:avLst/>
                <a:gdLst>
                  <a:gd name="T0" fmla="*/ 6 w 314"/>
                  <a:gd name="T1" fmla="*/ 0 h 122"/>
                  <a:gd name="T2" fmla="*/ 0 w 314"/>
                  <a:gd name="T3" fmla="*/ 19 h 122"/>
                  <a:gd name="T4" fmla="*/ 308 w 314"/>
                  <a:gd name="T5" fmla="*/ 122 h 122"/>
                  <a:gd name="T6" fmla="*/ 314 w 314"/>
                  <a:gd name="T7" fmla="*/ 104 h 122"/>
                  <a:gd name="T8" fmla="*/ 6 w 314"/>
                  <a:gd name="T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122">
                    <a:moveTo>
                      <a:pt x="6" y="0"/>
                    </a:moveTo>
                    <a:lnTo>
                      <a:pt x="0" y="19"/>
                    </a:lnTo>
                    <a:lnTo>
                      <a:pt x="308" y="122"/>
                    </a:lnTo>
                    <a:lnTo>
                      <a:pt x="314" y="104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37" name="Freeform 3103"/>
              <p:cNvSpPr>
                <a:spLocks/>
              </p:cNvSpPr>
              <p:nvPr/>
            </p:nvSpPr>
            <p:spPr bwMode="auto">
              <a:xfrm>
                <a:off x="3083" y="1852"/>
                <a:ext cx="52" cy="19"/>
              </a:xfrm>
              <a:custGeom>
                <a:avLst/>
                <a:gdLst>
                  <a:gd name="T0" fmla="*/ 6 w 316"/>
                  <a:gd name="T1" fmla="*/ 0 h 119"/>
                  <a:gd name="T2" fmla="*/ 0 w 316"/>
                  <a:gd name="T3" fmla="*/ 17 h 119"/>
                  <a:gd name="T4" fmla="*/ 310 w 316"/>
                  <a:gd name="T5" fmla="*/ 119 h 119"/>
                  <a:gd name="T6" fmla="*/ 316 w 316"/>
                  <a:gd name="T7" fmla="*/ 100 h 119"/>
                  <a:gd name="T8" fmla="*/ 6 w 316"/>
                  <a:gd name="T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6" h="119">
                    <a:moveTo>
                      <a:pt x="6" y="0"/>
                    </a:moveTo>
                    <a:lnTo>
                      <a:pt x="0" y="17"/>
                    </a:lnTo>
                    <a:lnTo>
                      <a:pt x="310" y="119"/>
                    </a:lnTo>
                    <a:lnTo>
                      <a:pt x="316" y="100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38" name="Freeform 3104"/>
              <p:cNvSpPr>
                <a:spLocks/>
              </p:cNvSpPr>
              <p:nvPr/>
            </p:nvSpPr>
            <p:spPr bwMode="auto">
              <a:xfrm>
                <a:off x="3083" y="1874"/>
                <a:ext cx="51" cy="23"/>
              </a:xfrm>
              <a:custGeom>
                <a:avLst/>
                <a:gdLst>
                  <a:gd name="T0" fmla="*/ 0 w 308"/>
                  <a:gd name="T1" fmla="*/ 121 h 138"/>
                  <a:gd name="T2" fmla="*/ 7 w 308"/>
                  <a:gd name="T3" fmla="*/ 138 h 138"/>
                  <a:gd name="T4" fmla="*/ 308 w 308"/>
                  <a:gd name="T5" fmla="*/ 17 h 138"/>
                  <a:gd name="T6" fmla="*/ 302 w 308"/>
                  <a:gd name="T7" fmla="*/ 0 h 138"/>
                  <a:gd name="T8" fmla="*/ 0 w 308"/>
                  <a:gd name="T9" fmla="*/ 121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8" h="138">
                    <a:moveTo>
                      <a:pt x="0" y="121"/>
                    </a:moveTo>
                    <a:lnTo>
                      <a:pt x="7" y="138"/>
                    </a:lnTo>
                    <a:lnTo>
                      <a:pt x="308" y="17"/>
                    </a:lnTo>
                    <a:lnTo>
                      <a:pt x="302" y="0"/>
                    </a:lnTo>
                    <a:lnTo>
                      <a:pt x="0" y="121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39" name="Freeform 3105"/>
              <p:cNvSpPr>
                <a:spLocks/>
              </p:cNvSpPr>
              <p:nvPr/>
            </p:nvSpPr>
            <p:spPr bwMode="auto">
              <a:xfrm>
                <a:off x="3082" y="1829"/>
                <a:ext cx="52" cy="20"/>
              </a:xfrm>
              <a:custGeom>
                <a:avLst/>
                <a:gdLst>
                  <a:gd name="T0" fmla="*/ 6 w 314"/>
                  <a:gd name="T1" fmla="*/ 0 h 120"/>
                  <a:gd name="T2" fmla="*/ 0 w 314"/>
                  <a:gd name="T3" fmla="*/ 17 h 120"/>
                  <a:gd name="T4" fmla="*/ 308 w 314"/>
                  <a:gd name="T5" fmla="*/ 120 h 120"/>
                  <a:gd name="T6" fmla="*/ 314 w 314"/>
                  <a:gd name="T7" fmla="*/ 102 h 120"/>
                  <a:gd name="T8" fmla="*/ 6 w 314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120">
                    <a:moveTo>
                      <a:pt x="6" y="0"/>
                    </a:moveTo>
                    <a:lnTo>
                      <a:pt x="0" y="17"/>
                    </a:lnTo>
                    <a:lnTo>
                      <a:pt x="308" y="120"/>
                    </a:lnTo>
                    <a:lnTo>
                      <a:pt x="314" y="102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40" name="Rectangle 3106"/>
              <p:cNvSpPr>
                <a:spLocks noChangeArrowheads="1"/>
              </p:cNvSpPr>
              <p:nvPr/>
            </p:nvSpPr>
            <p:spPr bwMode="auto">
              <a:xfrm>
                <a:off x="3081" y="1988"/>
                <a:ext cx="54" cy="3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41" name="Rectangle 3107"/>
              <p:cNvSpPr>
                <a:spLocks noChangeArrowheads="1"/>
              </p:cNvSpPr>
              <p:nvPr/>
            </p:nvSpPr>
            <p:spPr bwMode="auto">
              <a:xfrm>
                <a:off x="3081" y="2002"/>
                <a:ext cx="54" cy="3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42" name="Freeform 3108"/>
              <p:cNvSpPr>
                <a:spLocks/>
              </p:cNvSpPr>
              <p:nvPr/>
            </p:nvSpPr>
            <p:spPr bwMode="auto">
              <a:xfrm>
                <a:off x="3083" y="1938"/>
                <a:ext cx="52" cy="20"/>
              </a:xfrm>
              <a:custGeom>
                <a:avLst/>
                <a:gdLst>
                  <a:gd name="T0" fmla="*/ 6 w 316"/>
                  <a:gd name="T1" fmla="*/ 0 h 119"/>
                  <a:gd name="T2" fmla="*/ 0 w 316"/>
                  <a:gd name="T3" fmla="*/ 17 h 119"/>
                  <a:gd name="T4" fmla="*/ 310 w 316"/>
                  <a:gd name="T5" fmla="*/ 119 h 119"/>
                  <a:gd name="T6" fmla="*/ 316 w 316"/>
                  <a:gd name="T7" fmla="*/ 101 h 119"/>
                  <a:gd name="T8" fmla="*/ 6 w 316"/>
                  <a:gd name="T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6" h="119">
                    <a:moveTo>
                      <a:pt x="6" y="0"/>
                    </a:moveTo>
                    <a:lnTo>
                      <a:pt x="0" y="17"/>
                    </a:lnTo>
                    <a:lnTo>
                      <a:pt x="310" y="119"/>
                    </a:lnTo>
                    <a:lnTo>
                      <a:pt x="316" y="101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43" name="Freeform 3109"/>
              <p:cNvSpPr>
                <a:spLocks/>
              </p:cNvSpPr>
              <p:nvPr/>
            </p:nvSpPr>
            <p:spPr bwMode="auto">
              <a:xfrm>
                <a:off x="3083" y="1960"/>
                <a:ext cx="51" cy="23"/>
              </a:xfrm>
              <a:custGeom>
                <a:avLst/>
                <a:gdLst>
                  <a:gd name="T0" fmla="*/ 0 w 308"/>
                  <a:gd name="T1" fmla="*/ 121 h 138"/>
                  <a:gd name="T2" fmla="*/ 7 w 308"/>
                  <a:gd name="T3" fmla="*/ 138 h 138"/>
                  <a:gd name="T4" fmla="*/ 308 w 308"/>
                  <a:gd name="T5" fmla="*/ 18 h 138"/>
                  <a:gd name="T6" fmla="*/ 302 w 308"/>
                  <a:gd name="T7" fmla="*/ 0 h 138"/>
                  <a:gd name="T8" fmla="*/ 0 w 308"/>
                  <a:gd name="T9" fmla="*/ 121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8" h="138">
                    <a:moveTo>
                      <a:pt x="0" y="121"/>
                    </a:moveTo>
                    <a:lnTo>
                      <a:pt x="7" y="138"/>
                    </a:lnTo>
                    <a:lnTo>
                      <a:pt x="308" y="18"/>
                    </a:lnTo>
                    <a:lnTo>
                      <a:pt x="302" y="0"/>
                    </a:lnTo>
                    <a:lnTo>
                      <a:pt x="0" y="121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44" name="Freeform 3110"/>
              <p:cNvSpPr>
                <a:spLocks/>
              </p:cNvSpPr>
              <p:nvPr/>
            </p:nvSpPr>
            <p:spPr bwMode="auto">
              <a:xfrm>
                <a:off x="3082" y="1915"/>
                <a:ext cx="52" cy="20"/>
              </a:xfrm>
              <a:custGeom>
                <a:avLst/>
                <a:gdLst>
                  <a:gd name="T0" fmla="*/ 6 w 314"/>
                  <a:gd name="T1" fmla="*/ 0 h 122"/>
                  <a:gd name="T2" fmla="*/ 0 w 314"/>
                  <a:gd name="T3" fmla="*/ 18 h 122"/>
                  <a:gd name="T4" fmla="*/ 308 w 314"/>
                  <a:gd name="T5" fmla="*/ 122 h 122"/>
                  <a:gd name="T6" fmla="*/ 314 w 314"/>
                  <a:gd name="T7" fmla="*/ 104 h 122"/>
                  <a:gd name="T8" fmla="*/ 6 w 314"/>
                  <a:gd name="T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122">
                    <a:moveTo>
                      <a:pt x="6" y="0"/>
                    </a:moveTo>
                    <a:lnTo>
                      <a:pt x="0" y="18"/>
                    </a:lnTo>
                    <a:lnTo>
                      <a:pt x="308" y="122"/>
                    </a:lnTo>
                    <a:lnTo>
                      <a:pt x="314" y="104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45" name="Freeform 3111"/>
              <p:cNvSpPr>
                <a:spLocks/>
              </p:cNvSpPr>
              <p:nvPr/>
            </p:nvSpPr>
            <p:spPr bwMode="auto">
              <a:xfrm>
                <a:off x="3083" y="2047"/>
                <a:ext cx="52" cy="20"/>
              </a:xfrm>
              <a:custGeom>
                <a:avLst/>
                <a:gdLst>
                  <a:gd name="T0" fmla="*/ 6 w 316"/>
                  <a:gd name="T1" fmla="*/ 0 h 118"/>
                  <a:gd name="T2" fmla="*/ 0 w 316"/>
                  <a:gd name="T3" fmla="*/ 18 h 118"/>
                  <a:gd name="T4" fmla="*/ 310 w 316"/>
                  <a:gd name="T5" fmla="*/ 118 h 118"/>
                  <a:gd name="T6" fmla="*/ 316 w 316"/>
                  <a:gd name="T7" fmla="*/ 100 h 118"/>
                  <a:gd name="T8" fmla="*/ 6 w 316"/>
                  <a:gd name="T9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6" h="118">
                    <a:moveTo>
                      <a:pt x="6" y="0"/>
                    </a:moveTo>
                    <a:lnTo>
                      <a:pt x="0" y="18"/>
                    </a:lnTo>
                    <a:lnTo>
                      <a:pt x="310" y="118"/>
                    </a:lnTo>
                    <a:lnTo>
                      <a:pt x="316" y="100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46" name="Freeform 3112"/>
              <p:cNvSpPr>
                <a:spLocks/>
              </p:cNvSpPr>
              <p:nvPr/>
            </p:nvSpPr>
            <p:spPr bwMode="auto">
              <a:xfrm>
                <a:off x="3083" y="2070"/>
                <a:ext cx="51" cy="23"/>
              </a:xfrm>
              <a:custGeom>
                <a:avLst/>
                <a:gdLst>
                  <a:gd name="T0" fmla="*/ 0 w 308"/>
                  <a:gd name="T1" fmla="*/ 122 h 138"/>
                  <a:gd name="T2" fmla="*/ 7 w 308"/>
                  <a:gd name="T3" fmla="*/ 138 h 138"/>
                  <a:gd name="T4" fmla="*/ 308 w 308"/>
                  <a:gd name="T5" fmla="*/ 18 h 138"/>
                  <a:gd name="T6" fmla="*/ 302 w 308"/>
                  <a:gd name="T7" fmla="*/ 0 h 138"/>
                  <a:gd name="T8" fmla="*/ 0 w 308"/>
                  <a:gd name="T9" fmla="*/ 12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8" h="138">
                    <a:moveTo>
                      <a:pt x="0" y="122"/>
                    </a:moveTo>
                    <a:lnTo>
                      <a:pt x="7" y="138"/>
                    </a:lnTo>
                    <a:lnTo>
                      <a:pt x="308" y="18"/>
                    </a:lnTo>
                    <a:lnTo>
                      <a:pt x="302" y="0"/>
                    </a:lnTo>
                    <a:lnTo>
                      <a:pt x="0" y="122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47" name="Freeform 3113"/>
              <p:cNvSpPr>
                <a:spLocks/>
              </p:cNvSpPr>
              <p:nvPr/>
            </p:nvSpPr>
            <p:spPr bwMode="auto">
              <a:xfrm>
                <a:off x="3082" y="2024"/>
                <a:ext cx="52" cy="20"/>
              </a:xfrm>
              <a:custGeom>
                <a:avLst/>
                <a:gdLst>
                  <a:gd name="T0" fmla="*/ 6 w 314"/>
                  <a:gd name="T1" fmla="*/ 0 h 120"/>
                  <a:gd name="T2" fmla="*/ 0 w 314"/>
                  <a:gd name="T3" fmla="*/ 18 h 120"/>
                  <a:gd name="T4" fmla="*/ 308 w 314"/>
                  <a:gd name="T5" fmla="*/ 120 h 120"/>
                  <a:gd name="T6" fmla="*/ 314 w 314"/>
                  <a:gd name="T7" fmla="*/ 103 h 120"/>
                  <a:gd name="T8" fmla="*/ 6 w 314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120">
                    <a:moveTo>
                      <a:pt x="6" y="0"/>
                    </a:moveTo>
                    <a:lnTo>
                      <a:pt x="0" y="18"/>
                    </a:lnTo>
                    <a:lnTo>
                      <a:pt x="308" y="120"/>
                    </a:lnTo>
                    <a:lnTo>
                      <a:pt x="314" y="103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48" name="Line 3114"/>
              <p:cNvSpPr>
                <a:spLocks noChangeShapeType="1"/>
              </p:cNvSpPr>
              <p:nvPr/>
            </p:nvSpPr>
            <p:spPr bwMode="auto">
              <a:xfrm>
                <a:off x="2701" y="1701"/>
                <a:ext cx="5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49" name="Line 3115"/>
              <p:cNvSpPr>
                <a:spLocks noChangeShapeType="1"/>
              </p:cNvSpPr>
              <p:nvPr/>
            </p:nvSpPr>
            <p:spPr bwMode="auto">
              <a:xfrm flipV="1">
                <a:off x="3546" y="1597"/>
                <a:ext cx="0" cy="9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50" name="Line 3116"/>
              <p:cNvSpPr>
                <a:spLocks noChangeShapeType="1"/>
              </p:cNvSpPr>
              <p:nvPr/>
            </p:nvSpPr>
            <p:spPr bwMode="auto">
              <a:xfrm>
                <a:off x="3535" y="1696"/>
                <a:ext cx="1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51" name="Line 3117"/>
              <p:cNvSpPr>
                <a:spLocks noChangeShapeType="1"/>
              </p:cNvSpPr>
              <p:nvPr/>
            </p:nvSpPr>
            <p:spPr bwMode="auto">
              <a:xfrm>
                <a:off x="3535" y="1690"/>
                <a:ext cx="1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52" name="Line 3118"/>
              <p:cNvSpPr>
                <a:spLocks noChangeShapeType="1"/>
              </p:cNvSpPr>
              <p:nvPr/>
            </p:nvSpPr>
            <p:spPr bwMode="auto">
              <a:xfrm flipV="1">
                <a:off x="3535" y="1597"/>
                <a:ext cx="0" cy="9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53" name="Line 3119"/>
              <p:cNvSpPr>
                <a:spLocks noChangeShapeType="1"/>
              </p:cNvSpPr>
              <p:nvPr/>
            </p:nvSpPr>
            <p:spPr bwMode="auto">
              <a:xfrm>
                <a:off x="3535" y="1597"/>
                <a:ext cx="1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54" name="Line 3120"/>
              <p:cNvSpPr>
                <a:spLocks noChangeShapeType="1"/>
              </p:cNvSpPr>
              <p:nvPr/>
            </p:nvSpPr>
            <p:spPr bwMode="auto">
              <a:xfrm>
                <a:off x="3535" y="1603"/>
                <a:ext cx="1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55" name="Rectangle 3121"/>
              <p:cNvSpPr>
                <a:spLocks noChangeArrowheads="1"/>
              </p:cNvSpPr>
              <p:nvPr/>
            </p:nvSpPr>
            <p:spPr bwMode="auto">
              <a:xfrm>
                <a:off x="3544" y="1711"/>
                <a:ext cx="62" cy="321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56" name="Rectangle 3122"/>
              <p:cNvSpPr>
                <a:spLocks noChangeArrowheads="1"/>
              </p:cNvSpPr>
              <p:nvPr/>
            </p:nvSpPr>
            <p:spPr bwMode="auto">
              <a:xfrm>
                <a:off x="3546" y="1714"/>
                <a:ext cx="58" cy="316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57" name="Line 3123"/>
              <p:cNvSpPr>
                <a:spLocks noChangeShapeType="1"/>
              </p:cNvSpPr>
              <p:nvPr/>
            </p:nvSpPr>
            <p:spPr bwMode="auto">
              <a:xfrm>
                <a:off x="3574" y="1714"/>
                <a:ext cx="0" cy="3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58" name="Line 3124"/>
              <p:cNvSpPr>
                <a:spLocks noChangeShapeType="1"/>
              </p:cNvSpPr>
              <p:nvPr/>
            </p:nvSpPr>
            <p:spPr bwMode="auto">
              <a:xfrm>
                <a:off x="3576" y="1714"/>
                <a:ext cx="0" cy="3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59" name="Rectangle 3125"/>
              <p:cNvSpPr>
                <a:spLocks noChangeArrowheads="1"/>
              </p:cNvSpPr>
              <p:nvPr/>
            </p:nvSpPr>
            <p:spPr bwMode="auto">
              <a:xfrm>
                <a:off x="3548" y="1899"/>
                <a:ext cx="54" cy="3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60" name="Rectangle 3126"/>
              <p:cNvSpPr>
                <a:spLocks noChangeArrowheads="1"/>
              </p:cNvSpPr>
              <p:nvPr/>
            </p:nvSpPr>
            <p:spPr bwMode="auto">
              <a:xfrm>
                <a:off x="3548" y="1914"/>
                <a:ext cx="54" cy="3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61" name="Freeform 3127"/>
              <p:cNvSpPr>
                <a:spLocks/>
              </p:cNvSpPr>
              <p:nvPr/>
            </p:nvSpPr>
            <p:spPr bwMode="auto">
              <a:xfrm>
                <a:off x="3550" y="1849"/>
                <a:ext cx="52" cy="20"/>
              </a:xfrm>
              <a:custGeom>
                <a:avLst/>
                <a:gdLst>
                  <a:gd name="T0" fmla="*/ 6 w 314"/>
                  <a:gd name="T1" fmla="*/ 0 h 118"/>
                  <a:gd name="T2" fmla="*/ 0 w 314"/>
                  <a:gd name="T3" fmla="*/ 18 h 118"/>
                  <a:gd name="T4" fmla="*/ 309 w 314"/>
                  <a:gd name="T5" fmla="*/ 118 h 118"/>
                  <a:gd name="T6" fmla="*/ 314 w 314"/>
                  <a:gd name="T7" fmla="*/ 101 h 118"/>
                  <a:gd name="T8" fmla="*/ 6 w 314"/>
                  <a:gd name="T9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118">
                    <a:moveTo>
                      <a:pt x="6" y="0"/>
                    </a:moveTo>
                    <a:lnTo>
                      <a:pt x="0" y="18"/>
                    </a:lnTo>
                    <a:lnTo>
                      <a:pt x="309" y="118"/>
                    </a:lnTo>
                    <a:lnTo>
                      <a:pt x="314" y="101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62" name="Freeform 3128"/>
              <p:cNvSpPr>
                <a:spLocks/>
              </p:cNvSpPr>
              <p:nvPr/>
            </p:nvSpPr>
            <p:spPr bwMode="auto">
              <a:xfrm>
                <a:off x="3550" y="1871"/>
                <a:ext cx="51" cy="23"/>
              </a:xfrm>
              <a:custGeom>
                <a:avLst/>
                <a:gdLst>
                  <a:gd name="T0" fmla="*/ 0 w 309"/>
                  <a:gd name="T1" fmla="*/ 120 h 138"/>
                  <a:gd name="T2" fmla="*/ 7 w 309"/>
                  <a:gd name="T3" fmla="*/ 138 h 138"/>
                  <a:gd name="T4" fmla="*/ 309 w 309"/>
                  <a:gd name="T5" fmla="*/ 16 h 138"/>
                  <a:gd name="T6" fmla="*/ 302 w 309"/>
                  <a:gd name="T7" fmla="*/ 0 h 138"/>
                  <a:gd name="T8" fmla="*/ 0 w 309"/>
                  <a:gd name="T9" fmla="*/ 12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8">
                    <a:moveTo>
                      <a:pt x="0" y="120"/>
                    </a:moveTo>
                    <a:lnTo>
                      <a:pt x="7" y="138"/>
                    </a:lnTo>
                    <a:lnTo>
                      <a:pt x="309" y="16"/>
                    </a:lnTo>
                    <a:lnTo>
                      <a:pt x="302" y="0"/>
                    </a:lnTo>
                    <a:lnTo>
                      <a:pt x="0" y="12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63" name="Freeform 3129"/>
              <p:cNvSpPr>
                <a:spLocks/>
              </p:cNvSpPr>
              <p:nvPr/>
            </p:nvSpPr>
            <p:spPr bwMode="auto">
              <a:xfrm>
                <a:off x="3549" y="1826"/>
                <a:ext cx="53" cy="20"/>
              </a:xfrm>
              <a:custGeom>
                <a:avLst/>
                <a:gdLst>
                  <a:gd name="T0" fmla="*/ 5 w 313"/>
                  <a:gd name="T1" fmla="*/ 0 h 121"/>
                  <a:gd name="T2" fmla="*/ 0 w 313"/>
                  <a:gd name="T3" fmla="*/ 18 h 121"/>
                  <a:gd name="T4" fmla="*/ 308 w 313"/>
                  <a:gd name="T5" fmla="*/ 121 h 121"/>
                  <a:gd name="T6" fmla="*/ 313 w 313"/>
                  <a:gd name="T7" fmla="*/ 103 h 121"/>
                  <a:gd name="T8" fmla="*/ 5 w 313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3" h="121">
                    <a:moveTo>
                      <a:pt x="5" y="0"/>
                    </a:moveTo>
                    <a:lnTo>
                      <a:pt x="0" y="18"/>
                    </a:lnTo>
                    <a:lnTo>
                      <a:pt x="308" y="121"/>
                    </a:lnTo>
                    <a:lnTo>
                      <a:pt x="313" y="103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64" name="Freeform 3130"/>
              <p:cNvSpPr>
                <a:spLocks/>
              </p:cNvSpPr>
              <p:nvPr/>
            </p:nvSpPr>
            <p:spPr bwMode="auto">
              <a:xfrm>
                <a:off x="3550" y="1958"/>
                <a:ext cx="52" cy="20"/>
              </a:xfrm>
              <a:custGeom>
                <a:avLst/>
                <a:gdLst>
                  <a:gd name="T0" fmla="*/ 6 w 314"/>
                  <a:gd name="T1" fmla="*/ 0 h 119"/>
                  <a:gd name="T2" fmla="*/ 0 w 314"/>
                  <a:gd name="T3" fmla="*/ 17 h 119"/>
                  <a:gd name="T4" fmla="*/ 309 w 314"/>
                  <a:gd name="T5" fmla="*/ 119 h 119"/>
                  <a:gd name="T6" fmla="*/ 314 w 314"/>
                  <a:gd name="T7" fmla="*/ 101 h 119"/>
                  <a:gd name="T8" fmla="*/ 6 w 314"/>
                  <a:gd name="T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119">
                    <a:moveTo>
                      <a:pt x="6" y="0"/>
                    </a:moveTo>
                    <a:lnTo>
                      <a:pt x="0" y="17"/>
                    </a:lnTo>
                    <a:lnTo>
                      <a:pt x="309" y="119"/>
                    </a:lnTo>
                    <a:lnTo>
                      <a:pt x="314" y="101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65" name="Freeform 3131"/>
              <p:cNvSpPr>
                <a:spLocks/>
              </p:cNvSpPr>
              <p:nvPr/>
            </p:nvSpPr>
            <p:spPr bwMode="auto">
              <a:xfrm>
                <a:off x="3550" y="1981"/>
                <a:ext cx="51" cy="23"/>
              </a:xfrm>
              <a:custGeom>
                <a:avLst/>
                <a:gdLst>
                  <a:gd name="T0" fmla="*/ 0 w 309"/>
                  <a:gd name="T1" fmla="*/ 120 h 138"/>
                  <a:gd name="T2" fmla="*/ 7 w 309"/>
                  <a:gd name="T3" fmla="*/ 138 h 138"/>
                  <a:gd name="T4" fmla="*/ 309 w 309"/>
                  <a:gd name="T5" fmla="*/ 18 h 138"/>
                  <a:gd name="T6" fmla="*/ 302 w 309"/>
                  <a:gd name="T7" fmla="*/ 0 h 138"/>
                  <a:gd name="T8" fmla="*/ 0 w 309"/>
                  <a:gd name="T9" fmla="*/ 12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8">
                    <a:moveTo>
                      <a:pt x="0" y="120"/>
                    </a:moveTo>
                    <a:lnTo>
                      <a:pt x="7" y="138"/>
                    </a:lnTo>
                    <a:lnTo>
                      <a:pt x="309" y="18"/>
                    </a:lnTo>
                    <a:lnTo>
                      <a:pt x="302" y="0"/>
                    </a:lnTo>
                    <a:lnTo>
                      <a:pt x="0" y="12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66" name="Freeform 3132"/>
              <p:cNvSpPr>
                <a:spLocks/>
              </p:cNvSpPr>
              <p:nvPr/>
            </p:nvSpPr>
            <p:spPr bwMode="auto">
              <a:xfrm>
                <a:off x="3549" y="1935"/>
                <a:ext cx="53" cy="21"/>
              </a:xfrm>
              <a:custGeom>
                <a:avLst/>
                <a:gdLst>
                  <a:gd name="T0" fmla="*/ 5 w 313"/>
                  <a:gd name="T1" fmla="*/ 0 h 122"/>
                  <a:gd name="T2" fmla="*/ 0 w 313"/>
                  <a:gd name="T3" fmla="*/ 18 h 122"/>
                  <a:gd name="T4" fmla="*/ 308 w 313"/>
                  <a:gd name="T5" fmla="*/ 122 h 122"/>
                  <a:gd name="T6" fmla="*/ 313 w 313"/>
                  <a:gd name="T7" fmla="*/ 103 h 122"/>
                  <a:gd name="T8" fmla="*/ 5 w 313"/>
                  <a:gd name="T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3" h="122">
                    <a:moveTo>
                      <a:pt x="5" y="0"/>
                    </a:moveTo>
                    <a:lnTo>
                      <a:pt x="0" y="18"/>
                    </a:lnTo>
                    <a:lnTo>
                      <a:pt x="308" y="122"/>
                    </a:lnTo>
                    <a:lnTo>
                      <a:pt x="313" y="103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67" name="Rectangle 3133"/>
              <p:cNvSpPr>
                <a:spLocks noChangeArrowheads="1"/>
              </p:cNvSpPr>
              <p:nvPr/>
            </p:nvSpPr>
            <p:spPr bwMode="auto">
              <a:xfrm>
                <a:off x="3548" y="1795"/>
                <a:ext cx="54" cy="3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68" name="Rectangle 3134"/>
              <p:cNvSpPr>
                <a:spLocks noChangeArrowheads="1"/>
              </p:cNvSpPr>
              <p:nvPr/>
            </p:nvSpPr>
            <p:spPr bwMode="auto">
              <a:xfrm>
                <a:off x="3548" y="1810"/>
                <a:ext cx="54" cy="3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69" name="Freeform 3135"/>
              <p:cNvSpPr>
                <a:spLocks/>
              </p:cNvSpPr>
              <p:nvPr/>
            </p:nvSpPr>
            <p:spPr bwMode="auto">
              <a:xfrm>
                <a:off x="3550" y="1745"/>
                <a:ext cx="52" cy="20"/>
              </a:xfrm>
              <a:custGeom>
                <a:avLst/>
                <a:gdLst>
                  <a:gd name="T0" fmla="*/ 6 w 314"/>
                  <a:gd name="T1" fmla="*/ 0 h 119"/>
                  <a:gd name="T2" fmla="*/ 0 w 314"/>
                  <a:gd name="T3" fmla="*/ 18 h 119"/>
                  <a:gd name="T4" fmla="*/ 309 w 314"/>
                  <a:gd name="T5" fmla="*/ 119 h 119"/>
                  <a:gd name="T6" fmla="*/ 314 w 314"/>
                  <a:gd name="T7" fmla="*/ 101 h 119"/>
                  <a:gd name="T8" fmla="*/ 6 w 314"/>
                  <a:gd name="T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119">
                    <a:moveTo>
                      <a:pt x="6" y="0"/>
                    </a:moveTo>
                    <a:lnTo>
                      <a:pt x="0" y="18"/>
                    </a:lnTo>
                    <a:lnTo>
                      <a:pt x="309" y="119"/>
                    </a:lnTo>
                    <a:lnTo>
                      <a:pt x="314" y="101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70" name="Freeform 3136"/>
              <p:cNvSpPr>
                <a:spLocks/>
              </p:cNvSpPr>
              <p:nvPr/>
            </p:nvSpPr>
            <p:spPr bwMode="auto">
              <a:xfrm>
                <a:off x="3550" y="1767"/>
                <a:ext cx="51" cy="23"/>
              </a:xfrm>
              <a:custGeom>
                <a:avLst/>
                <a:gdLst>
                  <a:gd name="T0" fmla="*/ 0 w 309"/>
                  <a:gd name="T1" fmla="*/ 120 h 138"/>
                  <a:gd name="T2" fmla="*/ 7 w 309"/>
                  <a:gd name="T3" fmla="*/ 138 h 138"/>
                  <a:gd name="T4" fmla="*/ 309 w 309"/>
                  <a:gd name="T5" fmla="*/ 17 h 138"/>
                  <a:gd name="T6" fmla="*/ 302 w 309"/>
                  <a:gd name="T7" fmla="*/ 0 h 138"/>
                  <a:gd name="T8" fmla="*/ 0 w 309"/>
                  <a:gd name="T9" fmla="*/ 12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8">
                    <a:moveTo>
                      <a:pt x="0" y="120"/>
                    </a:moveTo>
                    <a:lnTo>
                      <a:pt x="7" y="138"/>
                    </a:lnTo>
                    <a:lnTo>
                      <a:pt x="309" y="17"/>
                    </a:lnTo>
                    <a:lnTo>
                      <a:pt x="302" y="0"/>
                    </a:lnTo>
                    <a:lnTo>
                      <a:pt x="0" y="12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71" name="Freeform 3137"/>
              <p:cNvSpPr>
                <a:spLocks/>
              </p:cNvSpPr>
              <p:nvPr/>
            </p:nvSpPr>
            <p:spPr bwMode="auto">
              <a:xfrm>
                <a:off x="3549" y="1722"/>
                <a:ext cx="53" cy="20"/>
              </a:xfrm>
              <a:custGeom>
                <a:avLst/>
                <a:gdLst>
                  <a:gd name="T0" fmla="*/ 5 w 313"/>
                  <a:gd name="T1" fmla="*/ 0 h 121"/>
                  <a:gd name="T2" fmla="*/ 0 w 313"/>
                  <a:gd name="T3" fmla="*/ 18 h 121"/>
                  <a:gd name="T4" fmla="*/ 308 w 313"/>
                  <a:gd name="T5" fmla="*/ 121 h 121"/>
                  <a:gd name="T6" fmla="*/ 313 w 313"/>
                  <a:gd name="T7" fmla="*/ 103 h 121"/>
                  <a:gd name="T8" fmla="*/ 5 w 313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3" h="121">
                    <a:moveTo>
                      <a:pt x="5" y="0"/>
                    </a:moveTo>
                    <a:lnTo>
                      <a:pt x="0" y="18"/>
                    </a:lnTo>
                    <a:lnTo>
                      <a:pt x="308" y="121"/>
                    </a:lnTo>
                    <a:lnTo>
                      <a:pt x="313" y="103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72" name="Rectangle 3138"/>
              <p:cNvSpPr>
                <a:spLocks noChangeArrowheads="1"/>
              </p:cNvSpPr>
              <p:nvPr/>
            </p:nvSpPr>
            <p:spPr bwMode="auto">
              <a:xfrm>
                <a:off x="3725" y="1597"/>
                <a:ext cx="62" cy="324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73" name="Rectangle 3139"/>
              <p:cNvSpPr>
                <a:spLocks noChangeArrowheads="1"/>
              </p:cNvSpPr>
              <p:nvPr/>
            </p:nvSpPr>
            <p:spPr bwMode="auto">
              <a:xfrm>
                <a:off x="3727" y="1599"/>
                <a:ext cx="58" cy="320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74" name="Line 3140"/>
              <p:cNvSpPr>
                <a:spLocks noChangeShapeType="1"/>
              </p:cNvSpPr>
              <p:nvPr/>
            </p:nvSpPr>
            <p:spPr bwMode="auto">
              <a:xfrm>
                <a:off x="3755" y="1599"/>
                <a:ext cx="0" cy="32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75" name="Line 3141"/>
              <p:cNvSpPr>
                <a:spLocks noChangeShapeType="1"/>
              </p:cNvSpPr>
              <p:nvPr/>
            </p:nvSpPr>
            <p:spPr bwMode="auto">
              <a:xfrm>
                <a:off x="3757" y="1599"/>
                <a:ext cx="0" cy="32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76" name="Rectangle 3142"/>
              <p:cNvSpPr>
                <a:spLocks noChangeArrowheads="1"/>
              </p:cNvSpPr>
              <p:nvPr/>
            </p:nvSpPr>
            <p:spPr bwMode="auto">
              <a:xfrm>
                <a:off x="3729" y="1788"/>
                <a:ext cx="54" cy="3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77" name="Rectangle 3143"/>
              <p:cNvSpPr>
                <a:spLocks noChangeArrowheads="1"/>
              </p:cNvSpPr>
              <p:nvPr/>
            </p:nvSpPr>
            <p:spPr bwMode="auto">
              <a:xfrm>
                <a:off x="3729" y="1803"/>
                <a:ext cx="54" cy="3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78" name="Freeform 3144"/>
              <p:cNvSpPr>
                <a:spLocks/>
              </p:cNvSpPr>
              <p:nvPr/>
            </p:nvSpPr>
            <p:spPr bwMode="auto">
              <a:xfrm>
                <a:off x="3731" y="1738"/>
                <a:ext cx="53" cy="20"/>
              </a:xfrm>
              <a:custGeom>
                <a:avLst/>
                <a:gdLst>
                  <a:gd name="T0" fmla="*/ 6 w 315"/>
                  <a:gd name="T1" fmla="*/ 0 h 119"/>
                  <a:gd name="T2" fmla="*/ 0 w 315"/>
                  <a:gd name="T3" fmla="*/ 18 h 119"/>
                  <a:gd name="T4" fmla="*/ 309 w 315"/>
                  <a:gd name="T5" fmla="*/ 119 h 119"/>
                  <a:gd name="T6" fmla="*/ 315 w 315"/>
                  <a:gd name="T7" fmla="*/ 100 h 119"/>
                  <a:gd name="T8" fmla="*/ 6 w 315"/>
                  <a:gd name="T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5" h="119">
                    <a:moveTo>
                      <a:pt x="6" y="0"/>
                    </a:moveTo>
                    <a:lnTo>
                      <a:pt x="0" y="18"/>
                    </a:lnTo>
                    <a:lnTo>
                      <a:pt x="309" y="119"/>
                    </a:lnTo>
                    <a:lnTo>
                      <a:pt x="315" y="100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79" name="Freeform 3145"/>
              <p:cNvSpPr>
                <a:spLocks/>
              </p:cNvSpPr>
              <p:nvPr/>
            </p:nvSpPr>
            <p:spPr bwMode="auto">
              <a:xfrm>
                <a:off x="3731" y="1761"/>
                <a:ext cx="51" cy="23"/>
              </a:xfrm>
              <a:custGeom>
                <a:avLst/>
                <a:gdLst>
                  <a:gd name="T0" fmla="*/ 0 w 308"/>
                  <a:gd name="T1" fmla="*/ 121 h 138"/>
                  <a:gd name="T2" fmla="*/ 7 w 308"/>
                  <a:gd name="T3" fmla="*/ 138 h 138"/>
                  <a:gd name="T4" fmla="*/ 308 w 308"/>
                  <a:gd name="T5" fmla="*/ 17 h 138"/>
                  <a:gd name="T6" fmla="*/ 302 w 308"/>
                  <a:gd name="T7" fmla="*/ 0 h 138"/>
                  <a:gd name="T8" fmla="*/ 0 w 308"/>
                  <a:gd name="T9" fmla="*/ 121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8" h="138">
                    <a:moveTo>
                      <a:pt x="0" y="121"/>
                    </a:moveTo>
                    <a:lnTo>
                      <a:pt x="7" y="138"/>
                    </a:lnTo>
                    <a:lnTo>
                      <a:pt x="308" y="17"/>
                    </a:lnTo>
                    <a:lnTo>
                      <a:pt x="302" y="0"/>
                    </a:lnTo>
                    <a:lnTo>
                      <a:pt x="0" y="121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80" name="Freeform 3146"/>
              <p:cNvSpPr>
                <a:spLocks/>
              </p:cNvSpPr>
              <p:nvPr/>
            </p:nvSpPr>
            <p:spPr bwMode="auto">
              <a:xfrm>
                <a:off x="3730" y="1715"/>
                <a:ext cx="53" cy="20"/>
              </a:xfrm>
              <a:custGeom>
                <a:avLst/>
                <a:gdLst>
                  <a:gd name="T0" fmla="*/ 6 w 314"/>
                  <a:gd name="T1" fmla="*/ 0 h 120"/>
                  <a:gd name="T2" fmla="*/ 0 w 314"/>
                  <a:gd name="T3" fmla="*/ 17 h 120"/>
                  <a:gd name="T4" fmla="*/ 308 w 314"/>
                  <a:gd name="T5" fmla="*/ 120 h 120"/>
                  <a:gd name="T6" fmla="*/ 314 w 314"/>
                  <a:gd name="T7" fmla="*/ 102 h 120"/>
                  <a:gd name="T8" fmla="*/ 6 w 314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120">
                    <a:moveTo>
                      <a:pt x="6" y="0"/>
                    </a:moveTo>
                    <a:lnTo>
                      <a:pt x="0" y="17"/>
                    </a:lnTo>
                    <a:lnTo>
                      <a:pt x="308" y="120"/>
                    </a:lnTo>
                    <a:lnTo>
                      <a:pt x="314" y="102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81" name="Freeform 3147"/>
              <p:cNvSpPr>
                <a:spLocks/>
              </p:cNvSpPr>
              <p:nvPr/>
            </p:nvSpPr>
            <p:spPr bwMode="auto">
              <a:xfrm>
                <a:off x="3731" y="1848"/>
                <a:ext cx="53" cy="20"/>
              </a:xfrm>
              <a:custGeom>
                <a:avLst/>
                <a:gdLst>
                  <a:gd name="T0" fmla="*/ 6 w 315"/>
                  <a:gd name="T1" fmla="*/ 0 h 119"/>
                  <a:gd name="T2" fmla="*/ 0 w 315"/>
                  <a:gd name="T3" fmla="*/ 18 h 119"/>
                  <a:gd name="T4" fmla="*/ 309 w 315"/>
                  <a:gd name="T5" fmla="*/ 119 h 119"/>
                  <a:gd name="T6" fmla="*/ 315 w 315"/>
                  <a:gd name="T7" fmla="*/ 102 h 119"/>
                  <a:gd name="T8" fmla="*/ 6 w 315"/>
                  <a:gd name="T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5" h="119">
                    <a:moveTo>
                      <a:pt x="6" y="0"/>
                    </a:moveTo>
                    <a:lnTo>
                      <a:pt x="0" y="18"/>
                    </a:lnTo>
                    <a:lnTo>
                      <a:pt x="309" y="119"/>
                    </a:lnTo>
                    <a:lnTo>
                      <a:pt x="315" y="102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82" name="Freeform 3148"/>
              <p:cNvSpPr>
                <a:spLocks/>
              </p:cNvSpPr>
              <p:nvPr/>
            </p:nvSpPr>
            <p:spPr bwMode="auto">
              <a:xfrm>
                <a:off x="3731" y="1870"/>
                <a:ext cx="51" cy="23"/>
              </a:xfrm>
              <a:custGeom>
                <a:avLst/>
                <a:gdLst>
                  <a:gd name="T0" fmla="*/ 0 w 308"/>
                  <a:gd name="T1" fmla="*/ 120 h 138"/>
                  <a:gd name="T2" fmla="*/ 7 w 308"/>
                  <a:gd name="T3" fmla="*/ 138 h 138"/>
                  <a:gd name="T4" fmla="*/ 308 w 308"/>
                  <a:gd name="T5" fmla="*/ 17 h 138"/>
                  <a:gd name="T6" fmla="*/ 302 w 308"/>
                  <a:gd name="T7" fmla="*/ 0 h 138"/>
                  <a:gd name="T8" fmla="*/ 0 w 308"/>
                  <a:gd name="T9" fmla="*/ 12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8" h="138">
                    <a:moveTo>
                      <a:pt x="0" y="120"/>
                    </a:moveTo>
                    <a:lnTo>
                      <a:pt x="7" y="138"/>
                    </a:lnTo>
                    <a:lnTo>
                      <a:pt x="308" y="17"/>
                    </a:lnTo>
                    <a:lnTo>
                      <a:pt x="302" y="0"/>
                    </a:lnTo>
                    <a:lnTo>
                      <a:pt x="0" y="12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83" name="Freeform 3149"/>
              <p:cNvSpPr>
                <a:spLocks/>
              </p:cNvSpPr>
              <p:nvPr/>
            </p:nvSpPr>
            <p:spPr bwMode="auto">
              <a:xfrm>
                <a:off x="3730" y="1825"/>
                <a:ext cx="53" cy="20"/>
              </a:xfrm>
              <a:custGeom>
                <a:avLst/>
                <a:gdLst>
                  <a:gd name="T0" fmla="*/ 6 w 314"/>
                  <a:gd name="T1" fmla="*/ 0 h 122"/>
                  <a:gd name="T2" fmla="*/ 0 w 314"/>
                  <a:gd name="T3" fmla="*/ 18 h 122"/>
                  <a:gd name="T4" fmla="*/ 308 w 314"/>
                  <a:gd name="T5" fmla="*/ 122 h 122"/>
                  <a:gd name="T6" fmla="*/ 314 w 314"/>
                  <a:gd name="T7" fmla="*/ 104 h 122"/>
                  <a:gd name="T8" fmla="*/ 6 w 314"/>
                  <a:gd name="T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122">
                    <a:moveTo>
                      <a:pt x="6" y="0"/>
                    </a:moveTo>
                    <a:lnTo>
                      <a:pt x="0" y="18"/>
                    </a:lnTo>
                    <a:lnTo>
                      <a:pt x="308" y="122"/>
                    </a:lnTo>
                    <a:lnTo>
                      <a:pt x="314" y="104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84" name="Rectangle 3150"/>
              <p:cNvSpPr>
                <a:spLocks noChangeArrowheads="1"/>
              </p:cNvSpPr>
              <p:nvPr/>
            </p:nvSpPr>
            <p:spPr bwMode="auto">
              <a:xfrm>
                <a:off x="3729" y="1684"/>
                <a:ext cx="54" cy="3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85" name="Rectangle 3151"/>
              <p:cNvSpPr>
                <a:spLocks noChangeArrowheads="1"/>
              </p:cNvSpPr>
              <p:nvPr/>
            </p:nvSpPr>
            <p:spPr bwMode="auto">
              <a:xfrm>
                <a:off x="3729" y="1699"/>
                <a:ext cx="54" cy="3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86" name="Freeform 3152"/>
              <p:cNvSpPr>
                <a:spLocks/>
              </p:cNvSpPr>
              <p:nvPr/>
            </p:nvSpPr>
            <p:spPr bwMode="auto">
              <a:xfrm>
                <a:off x="3731" y="1634"/>
                <a:ext cx="53" cy="20"/>
              </a:xfrm>
              <a:custGeom>
                <a:avLst/>
                <a:gdLst>
                  <a:gd name="T0" fmla="*/ 6 w 315"/>
                  <a:gd name="T1" fmla="*/ 0 h 119"/>
                  <a:gd name="T2" fmla="*/ 0 w 315"/>
                  <a:gd name="T3" fmla="*/ 17 h 119"/>
                  <a:gd name="T4" fmla="*/ 309 w 315"/>
                  <a:gd name="T5" fmla="*/ 119 h 119"/>
                  <a:gd name="T6" fmla="*/ 315 w 315"/>
                  <a:gd name="T7" fmla="*/ 101 h 119"/>
                  <a:gd name="T8" fmla="*/ 6 w 315"/>
                  <a:gd name="T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5" h="119">
                    <a:moveTo>
                      <a:pt x="6" y="0"/>
                    </a:moveTo>
                    <a:lnTo>
                      <a:pt x="0" y="17"/>
                    </a:lnTo>
                    <a:lnTo>
                      <a:pt x="309" y="119"/>
                    </a:lnTo>
                    <a:lnTo>
                      <a:pt x="315" y="101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87" name="Freeform 3153"/>
              <p:cNvSpPr>
                <a:spLocks/>
              </p:cNvSpPr>
              <p:nvPr/>
            </p:nvSpPr>
            <p:spPr bwMode="auto">
              <a:xfrm>
                <a:off x="3731" y="1657"/>
                <a:ext cx="51" cy="23"/>
              </a:xfrm>
              <a:custGeom>
                <a:avLst/>
                <a:gdLst>
                  <a:gd name="T0" fmla="*/ 0 w 308"/>
                  <a:gd name="T1" fmla="*/ 120 h 138"/>
                  <a:gd name="T2" fmla="*/ 7 w 308"/>
                  <a:gd name="T3" fmla="*/ 138 h 138"/>
                  <a:gd name="T4" fmla="*/ 308 w 308"/>
                  <a:gd name="T5" fmla="*/ 18 h 138"/>
                  <a:gd name="T6" fmla="*/ 302 w 308"/>
                  <a:gd name="T7" fmla="*/ 0 h 138"/>
                  <a:gd name="T8" fmla="*/ 0 w 308"/>
                  <a:gd name="T9" fmla="*/ 12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8" h="138">
                    <a:moveTo>
                      <a:pt x="0" y="120"/>
                    </a:moveTo>
                    <a:lnTo>
                      <a:pt x="7" y="138"/>
                    </a:lnTo>
                    <a:lnTo>
                      <a:pt x="308" y="18"/>
                    </a:lnTo>
                    <a:lnTo>
                      <a:pt x="302" y="0"/>
                    </a:lnTo>
                    <a:lnTo>
                      <a:pt x="0" y="12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88" name="Freeform 3154"/>
              <p:cNvSpPr>
                <a:spLocks/>
              </p:cNvSpPr>
              <p:nvPr/>
            </p:nvSpPr>
            <p:spPr bwMode="auto">
              <a:xfrm>
                <a:off x="3730" y="1611"/>
                <a:ext cx="53" cy="20"/>
              </a:xfrm>
              <a:custGeom>
                <a:avLst/>
                <a:gdLst>
                  <a:gd name="T0" fmla="*/ 6 w 314"/>
                  <a:gd name="T1" fmla="*/ 0 h 122"/>
                  <a:gd name="T2" fmla="*/ 0 w 314"/>
                  <a:gd name="T3" fmla="*/ 18 h 122"/>
                  <a:gd name="T4" fmla="*/ 308 w 314"/>
                  <a:gd name="T5" fmla="*/ 122 h 122"/>
                  <a:gd name="T6" fmla="*/ 314 w 314"/>
                  <a:gd name="T7" fmla="*/ 104 h 122"/>
                  <a:gd name="T8" fmla="*/ 6 w 314"/>
                  <a:gd name="T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122">
                    <a:moveTo>
                      <a:pt x="6" y="0"/>
                    </a:moveTo>
                    <a:lnTo>
                      <a:pt x="0" y="18"/>
                    </a:lnTo>
                    <a:lnTo>
                      <a:pt x="308" y="122"/>
                    </a:lnTo>
                    <a:lnTo>
                      <a:pt x="314" y="104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89" name="Line 3155"/>
              <p:cNvSpPr>
                <a:spLocks noChangeShapeType="1"/>
              </p:cNvSpPr>
              <p:nvPr/>
            </p:nvSpPr>
            <p:spPr bwMode="auto">
              <a:xfrm>
                <a:off x="2280" y="1086"/>
                <a:ext cx="0" cy="12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90" name="Line 3156"/>
              <p:cNvSpPr>
                <a:spLocks noChangeShapeType="1"/>
              </p:cNvSpPr>
              <p:nvPr/>
            </p:nvSpPr>
            <p:spPr bwMode="auto">
              <a:xfrm>
                <a:off x="2280" y="1086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91" name="Line 3157"/>
              <p:cNvSpPr>
                <a:spLocks noChangeShapeType="1"/>
              </p:cNvSpPr>
              <p:nvPr/>
            </p:nvSpPr>
            <p:spPr bwMode="auto">
              <a:xfrm>
                <a:off x="2280" y="121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92" name="Freeform 3158"/>
              <p:cNvSpPr>
                <a:spLocks/>
              </p:cNvSpPr>
              <p:nvPr/>
            </p:nvSpPr>
            <p:spPr bwMode="auto">
              <a:xfrm>
                <a:off x="2487" y="2122"/>
                <a:ext cx="3" cy="3"/>
              </a:xfrm>
              <a:custGeom>
                <a:avLst/>
                <a:gdLst>
                  <a:gd name="T0" fmla="*/ 20 w 20"/>
                  <a:gd name="T1" fmla="*/ 20 h 20"/>
                  <a:gd name="T2" fmla="*/ 18 w 20"/>
                  <a:gd name="T3" fmla="*/ 11 h 20"/>
                  <a:gd name="T4" fmla="*/ 10 w 20"/>
                  <a:gd name="T5" fmla="*/ 2 h 20"/>
                  <a:gd name="T6" fmla="*/ 0 w 20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0">
                    <a:moveTo>
                      <a:pt x="20" y="20"/>
                    </a:moveTo>
                    <a:lnTo>
                      <a:pt x="18" y="11"/>
                    </a:lnTo>
                    <a:lnTo>
                      <a:pt x="10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93" name="Freeform 3159"/>
              <p:cNvSpPr>
                <a:spLocks/>
              </p:cNvSpPr>
              <p:nvPr/>
            </p:nvSpPr>
            <p:spPr bwMode="auto">
              <a:xfrm>
                <a:off x="2490" y="2125"/>
                <a:ext cx="10" cy="5"/>
              </a:xfrm>
              <a:custGeom>
                <a:avLst/>
                <a:gdLst>
                  <a:gd name="T0" fmla="*/ 0 w 58"/>
                  <a:gd name="T1" fmla="*/ 0 h 28"/>
                  <a:gd name="T2" fmla="*/ 5 w 58"/>
                  <a:gd name="T3" fmla="*/ 14 h 28"/>
                  <a:gd name="T4" fmla="*/ 14 w 58"/>
                  <a:gd name="T5" fmla="*/ 25 h 28"/>
                  <a:gd name="T6" fmla="*/ 28 w 58"/>
                  <a:gd name="T7" fmla="*/ 28 h 28"/>
                  <a:gd name="T8" fmla="*/ 42 w 58"/>
                  <a:gd name="T9" fmla="*/ 25 h 28"/>
                  <a:gd name="T10" fmla="*/ 53 w 58"/>
                  <a:gd name="T11" fmla="*/ 14 h 28"/>
                  <a:gd name="T12" fmla="*/ 58 w 58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28">
                    <a:moveTo>
                      <a:pt x="0" y="0"/>
                    </a:moveTo>
                    <a:lnTo>
                      <a:pt x="5" y="14"/>
                    </a:lnTo>
                    <a:lnTo>
                      <a:pt x="14" y="25"/>
                    </a:lnTo>
                    <a:lnTo>
                      <a:pt x="28" y="28"/>
                    </a:lnTo>
                    <a:lnTo>
                      <a:pt x="42" y="25"/>
                    </a:lnTo>
                    <a:lnTo>
                      <a:pt x="53" y="14"/>
                    </a:lnTo>
                    <a:lnTo>
                      <a:pt x="58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94" name="Freeform 3160"/>
              <p:cNvSpPr>
                <a:spLocks/>
              </p:cNvSpPr>
              <p:nvPr/>
            </p:nvSpPr>
            <p:spPr bwMode="auto">
              <a:xfrm>
                <a:off x="2500" y="2122"/>
                <a:ext cx="6" cy="3"/>
              </a:xfrm>
              <a:custGeom>
                <a:avLst/>
                <a:gdLst>
                  <a:gd name="T0" fmla="*/ 40 w 40"/>
                  <a:gd name="T1" fmla="*/ 20 h 20"/>
                  <a:gd name="T2" fmla="*/ 37 w 40"/>
                  <a:gd name="T3" fmla="*/ 11 h 20"/>
                  <a:gd name="T4" fmla="*/ 29 w 40"/>
                  <a:gd name="T5" fmla="*/ 2 h 20"/>
                  <a:gd name="T6" fmla="*/ 20 w 40"/>
                  <a:gd name="T7" fmla="*/ 0 h 20"/>
                  <a:gd name="T8" fmla="*/ 9 w 40"/>
                  <a:gd name="T9" fmla="*/ 2 h 20"/>
                  <a:gd name="T10" fmla="*/ 2 w 40"/>
                  <a:gd name="T11" fmla="*/ 11 h 20"/>
                  <a:gd name="T12" fmla="*/ 0 w 40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20">
                    <a:moveTo>
                      <a:pt x="40" y="20"/>
                    </a:moveTo>
                    <a:lnTo>
                      <a:pt x="37" y="11"/>
                    </a:lnTo>
                    <a:lnTo>
                      <a:pt x="29" y="2"/>
                    </a:lnTo>
                    <a:lnTo>
                      <a:pt x="20" y="0"/>
                    </a:lnTo>
                    <a:lnTo>
                      <a:pt x="9" y="2"/>
                    </a:lnTo>
                    <a:lnTo>
                      <a:pt x="2" y="11"/>
                    </a:ln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95" name="Freeform 3161"/>
              <p:cNvSpPr>
                <a:spLocks/>
              </p:cNvSpPr>
              <p:nvPr/>
            </p:nvSpPr>
            <p:spPr bwMode="auto">
              <a:xfrm>
                <a:off x="2506" y="2125"/>
                <a:ext cx="10" cy="5"/>
              </a:xfrm>
              <a:custGeom>
                <a:avLst/>
                <a:gdLst>
                  <a:gd name="T0" fmla="*/ 0 w 56"/>
                  <a:gd name="T1" fmla="*/ 0 h 28"/>
                  <a:gd name="T2" fmla="*/ 3 w 56"/>
                  <a:gd name="T3" fmla="*/ 14 h 28"/>
                  <a:gd name="T4" fmla="*/ 14 w 56"/>
                  <a:gd name="T5" fmla="*/ 25 h 28"/>
                  <a:gd name="T6" fmla="*/ 28 w 56"/>
                  <a:gd name="T7" fmla="*/ 28 h 28"/>
                  <a:gd name="T8" fmla="*/ 42 w 56"/>
                  <a:gd name="T9" fmla="*/ 25 h 28"/>
                  <a:gd name="T10" fmla="*/ 53 w 56"/>
                  <a:gd name="T11" fmla="*/ 14 h 28"/>
                  <a:gd name="T12" fmla="*/ 56 w 56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8">
                    <a:moveTo>
                      <a:pt x="0" y="0"/>
                    </a:moveTo>
                    <a:lnTo>
                      <a:pt x="3" y="14"/>
                    </a:lnTo>
                    <a:lnTo>
                      <a:pt x="14" y="25"/>
                    </a:lnTo>
                    <a:lnTo>
                      <a:pt x="28" y="28"/>
                    </a:lnTo>
                    <a:lnTo>
                      <a:pt x="42" y="25"/>
                    </a:lnTo>
                    <a:lnTo>
                      <a:pt x="53" y="14"/>
                    </a:lnTo>
                    <a:lnTo>
                      <a:pt x="56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96" name="Freeform 3162"/>
              <p:cNvSpPr>
                <a:spLocks/>
              </p:cNvSpPr>
              <p:nvPr/>
            </p:nvSpPr>
            <p:spPr bwMode="auto">
              <a:xfrm>
                <a:off x="2516" y="2122"/>
                <a:ext cx="7" cy="3"/>
              </a:xfrm>
              <a:custGeom>
                <a:avLst/>
                <a:gdLst>
                  <a:gd name="T0" fmla="*/ 41 w 41"/>
                  <a:gd name="T1" fmla="*/ 20 h 20"/>
                  <a:gd name="T2" fmla="*/ 38 w 41"/>
                  <a:gd name="T3" fmla="*/ 11 h 20"/>
                  <a:gd name="T4" fmla="*/ 31 w 41"/>
                  <a:gd name="T5" fmla="*/ 2 h 20"/>
                  <a:gd name="T6" fmla="*/ 21 w 41"/>
                  <a:gd name="T7" fmla="*/ 0 h 20"/>
                  <a:gd name="T8" fmla="*/ 10 w 41"/>
                  <a:gd name="T9" fmla="*/ 2 h 20"/>
                  <a:gd name="T10" fmla="*/ 3 w 41"/>
                  <a:gd name="T11" fmla="*/ 11 h 20"/>
                  <a:gd name="T12" fmla="*/ 0 w 41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20">
                    <a:moveTo>
                      <a:pt x="41" y="20"/>
                    </a:moveTo>
                    <a:lnTo>
                      <a:pt x="38" y="11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0" y="2"/>
                    </a:lnTo>
                    <a:lnTo>
                      <a:pt x="3" y="11"/>
                    </a:ln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97" name="Freeform 3163"/>
              <p:cNvSpPr>
                <a:spLocks/>
              </p:cNvSpPr>
              <p:nvPr/>
            </p:nvSpPr>
            <p:spPr bwMode="auto">
              <a:xfrm>
                <a:off x="2523" y="2125"/>
                <a:ext cx="9" cy="5"/>
              </a:xfrm>
              <a:custGeom>
                <a:avLst/>
                <a:gdLst>
                  <a:gd name="T0" fmla="*/ 0 w 56"/>
                  <a:gd name="T1" fmla="*/ 0 h 28"/>
                  <a:gd name="T2" fmla="*/ 3 w 56"/>
                  <a:gd name="T3" fmla="*/ 14 h 28"/>
                  <a:gd name="T4" fmla="*/ 14 w 56"/>
                  <a:gd name="T5" fmla="*/ 25 h 28"/>
                  <a:gd name="T6" fmla="*/ 28 w 56"/>
                  <a:gd name="T7" fmla="*/ 28 h 28"/>
                  <a:gd name="T8" fmla="*/ 42 w 56"/>
                  <a:gd name="T9" fmla="*/ 25 h 28"/>
                  <a:gd name="T10" fmla="*/ 53 w 56"/>
                  <a:gd name="T11" fmla="*/ 14 h 28"/>
                  <a:gd name="T12" fmla="*/ 56 w 56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8">
                    <a:moveTo>
                      <a:pt x="0" y="0"/>
                    </a:moveTo>
                    <a:lnTo>
                      <a:pt x="3" y="14"/>
                    </a:lnTo>
                    <a:lnTo>
                      <a:pt x="14" y="25"/>
                    </a:lnTo>
                    <a:lnTo>
                      <a:pt x="28" y="28"/>
                    </a:lnTo>
                    <a:lnTo>
                      <a:pt x="42" y="25"/>
                    </a:lnTo>
                    <a:lnTo>
                      <a:pt x="53" y="14"/>
                    </a:lnTo>
                    <a:lnTo>
                      <a:pt x="56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98" name="Freeform 3164"/>
              <p:cNvSpPr>
                <a:spLocks/>
              </p:cNvSpPr>
              <p:nvPr/>
            </p:nvSpPr>
            <p:spPr bwMode="auto">
              <a:xfrm>
                <a:off x="2532" y="2122"/>
                <a:ext cx="7" cy="3"/>
              </a:xfrm>
              <a:custGeom>
                <a:avLst/>
                <a:gdLst>
                  <a:gd name="T0" fmla="*/ 42 w 42"/>
                  <a:gd name="T1" fmla="*/ 20 h 20"/>
                  <a:gd name="T2" fmla="*/ 38 w 42"/>
                  <a:gd name="T3" fmla="*/ 11 h 20"/>
                  <a:gd name="T4" fmla="*/ 31 w 42"/>
                  <a:gd name="T5" fmla="*/ 2 h 20"/>
                  <a:gd name="T6" fmla="*/ 20 w 42"/>
                  <a:gd name="T7" fmla="*/ 0 h 20"/>
                  <a:gd name="T8" fmla="*/ 11 w 42"/>
                  <a:gd name="T9" fmla="*/ 2 h 20"/>
                  <a:gd name="T10" fmla="*/ 4 w 42"/>
                  <a:gd name="T11" fmla="*/ 11 h 20"/>
                  <a:gd name="T12" fmla="*/ 0 w 42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0">
                    <a:moveTo>
                      <a:pt x="42" y="20"/>
                    </a:moveTo>
                    <a:lnTo>
                      <a:pt x="38" y="11"/>
                    </a:lnTo>
                    <a:lnTo>
                      <a:pt x="31" y="2"/>
                    </a:lnTo>
                    <a:lnTo>
                      <a:pt x="20" y="0"/>
                    </a:lnTo>
                    <a:lnTo>
                      <a:pt x="11" y="2"/>
                    </a:lnTo>
                    <a:lnTo>
                      <a:pt x="4" y="11"/>
                    </a:ln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99" name="Freeform 3165"/>
              <p:cNvSpPr>
                <a:spLocks/>
              </p:cNvSpPr>
              <p:nvPr/>
            </p:nvSpPr>
            <p:spPr bwMode="auto">
              <a:xfrm>
                <a:off x="2539" y="2125"/>
                <a:ext cx="9" cy="5"/>
              </a:xfrm>
              <a:custGeom>
                <a:avLst/>
                <a:gdLst>
                  <a:gd name="T0" fmla="*/ 0 w 56"/>
                  <a:gd name="T1" fmla="*/ 0 h 28"/>
                  <a:gd name="T2" fmla="*/ 3 w 56"/>
                  <a:gd name="T3" fmla="*/ 14 h 28"/>
                  <a:gd name="T4" fmla="*/ 14 w 56"/>
                  <a:gd name="T5" fmla="*/ 25 h 28"/>
                  <a:gd name="T6" fmla="*/ 28 w 56"/>
                  <a:gd name="T7" fmla="*/ 28 h 28"/>
                  <a:gd name="T8" fmla="*/ 42 w 56"/>
                  <a:gd name="T9" fmla="*/ 25 h 28"/>
                  <a:gd name="T10" fmla="*/ 51 w 56"/>
                  <a:gd name="T11" fmla="*/ 14 h 28"/>
                  <a:gd name="T12" fmla="*/ 56 w 56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8">
                    <a:moveTo>
                      <a:pt x="0" y="0"/>
                    </a:moveTo>
                    <a:lnTo>
                      <a:pt x="3" y="14"/>
                    </a:lnTo>
                    <a:lnTo>
                      <a:pt x="14" y="25"/>
                    </a:lnTo>
                    <a:lnTo>
                      <a:pt x="28" y="28"/>
                    </a:lnTo>
                    <a:lnTo>
                      <a:pt x="42" y="25"/>
                    </a:lnTo>
                    <a:lnTo>
                      <a:pt x="51" y="14"/>
                    </a:lnTo>
                    <a:lnTo>
                      <a:pt x="56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00" name="Freeform 3166"/>
              <p:cNvSpPr>
                <a:spLocks/>
              </p:cNvSpPr>
              <p:nvPr/>
            </p:nvSpPr>
            <p:spPr bwMode="auto">
              <a:xfrm>
                <a:off x="2548" y="2122"/>
                <a:ext cx="7" cy="3"/>
              </a:xfrm>
              <a:custGeom>
                <a:avLst/>
                <a:gdLst>
                  <a:gd name="T0" fmla="*/ 40 w 40"/>
                  <a:gd name="T1" fmla="*/ 20 h 20"/>
                  <a:gd name="T2" fmla="*/ 38 w 40"/>
                  <a:gd name="T3" fmla="*/ 11 h 20"/>
                  <a:gd name="T4" fmla="*/ 30 w 40"/>
                  <a:gd name="T5" fmla="*/ 2 h 20"/>
                  <a:gd name="T6" fmla="*/ 20 w 40"/>
                  <a:gd name="T7" fmla="*/ 0 h 20"/>
                  <a:gd name="T8" fmla="*/ 10 w 40"/>
                  <a:gd name="T9" fmla="*/ 2 h 20"/>
                  <a:gd name="T10" fmla="*/ 3 w 40"/>
                  <a:gd name="T11" fmla="*/ 11 h 20"/>
                  <a:gd name="T12" fmla="*/ 0 w 40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20">
                    <a:moveTo>
                      <a:pt x="40" y="20"/>
                    </a:moveTo>
                    <a:lnTo>
                      <a:pt x="38" y="11"/>
                    </a:lnTo>
                    <a:lnTo>
                      <a:pt x="30" y="2"/>
                    </a:lnTo>
                    <a:lnTo>
                      <a:pt x="20" y="0"/>
                    </a:lnTo>
                    <a:lnTo>
                      <a:pt x="10" y="2"/>
                    </a:lnTo>
                    <a:lnTo>
                      <a:pt x="3" y="11"/>
                    </a:ln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01" name="Freeform 3167"/>
              <p:cNvSpPr>
                <a:spLocks/>
              </p:cNvSpPr>
              <p:nvPr/>
            </p:nvSpPr>
            <p:spPr bwMode="auto">
              <a:xfrm>
                <a:off x="2555" y="2125"/>
                <a:ext cx="9" cy="5"/>
              </a:xfrm>
              <a:custGeom>
                <a:avLst/>
                <a:gdLst>
                  <a:gd name="T0" fmla="*/ 0 w 57"/>
                  <a:gd name="T1" fmla="*/ 0 h 27"/>
                  <a:gd name="T2" fmla="*/ 5 w 57"/>
                  <a:gd name="T3" fmla="*/ 14 h 27"/>
                  <a:gd name="T4" fmla="*/ 14 w 57"/>
                  <a:gd name="T5" fmla="*/ 24 h 27"/>
                  <a:gd name="T6" fmla="*/ 29 w 57"/>
                  <a:gd name="T7" fmla="*/ 27 h 27"/>
                  <a:gd name="T8" fmla="*/ 42 w 57"/>
                  <a:gd name="T9" fmla="*/ 24 h 27"/>
                  <a:gd name="T10" fmla="*/ 52 w 57"/>
                  <a:gd name="T11" fmla="*/ 14 h 27"/>
                  <a:gd name="T12" fmla="*/ 57 w 57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27">
                    <a:moveTo>
                      <a:pt x="0" y="0"/>
                    </a:moveTo>
                    <a:lnTo>
                      <a:pt x="5" y="14"/>
                    </a:lnTo>
                    <a:lnTo>
                      <a:pt x="14" y="24"/>
                    </a:lnTo>
                    <a:lnTo>
                      <a:pt x="29" y="27"/>
                    </a:lnTo>
                    <a:lnTo>
                      <a:pt x="42" y="24"/>
                    </a:lnTo>
                    <a:lnTo>
                      <a:pt x="52" y="14"/>
                    </a:lnTo>
                    <a:lnTo>
                      <a:pt x="57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02" name="Freeform 3168"/>
              <p:cNvSpPr>
                <a:spLocks/>
              </p:cNvSpPr>
              <p:nvPr/>
            </p:nvSpPr>
            <p:spPr bwMode="auto">
              <a:xfrm>
                <a:off x="2564" y="2120"/>
                <a:ext cx="18" cy="5"/>
              </a:xfrm>
              <a:custGeom>
                <a:avLst/>
                <a:gdLst>
                  <a:gd name="T0" fmla="*/ 0 w 106"/>
                  <a:gd name="T1" fmla="*/ 32 h 32"/>
                  <a:gd name="T2" fmla="*/ 106 w 106"/>
                  <a:gd name="T3" fmla="*/ 32 h 32"/>
                  <a:gd name="T4" fmla="*/ 45 w 106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6" h="32">
                    <a:moveTo>
                      <a:pt x="0" y="32"/>
                    </a:moveTo>
                    <a:lnTo>
                      <a:pt x="106" y="32"/>
                    </a:lnTo>
                    <a:lnTo>
                      <a:pt x="45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03" name="Freeform 3169"/>
              <p:cNvSpPr>
                <a:spLocks/>
              </p:cNvSpPr>
              <p:nvPr/>
            </p:nvSpPr>
            <p:spPr bwMode="auto">
              <a:xfrm>
                <a:off x="2487" y="2121"/>
                <a:ext cx="4" cy="4"/>
              </a:xfrm>
              <a:custGeom>
                <a:avLst/>
                <a:gdLst>
                  <a:gd name="T0" fmla="*/ 25 w 25"/>
                  <a:gd name="T1" fmla="*/ 23 h 23"/>
                  <a:gd name="T2" fmla="*/ 21 w 25"/>
                  <a:gd name="T3" fmla="*/ 11 h 23"/>
                  <a:gd name="T4" fmla="*/ 13 w 25"/>
                  <a:gd name="T5" fmla="*/ 2 h 23"/>
                  <a:gd name="T6" fmla="*/ 0 w 25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3">
                    <a:moveTo>
                      <a:pt x="25" y="23"/>
                    </a:moveTo>
                    <a:lnTo>
                      <a:pt x="21" y="11"/>
                    </a:lnTo>
                    <a:lnTo>
                      <a:pt x="13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04" name="Freeform 3170"/>
              <p:cNvSpPr>
                <a:spLocks/>
              </p:cNvSpPr>
              <p:nvPr/>
            </p:nvSpPr>
            <p:spPr bwMode="auto">
              <a:xfrm>
                <a:off x="2491" y="2125"/>
                <a:ext cx="8" cy="4"/>
              </a:xfrm>
              <a:custGeom>
                <a:avLst/>
                <a:gdLst>
                  <a:gd name="T0" fmla="*/ 0 w 48"/>
                  <a:gd name="T1" fmla="*/ 0 h 25"/>
                  <a:gd name="T2" fmla="*/ 3 w 48"/>
                  <a:gd name="T3" fmla="*/ 13 h 25"/>
                  <a:gd name="T4" fmla="*/ 11 w 48"/>
                  <a:gd name="T5" fmla="*/ 21 h 25"/>
                  <a:gd name="T6" fmla="*/ 23 w 48"/>
                  <a:gd name="T7" fmla="*/ 25 h 25"/>
                  <a:gd name="T8" fmla="*/ 36 w 48"/>
                  <a:gd name="T9" fmla="*/ 21 h 25"/>
                  <a:gd name="T10" fmla="*/ 44 w 48"/>
                  <a:gd name="T11" fmla="*/ 13 h 25"/>
                  <a:gd name="T12" fmla="*/ 48 w 48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5">
                    <a:moveTo>
                      <a:pt x="0" y="0"/>
                    </a:moveTo>
                    <a:lnTo>
                      <a:pt x="3" y="13"/>
                    </a:lnTo>
                    <a:lnTo>
                      <a:pt x="11" y="21"/>
                    </a:lnTo>
                    <a:lnTo>
                      <a:pt x="23" y="25"/>
                    </a:lnTo>
                    <a:lnTo>
                      <a:pt x="36" y="21"/>
                    </a:lnTo>
                    <a:lnTo>
                      <a:pt x="44" y="13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05" name="Freeform 3171"/>
              <p:cNvSpPr>
                <a:spLocks/>
              </p:cNvSpPr>
              <p:nvPr/>
            </p:nvSpPr>
            <p:spPr bwMode="auto">
              <a:xfrm>
                <a:off x="2499" y="2121"/>
                <a:ext cx="8" cy="4"/>
              </a:xfrm>
              <a:custGeom>
                <a:avLst/>
                <a:gdLst>
                  <a:gd name="T0" fmla="*/ 48 w 48"/>
                  <a:gd name="T1" fmla="*/ 23 h 23"/>
                  <a:gd name="T2" fmla="*/ 45 w 48"/>
                  <a:gd name="T3" fmla="*/ 11 h 23"/>
                  <a:gd name="T4" fmla="*/ 37 w 48"/>
                  <a:gd name="T5" fmla="*/ 2 h 23"/>
                  <a:gd name="T6" fmla="*/ 25 w 48"/>
                  <a:gd name="T7" fmla="*/ 0 h 23"/>
                  <a:gd name="T8" fmla="*/ 12 w 48"/>
                  <a:gd name="T9" fmla="*/ 2 h 23"/>
                  <a:gd name="T10" fmla="*/ 4 w 48"/>
                  <a:gd name="T11" fmla="*/ 11 h 23"/>
                  <a:gd name="T12" fmla="*/ 0 w 48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3">
                    <a:moveTo>
                      <a:pt x="48" y="23"/>
                    </a:moveTo>
                    <a:lnTo>
                      <a:pt x="45" y="11"/>
                    </a:lnTo>
                    <a:lnTo>
                      <a:pt x="37" y="2"/>
                    </a:lnTo>
                    <a:lnTo>
                      <a:pt x="25" y="0"/>
                    </a:lnTo>
                    <a:lnTo>
                      <a:pt x="12" y="2"/>
                    </a:lnTo>
                    <a:lnTo>
                      <a:pt x="4" y="11"/>
                    </a:lnTo>
                    <a:lnTo>
                      <a:pt x="0" y="23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06" name="Freeform 3172"/>
              <p:cNvSpPr>
                <a:spLocks/>
              </p:cNvSpPr>
              <p:nvPr/>
            </p:nvSpPr>
            <p:spPr bwMode="auto">
              <a:xfrm>
                <a:off x="2507" y="2125"/>
                <a:ext cx="8" cy="4"/>
              </a:xfrm>
              <a:custGeom>
                <a:avLst/>
                <a:gdLst>
                  <a:gd name="T0" fmla="*/ 0 w 49"/>
                  <a:gd name="T1" fmla="*/ 0 h 25"/>
                  <a:gd name="T2" fmla="*/ 4 w 49"/>
                  <a:gd name="T3" fmla="*/ 13 h 25"/>
                  <a:gd name="T4" fmla="*/ 13 w 49"/>
                  <a:gd name="T5" fmla="*/ 21 h 25"/>
                  <a:gd name="T6" fmla="*/ 25 w 49"/>
                  <a:gd name="T7" fmla="*/ 25 h 25"/>
                  <a:gd name="T8" fmla="*/ 37 w 49"/>
                  <a:gd name="T9" fmla="*/ 21 h 25"/>
                  <a:gd name="T10" fmla="*/ 46 w 49"/>
                  <a:gd name="T11" fmla="*/ 13 h 25"/>
                  <a:gd name="T12" fmla="*/ 49 w 49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5">
                    <a:moveTo>
                      <a:pt x="0" y="0"/>
                    </a:moveTo>
                    <a:lnTo>
                      <a:pt x="4" y="13"/>
                    </a:lnTo>
                    <a:lnTo>
                      <a:pt x="13" y="21"/>
                    </a:lnTo>
                    <a:lnTo>
                      <a:pt x="25" y="25"/>
                    </a:lnTo>
                    <a:lnTo>
                      <a:pt x="37" y="21"/>
                    </a:lnTo>
                    <a:lnTo>
                      <a:pt x="46" y="13"/>
                    </a:lnTo>
                    <a:lnTo>
                      <a:pt x="49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07" name="Freeform 3173"/>
              <p:cNvSpPr>
                <a:spLocks/>
              </p:cNvSpPr>
              <p:nvPr/>
            </p:nvSpPr>
            <p:spPr bwMode="auto">
              <a:xfrm>
                <a:off x="2515" y="2121"/>
                <a:ext cx="8" cy="4"/>
              </a:xfrm>
              <a:custGeom>
                <a:avLst/>
                <a:gdLst>
                  <a:gd name="T0" fmla="*/ 49 w 49"/>
                  <a:gd name="T1" fmla="*/ 23 h 23"/>
                  <a:gd name="T2" fmla="*/ 46 w 49"/>
                  <a:gd name="T3" fmla="*/ 11 h 23"/>
                  <a:gd name="T4" fmla="*/ 36 w 49"/>
                  <a:gd name="T5" fmla="*/ 2 h 23"/>
                  <a:gd name="T6" fmla="*/ 25 w 49"/>
                  <a:gd name="T7" fmla="*/ 0 h 23"/>
                  <a:gd name="T8" fmla="*/ 13 w 49"/>
                  <a:gd name="T9" fmla="*/ 2 h 23"/>
                  <a:gd name="T10" fmla="*/ 3 w 49"/>
                  <a:gd name="T11" fmla="*/ 11 h 23"/>
                  <a:gd name="T12" fmla="*/ 0 w 49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3">
                    <a:moveTo>
                      <a:pt x="49" y="23"/>
                    </a:moveTo>
                    <a:lnTo>
                      <a:pt x="46" y="11"/>
                    </a:lnTo>
                    <a:lnTo>
                      <a:pt x="36" y="2"/>
                    </a:lnTo>
                    <a:lnTo>
                      <a:pt x="25" y="0"/>
                    </a:lnTo>
                    <a:lnTo>
                      <a:pt x="13" y="2"/>
                    </a:lnTo>
                    <a:lnTo>
                      <a:pt x="3" y="11"/>
                    </a:lnTo>
                    <a:lnTo>
                      <a:pt x="0" y="23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08" name="Freeform 3174"/>
              <p:cNvSpPr>
                <a:spLocks/>
              </p:cNvSpPr>
              <p:nvPr/>
            </p:nvSpPr>
            <p:spPr bwMode="auto">
              <a:xfrm>
                <a:off x="2523" y="2125"/>
                <a:ext cx="8" cy="4"/>
              </a:xfrm>
              <a:custGeom>
                <a:avLst/>
                <a:gdLst>
                  <a:gd name="T0" fmla="*/ 0 w 49"/>
                  <a:gd name="T1" fmla="*/ 0 h 25"/>
                  <a:gd name="T2" fmla="*/ 3 w 49"/>
                  <a:gd name="T3" fmla="*/ 13 h 25"/>
                  <a:gd name="T4" fmla="*/ 12 w 49"/>
                  <a:gd name="T5" fmla="*/ 21 h 25"/>
                  <a:gd name="T6" fmla="*/ 24 w 49"/>
                  <a:gd name="T7" fmla="*/ 25 h 25"/>
                  <a:gd name="T8" fmla="*/ 37 w 49"/>
                  <a:gd name="T9" fmla="*/ 21 h 25"/>
                  <a:gd name="T10" fmla="*/ 45 w 49"/>
                  <a:gd name="T11" fmla="*/ 13 h 25"/>
                  <a:gd name="T12" fmla="*/ 49 w 49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5">
                    <a:moveTo>
                      <a:pt x="0" y="0"/>
                    </a:moveTo>
                    <a:lnTo>
                      <a:pt x="3" y="13"/>
                    </a:lnTo>
                    <a:lnTo>
                      <a:pt x="12" y="21"/>
                    </a:lnTo>
                    <a:lnTo>
                      <a:pt x="24" y="25"/>
                    </a:lnTo>
                    <a:lnTo>
                      <a:pt x="37" y="21"/>
                    </a:lnTo>
                    <a:lnTo>
                      <a:pt x="45" y="13"/>
                    </a:lnTo>
                    <a:lnTo>
                      <a:pt x="49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09" name="Freeform 3175"/>
              <p:cNvSpPr>
                <a:spLocks/>
              </p:cNvSpPr>
              <p:nvPr/>
            </p:nvSpPr>
            <p:spPr bwMode="auto">
              <a:xfrm>
                <a:off x="2531" y="2121"/>
                <a:ext cx="9" cy="4"/>
              </a:xfrm>
              <a:custGeom>
                <a:avLst/>
                <a:gdLst>
                  <a:gd name="T0" fmla="*/ 48 w 48"/>
                  <a:gd name="T1" fmla="*/ 23 h 23"/>
                  <a:gd name="T2" fmla="*/ 45 w 48"/>
                  <a:gd name="T3" fmla="*/ 11 h 23"/>
                  <a:gd name="T4" fmla="*/ 36 w 48"/>
                  <a:gd name="T5" fmla="*/ 2 h 23"/>
                  <a:gd name="T6" fmla="*/ 23 w 48"/>
                  <a:gd name="T7" fmla="*/ 0 h 23"/>
                  <a:gd name="T8" fmla="*/ 11 w 48"/>
                  <a:gd name="T9" fmla="*/ 2 h 23"/>
                  <a:gd name="T10" fmla="*/ 3 w 48"/>
                  <a:gd name="T11" fmla="*/ 11 h 23"/>
                  <a:gd name="T12" fmla="*/ 0 w 48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3">
                    <a:moveTo>
                      <a:pt x="48" y="23"/>
                    </a:moveTo>
                    <a:lnTo>
                      <a:pt x="45" y="11"/>
                    </a:lnTo>
                    <a:lnTo>
                      <a:pt x="36" y="2"/>
                    </a:lnTo>
                    <a:lnTo>
                      <a:pt x="23" y="0"/>
                    </a:lnTo>
                    <a:lnTo>
                      <a:pt x="11" y="2"/>
                    </a:lnTo>
                    <a:lnTo>
                      <a:pt x="3" y="11"/>
                    </a:lnTo>
                    <a:lnTo>
                      <a:pt x="0" y="23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10" name="Freeform 3176"/>
              <p:cNvSpPr>
                <a:spLocks/>
              </p:cNvSpPr>
              <p:nvPr/>
            </p:nvSpPr>
            <p:spPr bwMode="auto">
              <a:xfrm>
                <a:off x="2540" y="2125"/>
                <a:ext cx="8" cy="4"/>
              </a:xfrm>
              <a:custGeom>
                <a:avLst/>
                <a:gdLst>
                  <a:gd name="T0" fmla="*/ 0 w 48"/>
                  <a:gd name="T1" fmla="*/ 0 h 25"/>
                  <a:gd name="T2" fmla="*/ 4 w 48"/>
                  <a:gd name="T3" fmla="*/ 13 h 25"/>
                  <a:gd name="T4" fmla="*/ 12 w 48"/>
                  <a:gd name="T5" fmla="*/ 21 h 25"/>
                  <a:gd name="T6" fmla="*/ 25 w 48"/>
                  <a:gd name="T7" fmla="*/ 25 h 25"/>
                  <a:gd name="T8" fmla="*/ 37 w 48"/>
                  <a:gd name="T9" fmla="*/ 21 h 25"/>
                  <a:gd name="T10" fmla="*/ 45 w 48"/>
                  <a:gd name="T11" fmla="*/ 13 h 25"/>
                  <a:gd name="T12" fmla="*/ 48 w 48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5">
                    <a:moveTo>
                      <a:pt x="0" y="0"/>
                    </a:moveTo>
                    <a:lnTo>
                      <a:pt x="4" y="13"/>
                    </a:lnTo>
                    <a:lnTo>
                      <a:pt x="12" y="21"/>
                    </a:lnTo>
                    <a:lnTo>
                      <a:pt x="25" y="25"/>
                    </a:lnTo>
                    <a:lnTo>
                      <a:pt x="37" y="21"/>
                    </a:lnTo>
                    <a:lnTo>
                      <a:pt x="45" y="13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11" name="Freeform 3177"/>
              <p:cNvSpPr>
                <a:spLocks/>
              </p:cNvSpPr>
              <p:nvPr/>
            </p:nvSpPr>
            <p:spPr bwMode="auto">
              <a:xfrm>
                <a:off x="2548" y="2121"/>
                <a:ext cx="8" cy="4"/>
              </a:xfrm>
              <a:custGeom>
                <a:avLst/>
                <a:gdLst>
                  <a:gd name="T0" fmla="*/ 49 w 49"/>
                  <a:gd name="T1" fmla="*/ 23 h 23"/>
                  <a:gd name="T2" fmla="*/ 46 w 49"/>
                  <a:gd name="T3" fmla="*/ 11 h 23"/>
                  <a:gd name="T4" fmla="*/ 37 w 49"/>
                  <a:gd name="T5" fmla="*/ 2 h 23"/>
                  <a:gd name="T6" fmla="*/ 25 w 49"/>
                  <a:gd name="T7" fmla="*/ 0 h 23"/>
                  <a:gd name="T8" fmla="*/ 12 w 49"/>
                  <a:gd name="T9" fmla="*/ 2 h 23"/>
                  <a:gd name="T10" fmla="*/ 4 w 49"/>
                  <a:gd name="T11" fmla="*/ 11 h 23"/>
                  <a:gd name="T12" fmla="*/ 0 w 49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3">
                    <a:moveTo>
                      <a:pt x="49" y="23"/>
                    </a:moveTo>
                    <a:lnTo>
                      <a:pt x="46" y="11"/>
                    </a:lnTo>
                    <a:lnTo>
                      <a:pt x="37" y="2"/>
                    </a:lnTo>
                    <a:lnTo>
                      <a:pt x="25" y="0"/>
                    </a:lnTo>
                    <a:lnTo>
                      <a:pt x="12" y="2"/>
                    </a:lnTo>
                    <a:lnTo>
                      <a:pt x="4" y="11"/>
                    </a:lnTo>
                    <a:lnTo>
                      <a:pt x="0" y="23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12" name="Freeform 3178"/>
              <p:cNvSpPr>
                <a:spLocks/>
              </p:cNvSpPr>
              <p:nvPr/>
            </p:nvSpPr>
            <p:spPr bwMode="auto">
              <a:xfrm>
                <a:off x="2556" y="2124"/>
                <a:ext cx="8" cy="5"/>
              </a:xfrm>
              <a:custGeom>
                <a:avLst/>
                <a:gdLst>
                  <a:gd name="T0" fmla="*/ 0 w 49"/>
                  <a:gd name="T1" fmla="*/ 3 h 26"/>
                  <a:gd name="T2" fmla="*/ 5 w 49"/>
                  <a:gd name="T3" fmla="*/ 15 h 26"/>
                  <a:gd name="T4" fmla="*/ 14 w 49"/>
                  <a:gd name="T5" fmla="*/ 23 h 26"/>
                  <a:gd name="T6" fmla="*/ 27 w 49"/>
                  <a:gd name="T7" fmla="*/ 26 h 26"/>
                  <a:gd name="T8" fmla="*/ 39 w 49"/>
                  <a:gd name="T9" fmla="*/ 22 h 26"/>
                  <a:gd name="T10" fmla="*/ 47 w 49"/>
                  <a:gd name="T11" fmla="*/ 11 h 26"/>
                  <a:gd name="T12" fmla="*/ 49 w 49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6">
                    <a:moveTo>
                      <a:pt x="0" y="3"/>
                    </a:moveTo>
                    <a:lnTo>
                      <a:pt x="5" y="15"/>
                    </a:lnTo>
                    <a:lnTo>
                      <a:pt x="14" y="23"/>
                    </a:lnTo>
                    <a:lnTo>
                      <a:pt x="27" y="26"/>
                    </a:lnTo>
                    <a:lnTo>
                      <a:pt x="39" y="22"/>
                    </a:lnTo>
                    <a:lnTo>
                      <a:pt x="47" y="11"/>
                    </a:lnTo>
                    <a:lnTo>
                      <a:pt x="49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13" name="Freeform 3179"/>
              <p:cNvSpPr>
                <a:spLocks/>
              </p:cNvSpPr>
              <p:nvPr/>
            </p:nvSpPr>
            <p:spPr bwMode="auto">
              <a:xfrm>
                <a:off x="2564" y="2120"/>
                <a:ext cx="15" cy="4"/>
              </a:xfrm>
              <a:custGeom>
                <a:avLst/>
                <a:gdLst>
                  <a:gd name="T0" fmla="*/ 0 w 94"/>
                  <a:gd name="T1" fmla="*/ 25 h 25"/>
                  <a:gd name="T2" fmla="*/ 94 w 94"/>
                  <a:gd name="T3" fmla="*/ 25 h 25"/>
                  <a:gd name="T4" fmla="*/ 48 w 9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4" h="25">
                    <a:moveTo>
                      <a:pt x="0" y="25"/>
                    </a:moveTo>
                    <a:lnTo>
                      <a:pt x="94" y="25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14" name="Freeform 3180"/>
              <p:cNvSpPr>
                <a:spLocks/>
              </p:cNvSpPr>
              <p:nvPr/>
            </p:nvSpPr>
            <p:spPr bwMode="auto">
              <a:xfrm>
                <a:off x="2743" y="2122"/>
                <a:ext cx="3" cy="3"/>
              </a:xfrm>
              <a:custGeom>
                <a:avLst/>
                <a:gdLst>
                  <a:gd name="T0" fmla="*/ 0 w 20"/>
                  <a:gd name="T1" fmla="*/ 20 h 20"/>
                  <a:gd name="T2" fmla="*/ 4 w 20"/>
                  <a:gd name="T3" fmla="*/ 11 h 20"/>
                  <a:gd name="T4" fmla="*/ 11 w 20"/>
                  <a:gd name="T5" fmla="*/ 2 h 20"/>
                  <a:gd name="T6" fmla="*/ 20 w 20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0">
                    <a:moveTo>
                      <a:pt x="0" y="20"/>
                    </a:moveTo>
                    <a:lnTo>
                      <a:pt x="4" y="11"/>
                    </a:lnTo>
                    <a:lnTo>
                      <a:pt x="11" y="2"/>
                    </a:lnTo>
                    <a:lnTo>
                      <a:pt x="2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15" name="Freeform 3181"/>
              <p:cNvSpPr>
                <a:spLocks/>
              </p:cNvSpPr>
              <p:nvPr/>
            </p:nvSpPr>
            <p:spPr bwMode="auto">
              <a:xfrm>
                <a:off x="2733" y="2125"/>
                <a:ext cx="10" cy="5"/>
              </a:xfrm>
              <a:custGeom>
                <a:avLst/>
                <a:gdLst>
                  <a:gd name="T0" fmla="*/ 57 w 57"/>
                  <a:gd name="T1" fmla="*/ 0 h 28"/>
                  <a:gd name="T2" fmla="*/ 54 w 57"/>
                  <a:gd name="T3" fmla="*/ 14 h 28"/>
                  <a:gd name="T4" fmla="*/ 43 w 57"/>
                  <a:gd name="T5" fmla="*/ 25 h 28"/>
                  <a:gd name="T6" fmla="*/ 29 w 57"/>
                  <a:gd name="T7" fmla="*/ 28 h 28"/>
                  <a:gd name="T8" fmla="*/ 15 w 57"/>
                  <a:gd name="T9" fmla="*/ 25 h 28"/>
                  <a:gd name="T10" fmla="*/ 4 w 57"/>
                  <a:gd name="T11" fmla="*/ 14 h 28"/>
                  <a:gd name="T12" fmla="*/ 0 w 57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28">
                    <a:moveTo>
                      <a:pt x="57" y="0"/>
                    </a:moveTo>
                    <a:lnTo>
                      <a:pt x="54" y="14"/>
                    </a:lnTo>
                    <a:lnTo>
                      <a:pt x="43" y="25"/>
                    </a:lnTo>
                    <a:lnTo>
                      <a:pt x="29" y="28"/>
                    </a:lnTo>
                    <a:lnTo>
                      <a:pt x="15" y="25"/>
                    </a:lnTo>
                    <a:lnTo>
                      <a:pt x="4" y="1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16" name="Freeform 3182"/>
              <p:cNvSpPr>
                <a:spLocks/>
              </p:cNvSpPr>
              <p:nvPr/>
            </p:nvSpPr>
            <p:spPr bwMode="auto">
              <a:xfrm>
                <a:off x="2727" y="2122"/>
                <a:ext cx="6" cy="3"/>
              </a:xfrm>
              <a:custGeom>
                <a:avLst/>
                <a:gdLst>
                  <a:gd name="T0" fmla="*/ 0 w 40"/>
                  <a:gd name="T1" fmla="*/ 20 h 20"/>
                  <a:gd name="T2" fmla="*/ 3 w 40"/>
                  <a:gd name="T3" fmla="*/ 11 h 20"/>
                  <a:gd name="T4" fmla="*/ 11 w 40"/>
                  <a:gd name="T5" fmla="*/ 2 h 20"/>
                  <a:gd name="T6" fmla="*/ 20 w 40"/>
                  <a:gd name="T7" fmla="*/ 0 h 20"/>
                  <a:gd name="T8" fmla="*/ 31 w 40"/>
                  <a:gd name="T9" fmla="*/ 2 h 20"/>
                  <a:gd name="T10" fmla="*/ 38 w 40"/>
                  <a:gd name="T11" fmla="*/ 11 h 20"/>
                  <a:gd name="T12" fmla="*/ 40 w 40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20">
                    <a:moveTo>
                      <a:pt x="0" y="20"/>
                    </a:moveTo>
                    <a:lnTo>
                      <a:pt x="3" y="11"/>
                    </a:lnTo>
                    <a:lnTo>
                      <a:pt x="11" y="2"/>
                    </a:lnTo>
                    <a:lnTo>
                      <a:pt x="20" y="0"/>
                    </a:lnTo>
                    <a:lnTo>
                      <a:pt x="31" y="2"/>
                    </a:lnTo>
                    <a:lnTo>
                      <a:pt x="38" y="11"/>
                    </a:lnTo>
                    <a:lnTo>
                      <a:pt x="4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17" name="Freeform 3183"/>
              <p:cNvSpPr>
                <a:spLocks/>
              </p:cNvSpPr>
              <p:nvPr/>
            </p:nvSpPr>
            <p:spPr bwMode="auto">
              <a:xfrm>
                <a:off x="2717" y="2125"/>
                <a:ext cx="10" cy="5"/>
              </a:xfrm>
              <a:custGeom>
                <a:avLst/>
                <a:gdLst>
                  <a:gd name="T0" fmla="*/ 56 w 56"/>
                  <a:gd name="T1" fmla="*/ 0 h 28"/>
                  <a:gd name="T2" fmla="*/ 53 w 56"/>
                  <a:gd name="T3" fmla="*/ 14 h 28"/>
                  <a:gd name="T4" fmla="*/ 42 w 56"/>
                  <a:gd name="T5" fmla="*/ 25 h 28"/>
                  <a:gd name="T6" fmla="*/ 28 w 56"/>
                  <a:gd name="T7" fmla="*/ 28 h 28"/>
                  <a:gd name="T8" fmla="*/ 14 w 56"/>
                  <a:gd name="T9" fmla="*/ 25 h 28"/>
                  <a:gd name="T10" fmla="*/ 3 w 56"/>
                  <a:gd name="T11" fmla="*/ 14 h 28"/>
                  <a:gd name="T12" fmla="*/ 0 w 56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8">
                    <a:moveTo>
                      <a:pt x="56" y="0"/>
                    </a:moveTo>
                    <a:lnTo>
                      <a:pt x="53" y="14"/>
                    </a:lnTo>
                    <a:lnTo>
                      <a:pt x="42" y="25"/>
                    </a:lnTo>
                    <a:lnTo>
                      <a:pt x="28" y="28"/>
                    </a:lnTo>
                    <a:lnTo>
                      <a:pt x="14" y="25"/>
                    </a:lnTo>
                    <a:lnTo>
                      <a:pt x="3" y="1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18" name="Freeform 3184"/>
              <p:cNvSpPr>
                <a:spLocks/>
              </p:cNvSpPr>
              <p:nvPr/>
            </p:nvSpPr>
            <p:spPr bwMode="auto">
              <a:xfrm>
                <a:off x="2710" y="2122"/>
                <a:ext cx="7" cy="3"/>
              </a:xfrm>
              <a:custGeom>
                <a:avLst/>
                <a:gdLst>
                  <a:gd name="T0" fmla="*/ 0 w 40"/>
                  <a:gd name="T1" fmla="*/ 20 h 20"/>
                  <a:gd name="T2" fmla="*/ 2 w 40"/>
                  <a:gd name="T3" fmla="*/ 11 h 20"/>
                  <a:gd name="T4" fmla="*/ 9 w 40"/>
                  <a:gd name="T5" fmla="*/ 2 h 20"/>
                  <a:gd name="T6" fmla="*/ 20 w 40"/>
                  <a:gd name="T7" fmla="*/ 0 h 20"/>
                  <a:gd name="T8" fmla="*/ 29 w 40"/>
                  <a:gd name="T9" fmla="*/ 2 h 20"/>
                  <a:gd name="T10" fmla="*/ 37 w 40"/>
                  <a:gd name="T11" fmla="*/ 11 h 20"/>
                  <a:gd name="T12" fmla="*/ 40 w 40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20">
                    <a:moveTo>
                      <a:pt x="0" y="20"/>
                    </a:moveTo>
                    <a:lnTo>
                      <a:pt x="2" y="11"/>
                    </a:lnTo>
                    <a:lnTo>
                      <a:pt x="9" y="2"/>
                    </a:lnTo>
                    <a:lnTo>
                      <a:pt x="20" y="0"/>
                    </a:lnTo>
                    <a:lnTo>
                      <a:pt x="29" y="2"/>
                    </a:lnTo>
                    <a:lnTo>
                      <a:pt x="37" y="11"/>
                    </a:lnTo>
                    <a:lnTo>
                      <a:pt x="4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19" name="Freeform 3185"/>
              <p:cNvSpPr>
                <a:spLocks/>
              </p:cNvSpPr>
              <p:nvPr/>
            </p:nvSpPr>
            <p:spPr bwMode="auto">
              <a:xfrm>
                <a:off x="2701" y="2125"/>
                <a:ext cx="9" cy="5"/>
              </a:xfrm>
              <a:custGeom>
                <a:avLst/>
                <a:gdLst>
                  <a:gd name="T0" fmla="*/ 57 w 57"/>
                  <a:gd name="T1" fmla="*/ 0 h 28"/>
                  <a:gd name="T2" fmla="*/ 52 w 57"/>
                  <a:gd name="T3" fmla="*/ 14 h 28"/>
                  <a:gd name="T4" fmla="*/ 42 w 57"/>
                  <a:gd name="T5" fmla="*/ 25 h 28"/>
                  <a:gd name="T6" fmla="*/ 28 w 57"/>
                  <a:gd name="T7" fmla="*/ 28 h 28"/>
                  <a:gd name="T8" fmla="*/ 14 w 57"/>
                  <a:gd name="T9" fmla="*/ 25 h 28"/>
                  <a:gd name="T10" fmla="*/ 3 w 57"/>
                  <a:gd name="T11" fmla="*/ 14 h 28"/>
                  <a:gd name="T12" fmla="*/ 0 w 57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28">
                    <a:moveTo>
                      <a:pt x="57" y="0"/>
                    </a:moveTo>
                    <a:lnTo>
                      <a:pt x="52" y="14"/>
                    </a:lnTo>
                    <a:lnTo>
                      <a:pt x="42" y="25"/>
                    </a:lnTo>
                    <a:lnTo>
                      <a:pt x="28" y="28"/>
                    </a:lnTo>
                    <a:lnTo>
                      <a:pt x="14" y="25"/>
                    </a:lnTo>
                    <a:lnTo>
                      <a:pt x="3" y="1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20" name="Freeform 3186"/>
              <p:cNvSpPr>
                <a:spLocks/>
              </p:cNvSpPr>
              <p:nvPr/>
            </p:nvSpPr>
            <p:spPr bwMode="auto">
              <a:xfrm>
                <a:off x="2694" y="2122"/>
                <a:ext cx="7" cy="3"/>
              </a:xfrm>
              <a:custGeom>
                <a:avLst/>
                <a:gdLst>
                  <a:gd name="T0" fmla="*/ 0 w 41"/>
                  <a:gd name="T1" fmla="*/ 20 h 20"/>
                  <a:gd name="T2" fmla="*/ 2 w 41"/>
                  <a:gd name="T3" fmla="*/ 11 h 20"/>
                  <a:gd name="T4" fmla="*/ 10 w 41"/>
                  <a:gd name="T5" fmla="*/ 2 h 20"/>
                  <a:gd name="T6" fmla="*/ 20 w 41"/>
                  <a:gd name="T7" fmla="*/ 0 h 20"/>
                  <a:gd name="T8" fmla="*/ 30 w 41"/>
                  <a:gd name="T9" fmla="*/ 2 h 20"/>
                  <a:gd name="T10" fmla="*/ 37 w 41"/>
                  <a:gd name="T11" fmla="*/ 11 h 20"/>
                  <a:gd name="T12" fmla="*/ 41 w 41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20">
                    <a:moveTo>
                      <a:pt x="0" y="20"/>
                    </a:moveTo>
                    <a:lnTo>
                      <a:pt x="2" y="11"/>
                    </a:lnTo>
                    <a:lnTo>
                      <a:pt x="10" y="2"/>
                    </a:lnTo>
                    <a:lnTo>
                      <a:pt x="20" y="0"/>
                    </a:lnTo>
                    <a:lnTo>
                      <a:pt x="30" y="2"/>
                    </a:lnTo>
                    <a:lnTo>
                      <a:pt x="37" y="11"/>
                    </a:lnTo>
                    <a:lnTo>
                      <a:pt x="41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21" name="Freeform 3187"/>
              <p:cNvSpPr>
                <a:spLocks/>
              </p:cNvSpPr>
              <p:nvPr/>
            </p:nvSpPr>
            <p:spPr bwMode="auto">
              <a:xfrm>
                <a:off x="2685" y="2125"/>
                <a:ext cx="9" cy="5"/>
              </a:xfrm>
              <a:custGeom>
                <a:avLst/>
                <a:gdLst>
                  <a:gd name="T0" fmla="*/ 57 w 57"/>
                  <a:gd name="T1" fmla="*/ 0 h 28"/>
                  <a:gd name="T2" fmla="*/ 53 w 57"/>
                  <a:gd name="T3" fmla="*/ 14 h 28"/>
                  <a:gd name="T4" fmla="*/ 42 w 57"/>
                  <a:gd name="T5" fmla="*/ 25 h 28"/>
                  <a:gd name="T6" fmla="*/ 28 w 57"/>
                  <a:gd name="T7" fmla="*/ 28 h 28"/>
                  <a:gd name="T8" fmla="*/ 14 w 57"/>
                  <a:gd name="T9" fmla="*/ 25 h 28"/>
                  <a:gd name="T10" fmla="*/ 4 w 57"/>
                  <a:gd name="T11" fmla="*/ 14 h 28"/>
                  <a:gd name="T12" fmla="*/ 0 w 57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28">
                    <a:moveTo>
                      <a:pt x="57" y="0"/>
                    </a:moveTo>
                    <a:lnTo>
                      <a:pt x="53" y="14"/>
                    </a:lnTo>
                    <a:lnTo>
                      <a:pt x="42" y="25"/>
                    </a:lnTo>
                    <a:lnTo>
                      <a:pt x="28" y="28"/>
                    </a:lnTo>
                    <a:lnTo>
                      <a:pt x="14" y="25"/>
                    </a:lnTo>
                    <a:lnTo>
                      <a:pt x="4" y="1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22" name="Freeform 3188"/>
              <p:cNvSpPr>
                <a:spLocks/>
              </p:cNvSpPr>
              <p:nvPr/>
            </p:nvSpPr>
            <p:spPr bwMode="auto">
              <a:xfrm>
                <a:off x="2678" y="2122"/>
                <a:ext cx="7" cy="3"/>
              </a:xfrm>
              <a:custGeom>
                <a:avLst/>
                <a:gdLst>
                  <a:gd name="T0" fmla="*/ 0 w 40"/>
                  <a:gd name="T1" fmla="*/ 20 h 20"/>
                  <a:gd name="T2" fmla="*/ 2 w 40"/>
                  <a:gd name="T3" fmla="*/ 11 h 20"/>
                  <a:gd name="T4" fmla="*/ 9 w 40"/>
                  <a:gd name="T5" fmla="*/ 2 h 20"/>
                  <a:gd name="T6" fmla="*/ 20 w 40"/>
                  <a:gd name="T7" fmla="*/ 0 h 20"/>
                  <a:gd name="T8" fmla="*/ 31 w 40"/>
                  <a:gd name="T9" fmla="*/ 2 h 20"/>
                  <a:gd name="T10" fmla="*/ 38 w 40"/>
                  <a:gd name="T11" fmla="*/ 11 h 20"/>
                  <a:gd name="T12" fmla="*/ 40 w 40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20">
                    <a:moveTo>
                      <a:pt x="0" y="20"/>
                    </a:moveTo>
                    <a:lnTo>
                      <a:pt x="2" y="11"/>
                    </a:lnTo>
                    <a:lnTo>
                      <a:pt x="9" y="2"/>
                    </a:lnTo>
                    <a:lnTo>
                      <a:pt x="20" y="0"/>
                    </a:lnTo>
                    <a:lnTo>
                      <a:pt x="31" y="2"/>
                    </a:lnTo>
                    <a:lnTo>
                      <a:pt x="38" y="11"/>
                    </a:lnTo>
                    <a:lnTo>
                      <a:pt x="40" y="2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23" name="Freeform 3189"/>
              <p:cNvSpPr>
                <a:spLocks/>
              </p:cNvSpPr>
              <p:nvPr/>
            </p:nvSpPr>
            <p:spPr bwMode="auto">
              <a:xfrm>
                <a:off x="2669" y="2125"/>
                <a:ext cx="9" cy="5"/>
              </a:xfrm>
              <a:custGeom>
                <a:avLst/>
                <a:gdLst>
                  <a:gd name="T0" fmla="*/ 57 w 57"/>
                  <a:gd name="T1" fmla="*/ 0 h 27"/>
                  <a:gd name="T2" fmla="*/ 52 w 57"/>
                  <a:gd name="T3" fmla="*/ 14 h 27"/>
                  <a:gd name="T4" fmla="*/ 42 w 57"/>
                  <a:gd name="T5" fmla="*/ 24 h 27"/>
                  <a:gd name="T6" fmla="*/ 29 w 57"/>
                  <a:gd name="T7" fmla="*/ 27 h 27"/>
                  <a:gd name="T8" fmla="*/ 14 w 57"/>
                  <a:gd name="T9" fmla="*/ 24 h 27"/>
                  <a:gd name="T10" fmla="*/ 5 w 57"/>
                  <a:gd name="T11" fmla="*/ 14 h 27"/>
                  <a:gd name="T12" fmla="*/ 0 w 57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27">
                    <a:moveTo>
                      <a:pt x="57" y="0"/>
                    </a:moveTo>
                    <a:lnTo>
                      <a:pt x="52" y="14"/>
                    </a:lnTo>
                    <a:lnTo>
                      <a:pt x="42" y="24"/>
                    </a:lnTo>
                    <a:lnTo>
                      <a:pt x="29" y="27"/>
                    </a:lnTo>
                    <a:lnTo>
                      <a:pt x="14" y="24"/>
                    </a:lnTo>
                    <a:lnTo>
                      <a:pt x="5" y="1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24" name="Freeform 3190"/>
              <p:cNvSpPr>
                <a:spLocks/>
              </p:cNvSpPr>
              <p:nvPr/>
            </p:nvSpPr>
            <p:spPr bwMode="auto">
              <a:xfrm>
                <a:off x="2651" y="2120"/>
                <a:ext cx="18" cy="5"/>
              </a:xfrm>
              <a:custGeom>
                <a:avLst/>
                <a:gdLst>
                  <a:gd name="T0" fmla="*/ 106 w 106"/>
                  <a:gd name="T1" fmla="*/ 32 h 32"/>
                  <a:gd name="T2" fmla="*/ 0 w 106"/>
                  <a:gd name="T3" fmla="*/ 32 h 32"/>
                  <a:gd name="T4" fmla="*/ 61 w 106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6" h="32">
                    <a:moveTo>
                      <a:pt x="106" y="32"/>
                    </a:moveTo>
                    <a:lnTo>
                      <a:pt x="0" y="32"/>
                    </a:lnTo>
                    <a:lnTo>
                      <a:pt x="61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25" name="Freeform 3191"/>
              <p:cNvSpPr>
                <a:spLocks/>
              </p:cNvSpPr>
              <p:nvPr/>
            </p:nvSpPr>
            <p:spPr bwMode="auto">
              <a:xfrm>
                <a:off x="2742" y="2121"/>
                <a:ext cx="4" cy="4"/>
              </a:xfrm>
              <a:custGeom>
                <a:avLst/>
                <a:gdLst>
                  <a:gd name="T0" fmla="*/ 0 w 23"/>
                  <a:gd name="T1" fmla="*/ 23 h 23"/>
                  <a:gd name="T2" fmla="*/ 3 w 23"/>
                  <a:gd name="T3" fmla="*/ 11 h 23"/>
                  <a:gd name="T4" fmla="*/ 11 w 23"/>
                  <a:gd name="T5" fmla="*/ 2 h 23"/>
                  <a:gd name="T6" fmla="*/ 23 w 23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23">
                    <a:moveTo>
                      <a:pt x="0" y="23"/>
                    </a:moveTo>
                    <a:lnTo>
                      <a:pt x="3" y="11"/>
                    </a:lnTo>
                    <a:lnTo>
                      <a:pt x="11" y="2"/>
                    </a:lnTo>
                    <a:lnTo>
                      <a:pt x="23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26" name="Freeform 3192"/>
              <p:cNvSpPr>
                <a:spLocks/>
              </p:cNvSpPr>
              <p:nvPr/>
            </p:nvSpPr>
            <p:spPr bwMode="auto">
              <a:xfrm>
                <a:off x="2734" y="2125"/>
                <a:ext cx="8" cy="4"/>
              </a:xfrm>
              <a:custGeom>
                <a:avLst/>
                <a:gdLst>
                  <a:gd name="T0" fmla="*/ 49 w 49"/>
                  <a:gd name="T1" fmla="*/ 0 h 25"/>
                  <a:gd name="T2" fmla="*/ 45 w 49"/>
                  <a:gd name="T3" fmla="*/ 13 h 25"/>
                  <a:gd name="T4" fmla="*/ 37 w 49"/>
                  <a:gd name="T5" fmla="*/ 21 h 25"/>
                  <a:gd name="T6" fmla="*/ 24 w 49"/>
                  <a:gd name="T7" fmla="*/ 25 h 25"/>
                  <a:gd name="T8" fmla="*/ 12 w 49"/>
                  <a:gd name="T9" fmla="*/ 21 h 25"/>
                  <a:gd name="T10" fmla="*/ 3 w 49"/>
                  <a:gd name="T11" fmla="*/ 13 h 25"/>
                  <a:gd name="T12" fmla="*/ 0 w 49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5">
                    <a:moveTo>
                      <a:pt x="49" y="0"/>
                    </a:moveTo>
                    <a:lnTo>
                      <a:pt x="45" y="13"/>
                    </a:lnTo>
                    <a:lnTo>
                      <a:pt x="37" y="21"/>
                    </a:lnTo>
                    <a:lnTo>
                      <a:pt x="24" y="25"/>
                    </a:lnTo>
                    <a:lnTo>
                      <a:pt x="12" y="21"/>
                    </a:lnTo>
                    <a:lnTo>
                      <a:pt x="3" y="1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27" name="Freeform 3193"/>
              <p:cNvSpPr>
                <a:spLocks/>
              </p:cNvSpPr>
              <p:nvPr/>
            </p:nvSpPr>
            <p:spPr bwMode="auto">
              <a:xfrm>
                <a:off x="2726" y="2121"/>
                <a:ext cx="8" cy="4"/>
              </a:xfrm>
              <a:custGeom>
                <a:avLst/>
                <a:gdLst>
                  <a:gd name="T0" fmla="*/ 0 w 49"/>
                  <a:gd name="T1" fmla="*/ 23 h 23"/>
                  <a:gd name="T2" fmla="*/ 3 w 49"/>
                  <a:gd name="T3" fmla="*/ 11 h 23"/>
                  <a:gd name="T4" fmla="*/ 13 w 49"/>
                  <a:gd name="T5" fmla="*/ 2 h 23"/>
                  <a:gd name="T6" fmla="*/ 24 w 49"/>
                  <a:gd name="T7" fmla="*/ 0 h 23"/>
                  <a:gd name="T8" fmla="*/ 36 w 49"/>
                  <a:gd name="T9" fmla="*/ 2 h 23"/>
                  <a:gd name="T10" fmla="*/ 46 w 49"/>
                  <a:gd name="T11" fmla="*/ 11 h 23"/>
                  <a:gd name="T12" fmla="*/ 49 w 49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3">
                    <a:moveTo>
                      <a:pt x="0" y="23"/>
                    </a:moveTo>
                    <a:lnTo>
                      <a:pt x="3" y="11"/>
                    </a:lnTo>
                    <a:lnTo>
                      <a:pt x="13" y="2"/>
                    </a:lnTo>
                    <a:lnTo>
                      <a:pt x="24" y="0"/>
                    </a:lnTo>
                    <a:lnTo>
                      <a:pt x="36" y="2"/>
                    </a:lnTo>
                    <a:lnTo>
                      <a:pt x="46" y="11"/>
                    </a:lnTo>
                    <a:lnTo>
                      <a:pt x="49" y="23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28" name="Freeform 3194"/>
              <p:cNvSpPr>
                <a:spLocks/>
              </p:cNvSpPr>
              <p:nvPr/>
            </p:nvSpPr>
            <p:spPr bwMode="auto">
              <a:xfrm>
                <a:off x="2718" y="2125"/>
                <a:ext cx="8" cy="4"/>
              </a:xfrm>
              <a:custGeom>
                <a:avLst/>
                <a:gdLst>
                  <a:gd name="T0" fmla="*/ 49 w 49"/>
                  <a:gd name="T1" fmla="*/ 0 h 25"/>
                  <a:gd name="T2" fmla="*/ 46 w 49"/>
                  <a:gd name="T3" fmla="*/ 13 h 25"/>
                  <a:gd name="T4" fmla="*/ 37 w 49"/>
                  <a:gd name="T5" fmla="*/ 21 h 25"/>
                  <a:gd name="T6" fmla="*/ 25 w 49"/>
                  <a:gd name="T7" fmla="*/ 25 h 25"/>
                  <a:gd name="T8" fmla="*/ 13 w 49"/>
                  <a:gd name="T9" fmla="*/ 21 h 25"/>
                  <a:gd name="T10" fmla="*/ 4 w 49"/>
                  <a:gd name="T11" fmla="*/ 13 h 25"/>
                  <a:gd name="T12" fmla="*/ 0 w 49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5">
                    <a:moveTo>
                      <a:pt x="49" y="0"/>
                    </a:moveTo>
                    <a:lnTo>
                      <a:pt x="46" y="13"/>
                    </a:lnTo>
                    <a:lnTo>
                      <a:pt x="37" y="21"/>
                    </a:lnTo>
                    <a:lnTo>
                      <a:pt x="25" y="25"/>
                    </a:lnTo>
                    <a:lnTo>
                      <a:pt x="13" y="21"/>
                    </a:lnTo>
                    <a:lnTo>
                      <a:pt x="4" y="1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29" name="Freeform 3195"/>
              <p:cNvSpPr>
                <a:spLocks/>
              </p:cNvSpPr>
              <p:nvPr/>
            </p:nvSpPr>
            <p:spPr bwMode="auto">
              <a:xfrm>
                <a:off x="2710" y="2121"/>
                <a:ext cx="8" cy="4"/>
              </a:xfrm>
              <a:custGeom>
                <a:avLst/>
                <a:gdLst>
                  <a:gd name="T0" fmla="*/ 0 w 48"/>
                  <a:gd name="T1" fmla="*/ 23 h 23"/>
                  <a:gd name="T2" fmla="*/ 3 w 48"/>
                  <a:gd name="T3" fmla="*/ 11 h 23"/>
                  <a:gd name="T4" fmla="*/ 12 w 48"/>
                  <a:gd name="T5" fmla="*/ 2 h 23"/>
                  <a:gd name="T6" fmla="*/ 25 w 48"/>
                  <a:gd name="T7" fmla="*/ 0 h 23"/>
                  <a:gd name="T8" fmla="*/ 36 w 48"/>
                  <a:gd name="T9" fmla="*/ 2 h 23"/>
                  <a:gd name="T10" fmla="*/ 46 w 48"/>
                  <a:gd name="T11" fmla="*/ 11 h 23"/>
                  <a:gd name="T12" fmla="*/ 48 w 48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3">
                    <a:moveTo>
                      <a:pt x="0" y="23"/>
                    </a:moveTo>
                    <a:lnTo>
                      <a:pt x="3" y="11"/>
                    </a:lnTo>
                    <a:lnTo>
                      <a:pt x="12" y="2"/>
                    </a:lnTo>
                    <a:lnTo>
                      <a:pt x="25" y="0"/>
                    </a:lnTo>
                    <a:lnTo>
                      <a:pt x="36" y="2"/>
                    </a:lnTo>
                    <a:lnTo>
                      <a:pt x="46" y="11"/>
                    </a:lnTo>
                    <a:lnTo>
                      <a:pt x="48" y="23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30" name="Freeform 3196"/>
              <p:cNvSpPr>
                <a:spLocks/>
              </p:cNvSpPr>
              <p:nvPr/>
            </p:nvSpPr>
            <p:spPr bwMode="auto">
              <a:xfrm>
                <a:off x="2702" y="2125"/>
                <a:ext cx="8" cy="4"/>
              </a:xfrm>
              <a:custGeom>
                <a:avLst/>
                <a:gdLst>
                  <a:gd name="T0" fmla="*/ 49 w 49"/>
                  <a:gd name="T1" fmla="*/ 0 h 25"/>
                  <a:gd name="T2" fmla="*/ 45 w 49"/>
                  <a:gd name="T3" fmla="*/ 13 h 25"/>
                  <a:gd name="T4" fmla="*/ 37 w 49"/>
                  <a:gd name="T5" fmla="*/ 21 h 25"/>
                  <a:gd name="T6" fmla="*/ 25 w 49"/>
                  <a:gd name="T7" fmla="*/ 25 h 25"/>
                  <a:gd name="T8" fmla="*/ 12 w 49"/>
                  <a:gd name="T9" fmla="*/ 21 h 25"/>
                  <a:gd name="T10" fmla="*/ 4 w 49"/>
                  <a:gd name="T11" fmla="*/ 13 h 25"/>
                  <a:gd name="T12" fmla="*/ 0 w 49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5">
                    <a:moveTo>
                      <a:pt x="49" y="0"/>
                    </a:moveTo>
                    <a:lnTo>
                      <a:pt x="45" y="13"/>
                    </a:lnTo>
                    <a:lnTo>
                      <a:pt x="37" y="21"/>
                    </a:lnTo>
                    <a:lnTo>
                      <a:pt x="25" y="25"/>
                    </a:lnTo>
                    <a:lnTo>
                      <a:pt x="12" y="21"/>
                    </a:lnTo>
                    <a:lnTo>
                      <a:pt x="4" y="1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31" name="Freeform 3197"/>
              <p:cNvSpPr>
                <a:spLocks/>
              </p:cNvSpPr>
              <p:nvPr/>
            </p:nvSpPr>
            <p:spPr bwMode="auto">
              <a:xfrm>
                <a:off x="2694" y="2121"/>
                <a:ext cx="8" cy="4"/>
              </a:xfrm>
              <a:custGeom>
                <a:avLst/>
                <a:gdLst>
                  <a:gd name="T0" fmla="*/ 0 w 48"/>
                  <a:gd name="T1" fmla="*/ 23 h 23"/>
                  <a:gd name="T2" fmla="*/ 4 w 48"/>
                  <a:gd name="T3" fmla="*/ 11 h 23"/>
                  <a:gd name="T4" fmla="*/ 12 w 48"/>
                  <a:gd name="T5" fmla="*/ 2 h 23"/>
                  <a:gd name="T6" fmla="*/ 24 w 48"/>
                  <a:gd name="T7" fmla="*/ 0 h 23"/>
                  <a:gd name="T8" fmla="*/ 37 w 48"/>
                  <a:gd name="T9" fmla="*/ 2 h 23"/>
                  <a:gd name="T10" fmla="*/ 45 w 48"/>
                  <a:gd name="T11" fmla="*/ 11 h 23"/>
                  <a:gd name="T12" fmla="*/ 48 w 48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3">
                    <a:moveTo>
                      <a:pt x="0" y="23"/>
                    </a:moveTo>
                    <a:lnTo>
                      <a:pt x="4" y="11"/>
                    </a:lnTo>
                    <a:lnTo>
                      <a:pt x="12" y="2"/>
                    </a:lnTo>
                    <a:lnTo>
                      <a:pt x="24" y="0"/>
                    </a:lnTo>
                    <a:lnTo>
                      <a:pt x="37" y="2"/>
                    </a:lnTo>
                    <a:lnTo>
                      <a:pt x="45" y="11"/>
                    </a:lnTo>
                    <a:lnTo>
                      <a:pt x="48" y="23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32" name="Freeform 3198"/>
              <p:cNvSpPr>
                <a:spLocks/>
              </p:cNvSpPr>
              <p:nvPr/>
            </p:nvSpPr>
            <p:spPr bwMode="auto">
              <a:xfrm>
                <a:off x="2685" y="2125"/>
                <a:ext cx="9" cy="4"/>
              </a:xfrm>
              <a:custGeom>
                <a:avLst/>
                <a:gdLst>
                  <a:gd name="T0" fmla="*/ 48 w 48"/>
                  <a:gd name="T1" fmla="*/ 0 h 25"/>
                  <a:gd name="T2" fmla="*/ 45 w 48"/>
                  <a:gd name="T3" fmla="*/ 13 h 25"/>
                  <a:gd name="T4" fmla="*/ 35 w 48"/>
                  <a:gd name="T5" fmla="*/ 21 h 25"/>
                  <a:gd name="T6" fmla="*/ 23 w 48"/>
                  <a:gd name="T7" fmla="*/ 25 h 25"/>
                  <a:gd name="T8" fmla="*/ 11 w 48"/>
                  <a:gd name="T9" fmla="*/ 21 h 25"/>
                  <a:gd name="T10" fmla="*/ 2 w 48"/>
                  <a:gd name="T11" fmla="*/ 13 h 25"/>
                  <a:gd name="T12" fmla="*/ 0 w 48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5">
                    <a:moveTo>
                      <a:pt x="48" y="0"/>
                    </a:moveTo>
                    <a:lnTo>
                      <a:pt x="45" y="13"/>
                    </a:lnTo>
                    <a:lnTo>
                      <a:pt x="35" y="21"/>
                    </a:lnTo>
                    <a:lnTo>
                      <a:pt x="23" y="25"/>
                    </a:lnTo>
                    <a:lnTo>
                      <a:pt x="11" y="21"/>
                    </a:lnTo>
                    <a:lnTo>
                      <a:pt x="2" y="1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33" name="Freeform 3199"/>
              <p:cNvSpPr>
                <a:spLocks/>
              </p:cNvSpPr>
              <p:nvPr/>
            </p:nvSpPr>
            <p:spPr bwMode="auto">
              <a:xfrm>
                <a:off x="2677" y="2121"/>
                <a:ext cx="8" cy="4"/>
              </a:xfrm>
              <a:custGeom>
                <a:avLst/>
                <a:gdLst>
                  <a:gd name="T0" fmla="*/ 0 w 50"/>
                  <a:gd name="T1" fmla="*/ 23 h 23"/>
                  <a:gd name="T2" fmla="*/ 4 w 50"/>
                  <a:gd name="T3" fmla="*/ 11 h 23"/>
                  <a:gd name="T4" fmla="*/ 13 w 50"/>
                  <a:gd name="T5" fmla="*/ 2 h 23"/>
                  <a:gd name="T6" fmla="*/ 25 w 50"/>
                  <a:gd name="T7" fmla="*/ 0 h 23"/>
                  <a:gd name="T8" fmla="*/ 37 w 50"/>
                  <a:gd name="T9" fmla="*/ 2 h 23"/>
                  <a:gd name="T10" fmla="*/ 46 w 50"/>
                  <a:gd name="T11" fmla="*/ 11 h 23"/>
                  <a:gd name="T12" fmla="*/ 50 w 50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23">
                    <a:moveTo>
                      <a:pt x="0" y="23"/>
                    </a:moveTo>
                    <a:lnTo>
                      <a:pt x="4" y="11"/>
                    </a:lnTo>
                    <a:lnTo>
                      <a:pt x="13" y="2"/>
                    </a:lnTo>
                    <a:lnTo>
                      <a:pt x="25" y="0"/>
                    </a:lnTo>
                    <a:lnTo>
                      <a:pt x="37" y="2"/>
                    </a:lnTo>
                    <a:lnTo>
                      <a:pt x="46" y="11"/>
                    </a:lnTo>
                    <a:lnTo>
                      <a:pt x="50" y="23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34" name="Freeform 3200"/>
              <p:cNvSpPr>
                <a:spLocks/>
              </p:cNvSpPr>
              <p:nvPr/>
            </p:nvSpPr>
            <p:spPr bwMode="auto">
              <a:xfrm>
                <a:off x="2669" y="2124"/>
                <a:ext cx="8" cy="5"/>
              </a:xfrm>
              <a:custGeom>
                <a:avLst/>
                <a:gdLst>
                  <a:gd name="T0" fmla="*/ 48 w 48"/>
                  <a:gd name="T1" fmla="*/ 3 h 26"/>
                  <a:gd name="T2" fmla="*/ 45 w 48"/>
                  <a:gd name="T3" fmla="*/ 15 h 26"/>
                  <a:gd name="T4" fmla="*/ 35 w 48"/>
                  <a:gd name="T5" fmla="*/ 23 h 26"/>
                  <a:gd name="T6" fmla="*/ 22 w 48"/>
                  <a:gd name="T7" fmla="*/ 26 h 26"/>
                  <a:gd name="T8" fmla="*/ 10 w 48"/>
                  <a:gd name="T9" fmla="*/ 22 h 26"/>
                  <a:gd name="T10" fmla="*/ 2 w 48"/>
                  <a:gd name="T11" fmla="*/ 11 h 26"/>
                  <a:gd name="T12" fmla="*/ 0 w 48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6">
                    <a:moveTo>
                      <a:pt x="48" y="3"/>
                    </a:moveTo>
                    <a:lnTo>
                      <a:pt x="45" y="15"/>
                    </a:lnTo>
                    <a:lnTo>
                      <a:pt x="35" y="23"/>
                    </a:lnTo>
                    <a:lnTo>
                      <a:pt x="22" y="26"/>
                    </a:lnTo>
                    <a:lnTo>
                      <a:pt x="10" y="22"/>
                    </a:lnTo>
                    <a:lnTo>
                      <a:pt x="2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35" name="Freeform 3201"/>
              <p:cNvSpPr>
                <a:spLocks/>
              </p:cNvSpPr>
              <p:nvPr/>
            </p:nvSpPr>
            <p:spPr bwMode="auto">
              <a:xfrm>
                <a:off x="2654" y="2120"/>
                <a:ext cx="15" cy="4"/>
              </a:xfrm>
              <a:custGeom>
                <a:avLst/>
                <a:gdLst>
                  <a:gd name="T0" fmla="*/ 93 w 93"/>
                  <a:gd name="T1" fmla="*/ 25 h 25"/>
                  <a:gd name="T2" fmla="*/ 0 w 93"/>
                  <a:gd name="T3" fmla="*/ 25 h 25"/>
                  <a:gd name="T4" fmla="*/ 46 w 93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0" y="25"/>
                    </a:lnTo>
                    <a:lnTo>
                      <a:pt x="46" y="0"/>
                    </a:lnTo>
                  </a:path>
                </a:pathLst>
              </a:custGeom>
              <a:noFill/>
              <a:ln w="0">
                <a:solidFill>
                  <a:srgbClr val="65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36" name="Line 3202"/>
              <p:cNvSpPr>
                <a:spLocks noChangeShapeType="1"/>
              </p:cNvSpPr>
              <p:nvPr/>
            </p:nvSpPr>
            <p:spPr bwMode="auto">
              <a:xfrm>
                <a:off x="2602" y="1254"/>
                <a:ext cx="60" cy="6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37" name="Line 3203"/>
              <p:cNvSpPr>
                <a:spLocks noChangeShapeType="1"/>
              </p:cNvSpPr>
              <p:nvPr/>
            </p:nvSpPr>
            <p:spPr bwMode="auto">
              <a:xfrm>
                <a:off x="2602" y="1503"/>
                <a:ext cx="63" cy="6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38" name="Line 3204"/>
              <p:cNvSpPr>
                <a:spLocks noChangeShapeType="1"/>
              </p:cNvSpPr>
              <p:nvPr/>
            </p:nvSpPr>
            <p:spPr bwMode="auto">
              <a:xfrm flipV="1">
                <a:off x="2602" y="1503"/>
                <a:ext cx="63" cy="6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39" name="Line 3205"/>
              <p:cNvSpPr>
                <a:spLocks noChangeShapeType="1"/>
              </p:cNvSpPr>
              <p:nvPr/>
            </p:nvSpPr>
            <p:spPr bwMode="auto">
              <a:xfrm flipV="1">
                <a:off x="2602" y="1318"/>
                <a:ext cx="63" cy="6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40" name="Line 3206"/>
              <p:cNvSpPr>
                <a:spLocks noChangeShapeType="1"/>
              </p:cNvSpPr>
              <p:nvPr/>
            </p:nvSpPr>
            <p:spPr bwMode="auto">
              <a:xfrm>
                <a:off x="2602" y="1318"/>
                <a:ext cx="6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41" name="Line 3207"/>
              <p:cNvSpPr>
                <a:spLocks noChangeShapeType="1"/>
              </p:cNvSpPr>
              <p:nvPr/>
            </p:nvSpPr>
            <p:spPr bwMode="auto">
              <a:xfrm>
                <a:off x="2602" y="1318"/>
                <a:ext cx="63" cy="6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42" name="Line 3208"/>
              <p:cNvSpPr>
                <a:spLocks noChangeShapeType="1"/>
              </p:cNvSpPr>
              <p:nvPr/>
            </p:nvSpPr>
            <p:spPr bwMode="auto">
              <a:xfrm flipV="1">
                <a:off x="2602" y="1255"/>
                <a:ext cx="63" cy="6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43" name="Line 3209"/>
              <p:cNvSpPr>
                <a:spLocks noChangeShapeType="1"/>
              </p:cNvSpPr>
              <p:nvPr/>
            </p:nvSpPr>
            <p:spPr bwMode="auto">
              <a:xfrm>
                <a:off x="2602" y="1381"/>
                <a:ext cx="6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44" name="Rectangle 3210"/>
              <p:cNvSpPr>
                <a:spLocks noChangeArrowheads="1"/>
              </p:cNvSpPr>
              <p:nvPr/>
            </p:nvSpPr>
            <p:spPr bwMode="auto">
              <a:xfrm>
                <a:off x="2289" y="1254"/>
                <a:ext cx="100" cy="5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45" name="Line 3211"/>
              <p:cNvSpPr>
                <a:spLocks noChangeShapeType="1"/>
              </p:cNvSpPr>
              <p:nvPr/>
            </p:nvSpPr>
            <p:spPr bwMode="auto">
              <a:xfrm>
                <a:off x="2389" y="1256"/>
                <a:ext cx="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46" name="Line 3212"/>
              <p:cNvSpPr>
                <a:spLocks noChangeShapeType="1"/>
              </p:cNvSpPr>
              <p:nvPr/>
            </p:nvSpPr>
            <p:spPr bwMode="auto">
              <a:xfrm>
                <a:off x="2416" y="125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47" name="Line 3213"/>
              <p:cNvSpPr>
                <a:spLocks noChangeShapeType="1"/>
              </p:cNvSpPr>
              <p:nvPr/>
            </p:nvSpPr>
            <p:spPr bwMode="auto">
              <a:xfrm>
                <a:off x="2448" y="125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48" name="Line 3214"/>
              <p:cNvSpPr>
                <a:spLocks noChangeShapeType="1"/>
              </p:cNvSpPr>
              <p:nvPr/>
            </p:nvSpPr>
            <p:spPr bwMode="auto">
              <a:xfrm>
                <a:off x="2479" y="1256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49" name="Line 3215"/>
              <p:cNvSpPr>
                <a:spLocks noChangeShapeType="1"/>
              </p:cNvSpPr>
              <p:nvPr/>
            </p:nvSpPr>
            <p:spPr bwMode="auto">
              <a:xfrm>
                <a:off x="2320" y="1270"/>
                <a:ext cx="3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50" name="Line 3216"/>
              <p:cNvSpPr>
                <a:spLocks noChangeShapeType="1"/>
              </p:cNvSpPr>
              <p:nvPr/>
            </p:nvSpPr>
            <p:spPr bwMode="auto">
              <a:xfrm flipH="1" flipV="1">
                <a:off x="2345" y="1265"/>
                <a:ext cx="8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51" name="Line 3217"/>
              <p:cNvSpPr>
                <a:spLocks noChangeShapeType="1"/>
              </p:cNvSpPr>
              <p:nvPr/>
            </p:nvSpPr>
            <p:spPr bwMode="auto">
              <a:xfrm>
                <a:off x="3170" y="2134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52" name="Line 3218"/>
              <p:cNvSpPr>
                <a:spLocks noChangeShapeType="1"/>
              </p:cNvSpPr>
              <p:nvPr/>
            </p:nvSpPr>
            <p:spPr bwMode="auto">
              <a:xfrm>
                <a:off x="3201" y="213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53" name="Line 3219"/>
              <p:cNvSpPr>
                <a:spLocks noChangeShapeType="1"/>
              </p:cNvSpPr>
              <p:nvPr/>
            </p:nvSpPr>
            <p:spPr bwMode="auto">
              <a:xfrm>
                <a:off x="3170" y="1716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grpSp>
          <p:nvGrpSpPr>
            <p:cNvPr id="24" name="Group 3421"/>
            <p:cNvGrpSpPr>
              <a:grpSpLocks/>
            </p:cNvGrpSpPr>
            <p:nvPr/>
          </p:nvGrpSpPr>
          <p:grpSpPr bwMode="auto">
            <a:xfrm>
              <a:off x="1936" y="1277"/>
              <a:ext cx="1471" cy="861"/>
              <a:chOff x="1936" y="1277"/>
              <a:chExt cx="1471" cy="861"/>
            </a:xfrm>
          </p:grpSpPr>
          <p:sp>
            <p:nvSpPr>
              <p:cNvPr id="1154" name="Line 3221"/>
              <p:cNvSpPr>
                <a:spLocks noChangeShapeType="1"/>
              </p:cNvSpPr>
              <p:nvPr/>
            </p:nvSpPr>
            <p:spPr bwMode="auto">
              <a:xfrm flipV="1">
                <a:off x="3201" y="1711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55" name="Line 3222"/>
              <p:cNvSpPr>
                <a:spLocks noChangeShapeType="1"/>
              </p:cNvSpPr>
              <p:nvPr/>
            </p:nvSpPr>
            <p:spPr bwMode="auto">
              <a:xfrm flipH="1">
                <a:off x="2469" y="1701"/>
                <a:ext cx="23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56" name="Line 3223"/>
              <p:cNvSpPr>
                <a:spLocks noChangeShapeType="1"/>
              </p:cNvSpPr>
              <p:nvPr/>
            </p:nvSpPr>
            <p:spPr bwMode="auto">
              <a:xfrm flipH="1">
                <a:off x="2469" y="1753"/>
                <a:ext cx="23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57" name="Line 3224"/>
              <p:cNvSpPr>
                <a:spLocks noChangeShapeType="1"/>
              </p:cNvSpPr>
              <p:nvPr/>
            </p:nvSpPr>
            <p:spPr bwMode="auto">
              <a:xfrm flipV="1">
                <a:off x="2701" y="1701"/>
                <a:ext cx="52" cy="5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58" name="Line 3225"/>
              <p:cNvSpPr>
                <a:spLocks noChangeShapeType="1"/>
              </p:cNvSpPr>
              <p:nvPr/>
            </p:nvSpPr>
            <p:spPr bwMode="auto">
              <a:xfrm>
                <a:off x="2701" y="1701"/>
                <a:ext cx="52" cy="5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59" name="Line 3226"/>
              <p:cNvSpPr>
                <a:spLocks noChangeShapeType="1"/>
              </p:cNvSpPr>
              <p:nvPr/>
            </p:nvSpPr>
            <p:spPr bwMode="auto">
              <a:xfrm>
                <a:off x="1936" y="2118"/>
                <a:ext cx="0" cy="2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60" name="Line 3227"/>
              <p:cNvSpPr>
                <a:spLocks noChangeShapeType="1"/>
              </p:cNvSpPr>
              <p:nvPr/>
            </p:nvSpPr>
            <p:spPr bwMode="auto">
              <a:xfrm flipH="1">
                <a:off x="2712" y="2112"/>
                <a:ext cx="4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61" name="Rectangle 3228"/>
              <p:cNvSpPr>
                <a:spLocks noChangeArrowheads="1"/>
              </p:cNvSpPr>
              <p:nvPr/>
            </p:nvSpPr>
            <p:spPr bwMode="auto">
              <a:xfrm>
                <a:off x="3170" y="2027"/>
                <a:ext cx="42" cy="63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62" name="Rectangle 3229"/>
              <p:cNvSpPr>
                <a:spLocks noChangeArrowheads="1"/>
              </p:cNvSpPr>
              <p:nvPr/>
            </p:nvSpPr>
            <p:spPr bwMode="auto">
              <a:xfrm>
                <a:off x="2769" y="1711"/>
                <a:ext cx="47" cy="115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63" name="Rectangle 3230"/>
              <p:cNvSpPr>
                <a:spLocks noChangeArrowheads="1"/>
              </p:cNvSpPr>
              <p:nvPr/>
            </p:nvSpPr>
            <p:spPr bwMode="auto">
              <a:xfrm>
                <a:off x="2769" y="2003"/>
                <a:ext cx="42" cy="63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64" name="Rectangle 3231"/>
              <p:cNvSpPr>
                <a:spLocks noChangeArrowheads="1"/>
              </p:cNvSpPr>
              <p:nvPr/>
            </p:nvSpPr>
            <p:spPr bwMode="auto">
              <a:xfrm>
                <a:off x="2852" y="1492"/>
                <a:ext cx="47" cy="94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65" name="Rectangle 3232"/>
              <p:cNvSpPr>
                <a:spLocks noChangeArrowheads="1"/>
              </p:cNvSpPr>
              <p:nvPr/>
            </p:nvSpPr>
            <p:spPr bwMode="auto">
              <a:xfrm>
                <a:off x="2852" y="1277"/>
                <a:ext cx="42" cy="57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66" name="Line 3233"/>
              <p:cNvSpPr>
                <a:spLocks noChangeShapeType="1"/>
              </p:cNvSpPr>
              <p:nvPr/>
            </p:nvSpPr>
            <p:spPr bwMode="auto">
              <a:xfrm>
                <a:off x="3274" y="1827"/>
                <a:ext cx="12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67" name="Line 3234"/>
              <p:cNvSpPr>
                <a:spLocks noChangeShapeType="1"/>
              </p:cNvSpPr>
              <p:nvPr/>
            </p:nvSpPr>
            <p:spPr bwMode="auto">
              <a:xfrm>
                <a:off x="3274" y="2023"/>
                <a:ext cx="12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68" name="Line 3235"/>
              <p:cNvSpPr>
                <a:spLocks noChangeShapeType="1"/>
              </p:cNvSpPr>
              <p:nvPr/>
            </p:nvSpPr>
            <p:spPr bwMode="auto">
              <a:xfrm flipV="1">
                <a:off x="3407" y="1832"/>
                <a:ext cx="0" cy="18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69" name="Line 3236"/>
              <p:cNvSpPr>
                <a:spLocks noChangeShapeType="1"/>
              </p:cNvSpPr>
              <p:nvPr/>
            </p:nvSpPr>
            <p:spPr bwMode="auto">
              <a:xfrm flipV="1">
                <a:off x="3170" y="1828"/>
                <a:ext cx="0" cy="19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70" name="Line 3237"/>
              <p:cNvSpPr>
                <a:spLocks noChangeShapeType="1"/>
              </p:cNvSpPr>
              <p:nvPr/>
            </p:nvSpPr>
            <p:spPr bwMode="auto">
              <a:xfrm flipV="1">
                <a:off x="3222" y="1854"/>
                <a:ext cx="0" cy="1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71" name="Line 3238"/>
              <p:cNvSpPr>
                <a:spLocks noChangeShapeType="1"/>
              </p:cNvSpPr>
              <p:nvPr/>
            </p:nvSpPr>
            <p:spPr bwMode="auto">
              <a:xfrm flipV="1">
                <a:off x="3274" y="1827"/>
                <a:ext cx="0" cy="19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72" name="Line 3239"/>
              <p:cNvSpPr>
                <a:spLocks noChangeShapeType="1"/>
              </p:cNvSpPr>
              <p:nvPr/>
            </p:nvSpPr>
            <p:spPr bwMode="auto">
              <a:xfrm flipV="1">
                <a:off x="3214" y="1827"/>
                <a:ext cx="29" cy="6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73" name="Line 3240"/>
              <p:cNvSpPr>
                <a:spLocks noChangeShapeType="1"/>
              </p:cNvSpPr>
              <p:nvPr/>
            </p:nvSpPr>
            <p:spPr bwMode="auto">
              <a:xfrm flipV="1">
                <a:off x="3238" y="1828"/>
                <a:ext cx="5" cy="6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74" name="Line 3241"/>
              <p:cNvSpPr>
                <a:spLocks noChangeShapeType="1"/>
              </p:cNvSpPr>
              <p:nvPr/>
            </p:nvSpPr>
            <p:spPr bwMode="auto">
              <a:xfrm flipV="1">
                <a:off x="3191" y="1854"/>
                <a:ext cx="0" cy="5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75" name="Line 3242"/>
              <p:cNvSpPr>
                <a:spLocks noChangeShapeType="1"/>
              </p:cNvSpPr>
              <p:nvPr/>
            </p:nvSpPr>
            <p:spPr bwMode="auto">
              <a:xfrm flipV="1">
                <a:off x="3212" y="1894"/>
                <a:ext cx="0" cy="12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76" name="Line 3243"/>
              <p:cNvSpPr>
                <a:spLocks noChangeShapeType="1"/>
              </p:cNvSpPr>
              <p:nvPr/>
            </p:nvSpPr>
            <p:spPr bwMode="auto">
              <a:xfrm>
                <a:off x="3212" y="2023"/>
                <a:ext cx="6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77" name="Freeform 3244"/>
              <p:cNvSpPr>
                <a:spLocks/>
              </p:cNvSpPr>
              <p:nvPr/>
            </p:nvSpPr>
            <p:spPr bwMode="auto">
              <a:xfrm>
                <a:off x="3274" y="2022"/>
                <a:ext cx="1" cy="1"/>
              </a:xfrm>
              <a:custGeom>
                <a:avLst/>
                <a:gdLst>
                  <a:gd name="T0" fmla="*/ 0 w 2"/>
                  <a:gd name="T1" fmla="*/ 0 h 4"/>
                  <a:gd name="T2" fmla="*/ 1 w 2"/>
                  <a:gd name="T3" fmla="*/ 2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1" y="2"/>
                    </a:lnTo>
                    <a:lnTo>
                      <a:pt x="2" y="4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78" name="Freeform 3245"/>
              <p:cNvSpPr>
                <a:spLocks/>
              </p:cNvSpPr>
              <p:nvPr/>
            </p:nvSpPr>
            <p:spPr bwMode="auto">
              <a:xfrm>
                <a:off x="3212" y="2022"/>
                <a:ext cx="0" cy="1"/>
              </a:xfrm>
              <a:custGeom>
                <a:avLst/>
                <a:gdLst>
                  <a:gd name="T0" fmla="*/ 0 w 3"/>
                  <a:gd name="T1" fmla="*/ 0 h 4"/>
                  <a:gd name="T2" fmla="*/ 1 w 3"/>
                  <a:gd name="T3" fmla="*/ 2 h 4"/>
                  <a:gd name="T4" fmla="*/ 3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1" y="2"/>
                    </a:lnTo>
                    <a:lnTo>
                      <a:pt x="3" y="4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79" name="Freeform 3246"/>
              <p:cNvSpPr>
                <a:spLocks/>
              </p:cNvSpPr>
              <p:nvPr/>
            </p:nvSpPr>
            <p:spPr bwMode="auto">
              <a:xfrm>
                <a:off x="3191" y="1938"/>
                <a:ext cx="5" cy="6"/>
              </a:xfrm>
              <a:custGeom>
                <a:avLst/>
                <a:gdLst>
                  <a:gd name="T0" fmla="*/ 32 w 32"/>
                  <a:gd name="T1" fmla="*/ 0 h 32"/>
                  <a:gd name="T2" fmla="*/ 16 w 32"/>
                  <a:gd name="T3" fmla="*/ 5 h 32"/>
                  <a:gd name="T4" fmla="*/ 5 w 32"/>
                  <a:gd name="T5" fmla="*/ 17 h 32"/>
                  <a:gd name="T6" fmla="*/ 0 w 32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32">
                    <a:moveTo>
                      <a:pt x="32" y="0"/>
                    </a:moveTo>
                    <a:lnTo>
                      <a:pt x="16" y="5"/>
                    </a:lnTo>
                    <a:lnTo>
                      <a:pt x="5" y="17"/>
                    </a:lnTo>
                    <a:lnTo>
                      <a:pt x="0" y="32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80" name="Line 3247"/>
              <p:cNvSpPr>
                <a:spLocks noChangeShapeType="1"/>
              </p:cNvSpPr>
              <p:nvPr/>
            </p:nvSpPr>
            <p:spPr bwMode="auto">
              <a:xfrm flipV="1">
                <a:off x="3191" y="1944"/>
                <a:ext cx="0" cy="5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81" name="Line 3248"/>
              <p:cNvSpPr>
                <a:spLocks noChangeShapeType="1"/>
              </p:cNvSpPr>
              <p:nvPr/>
            </p:nvSpPr>
            <p:spPr bwMode="auto">
              <a:xfrm>
                <a:off x="3196" y="2001"/>
                <a:ext cx="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82" name="Freeform 3249"/>
              <p:cNvSpPr>
                <a:spLocks/>
              </p:cNvSpPr>
              <p:nvPr/>
            </p:nvSpPr>
            <p:spPr bwMode="auto">
              <a:xfrm>
                <a:off x="3191" y="1996"/>
                <a:ext cx="5" cy="5"/>
              </a:xfrm>
              <a:custGeom>
                <a:avLst/>
                <a:gdLst>
                  <a:gd name="T0" fmla="*/ 0 w 32"/>
                  <a:gd name="T1" fmla="*/ 0 h 30"/>
                  <a:gd name="T2" fmla="*/ 5 w 32"/>
                  <a:gd name="T3" fmla="*/ 15 h 30"/>
                  <a:gd name="T4" fmla="*/ 16 w 32"/>
                  <a:gd name="T5" fmla="*/ 27 h 30"/>
                  <a:gd name="T6" fmla="*/ 32 w 32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30">
                    <a:moveTo>
                      <a:pt x="0" y="0"/>
                    </a:moveTo>
                    <a:lnTo>
                      <a:pt x="5" y="15"/>
                    </a:lnTo>
                    <a:lnTo>
                      <a:pt x="16" y="27"/>
                    </a:lnTo>
                    <a:lnTo>
                      <a:pt x="32" y="3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83" name="Freeform 3250"/>
              <p:cNvSpPr>
                <a:spLocks/>
              </p:cNvSpPr>
              <p:nvPr/>
            </p:nvSpPr>
            <p:spPr bwMode="auto">
              <a:xfrm>
                <a:off x="3212" y="1881"/>
                <a:ext cx="26" cy="13"/>
              </a:xfrm>
              <a:custGeom>
                <a:avLst/>
                <a:gdLst>
                  <a:gd name="T0" fmla="*/ 155 w 155"/>
                  <a:gd name="T1" fmla="*/ 78 h 78"/>
                  <a:gd name="T2" fmla="*/ 152 w 155"/>
                  <a:gd name="T3" fmla="*/ 53 h 78"/>
                  <a:gd name="T4" fmla="*/ 141 w 155"/>
                  <a:gd name="T5" fmla="*/ 32 h 78"/>
                  <a:gd name="T6" fmla="*/ 123 w 155"/>
                  <a:gd name="T7" fmla="*/ 14 h 78"/>
                  <a:gd name="T8" fmla="*/ 102 w 155"/>
                  <a:gd name="T9" fmla="*/ 3 h 78"/>
                  <a:gd name="T10" fmla="*/ 77 w 155"/>
                  <a:gd name="T11" fmla="*/ 0 h 78"/>
                  <a:gd name="T12" fmla="*/ 54 w 155"/>
                  <a:gd name="T13" fmla="*/ 3 h 78"/>
                  <a:gd name="T14" fmla="*/ 31 w 155"/>
                  <a:gd name="T15" fmla="*/ 14 h 78"/>
                  <a:gd name="T16" fmla="*/ 15 w 155"/>
                  <a:gd name="T17" fmla="*/ 32 h 78"/>
                  <a:gd name="T18" fmla="*/ 3 w 155"/>
                  <a:gd name="T19" fmla="*/ 53 h 78"/>
                  <a:gd name="T20" fmla="*/ 0 w 155"/>
                  <a:gd name="T21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5" h="78">
                    <a:moveTo>
                      <a:pt x="155" y="78"/>
                    </a:moveTo>
                    <a:lnTo>
                      <a:pt x="152" y="53"/>
                    </a:lnTo>
                    <a:lnTo>
                      <a:pt x="141" y="32"/>
                    </a:lnTo>
                    <a:lnTo>
                      <a:pt x="123" y="14"/>
                    </a:lnTo>
                    <a:lnTo>
                      <a:pt x="102" y="3"/>
                    </a:lnTo>
                    <a:lnTo>
                      <a:pt x="77" y="0"/>
                    </a:lnTo>
                    <a:lnTo>
                      <a:pt x="54" y="3"/>
                    </a:lnTo>
                    <a:lnTo>
                      <a:pt x="31" y="14"/>
                    </a:lnTo>
                    <a:lnTo>
                      <a:pt x="15" y="32"/>
                    </a:lnTo>
                    <a:lnTo>
                      <a:pt x="3" y="53"/>
                    </a:lnTo>
                    <a:lnTo>
                      <a:pt x="0" y="78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84" name="Line 3251"/>
              <p:cNvSpPr>
                <a:spLocks noChangeShapeType="1"/>
              </p:cNvSpPr>
              <p:nvPr/>
            </p:nvSpPr>
            <p:spPr bwMode="auto">
              <a:xfrm>
                <a:off x="3196" y="1911"/>
                <a:ext cx="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85" name="Line 3252"/>
              <p:cNvSpPr>
                <a:spLocks noChangeShapeType="1"/>
              </p:cNvSpPr>
              <p:nvPr/>
            </p:nvSpPr>
            <p:spPr bwMode="auto">
              <a:xfrm>
                <a:off x="3196" y="1938"/>
                <a:ext cx="1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86" name="Freeform 3253"/>
              <p:cNvSpPr>
                <a:spLocks/>
              </p:cNvSpPr>
              <p:nvPr/>
            </p:nvSpPr>
            <p:spPr bwMode="auto">
              <a:xfrm>
                <a:off x="3191" y="1906"/>
                <a:ext cx="5" cy="5"/>
              </a:xfrm>
              <a:custGeom>
                <a:avLst/>
                <a:gdLst>
                  <a:gd name="T0" fmla="*/ 0 w 32"/>
                  <a:gd name="T1" fmla="*/ 0 h 31"/>
                  <a:gd name="T2" fmla="*/ 5 w 32"/>
                  <a:gd name="T3" fmla="*/ 15 h 31"/>
                  <a:gd name="T4" fmla="*/ 16 w 32"/>
                  <a:gd name="T5" fmla="*/ 27 h 31"/>
                  <a:gd name="T6" fmla="*/ 32 w 32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31">
                    <a:moveTo>
                      <a:pt x="0" y="0"/>
                    </a:moveTo>
                    <a:lnTo>
                      <a:pt x="5" y="15"/>
                    </a:lnTo>
                    <a:lnTo>
                      <a:pt x="16" y="27"/>
                    </a:lnTo>
                    <a:lnTo>
                      <a:pt x="32" y="31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87" name="Line 3254"/>
              <p:cNvSpPr>
                <a:spLocks noChangeShapeType="1"/>
              </p:cNvSpPr>
              <p:nvPr/>
            </p:nvSpPr>
            <p:spPr bwMode="auto">
              <a:xfrm flipH="1">
                <a:off x="3214" y="18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88" name="Line 3255"/>
              <p:cNvSpPr>
                <a:spLocks noChangeShapeType="1"/>
              </p:cNvSpPr>
              <p:nvPr/>
            </p:nvSpPr>
            <p:spPr bwMode="auto">
              <a:xfrm>
                <a:off x="3244" y="1827"/>
                <a:ext cx="3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89" name="Freeform 3256"/>
              <p:cNvSpPr>
                <a:spLocks/>
              </p:cNvSpPr>
              <p:nvPr/>
            </p:nvSpPr>
            <p:spPr bwMode="auto">
              <a:xfrm>
                <a:off x="3274" y="1827"/>
                <a:ext cx="1" cy="0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1 h 3"/>
                  <a:gd name="T4" fmla="*/ 0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1" y="1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90" name="Line 3257"/>
              <p:cNvSpPr>
                <a:spLocks noChangeShapeType="1"/>
              </p:cNvSpPr>
              <p:nvPr/>
            </p:nvSpPr>
            <p:spPr bwMode="auto">
              <a:xfrm flipH="1">
                <a:off x="3243" y="1827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91" name="Line 3258"/>
              <p:cNvSpPr>
                <a:spLocks noChangeShapeType="1"/>
              </p:cNvSpPr>
              <p:nvPr/>
            </p:nvSpPr>
            <p:spPr bwMode="auto">
              <a:xfrm>
                <a:off x="3196" y="1849"/>
                <a:ext cx="2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92" name="Freeform 3259"/>
              <p:cNvSpPr>
                <a:spLocks/>
              </p:cNvSpPr>
              <p:nvPr/>
            </p:nvSpPr>
            <p:spPr bwMode="auto">
              <a:xfrm>
                <a:off x="3217" y="1849"/>
                <a:ext cx="5" cy="5"/>
              </a:xfrm>
              <a:custGeom>
                <a:avLst/>
                <a:gdLst>
                  <a:gd name="T0" fmla="*/ 31 w 31"/>
                  <a:gd name="T1" fmla="*/ 31 h 31"/>
                  <a:gd name="T2" fmla="*/ 26 w 31"/>
                  <a:gd name="T3" fmla="*/ 15 h 31"/>
                  <a:gd name="T4" fmla="*/ 16 w 31"/>
                  <a:gd name="T5" fmla="*/ 4 h 31"/>
                  <a:gd name="T6" fmla="*/ 0 w 31"/>
                  <a:gd name="T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31">
                    <a:moveTo>
                      <a:pt x="31" y="31"/>
                    </a:moveTo>
                    <a:lnTo>
                      <a:pt x="26" y="15"/>
                    </a:lnTo>
                    <a:lnTo>
                      <a:pt x="16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93" name="Freeform 3260"/>
              <p:cNvSpPr>
                <a:spLocks/>
              </p:cNvSpPr>
              <p:nvPr/>
            </p:nvSpPr>
            <p:spPr bwMode="auto">
              <a:xfrm>
                <a:off x="3191" y="1849"/>
                <a:ext cx="5" cy="5"/>
              </a:xfrm>
              <a:custGeom>
                <a:avLst/>
                <a:gdLst>
                  <a:gd name="T0" fmla="*/ 32 w 32"/>
                  <a:gd name="T1" fmla="*/ 0 h 31"/>
                  <a:gd name="T2" fmla="*/ 16 w 32"/>
                  <a:gd name="T3" fmla="*/ 4 h 31"/>
                  <a:gd name="T4" fmla="*/ 5 w 32"/>
                  <a:gd name="T5" fmla="*/ 15 h 31"/>
                  <a:gd name="T6" fmla="*/ 0 w 32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31">
                    <a:moveTo>
                      <a:pt x="32" y="0"/>
                    </a:moveTo>
                    <a:lnTo>
                      <a:pt x="16" y="4"/>
                    </a:lnTo>
                    <a:lnTo>
                      <a:pt x="5" y="15"/>
                    </a:lnTo>
                    <a:lnTo>
                      <a:pt x="0" y="31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94" name="Line 3261"/>
              <p:cNvSpPr>
                <a:spLocks noChangeShapeType="1"/>
              </p:cNvSpPr>
              <p:nvPr/>
            </p:nvSpPr>
            <p:spPr bwMode="auto">
              <a:xfrm flipH="1" flipV="1">
                <a:off x="3215" y="202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95" name="Line 3262"/>
              <p:cNvSpPr>
                <a:spLocks noChangeShapeType="1"/>
              </p:cNvSpPr>
              <p:nvPr/>
            </p:nvSpPr>
            <p:spPr bwMode="auto">
              <a:xfrm flipH="1" flipV="1">
                <a:off x="3228" y="2020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96" name="Line 3263"/>
              <p:cNvSpPr>
                <a:spLocks noChangeShapeType="1"/>
              </p:cNvSpPr>
              <p:nvPr/>
            </p:nvSpPr>
            <p:spPr bwMode="auto">
              <a:xfrm flipH="1" flipV="1">
                <a:off x="3222" y="201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97" name="Line 3264"/>
              <p:cNvSpPr>
                <a:spLocks noChangeShapeType="1"/>
              </p:cNvSpPr>
              <p:nvPr/>
            </p:nvSpPr>
            <p:spPr bwMode="auto">
              <a:xfrm flipH="1" flipV="1">
                <a:off x="3215" y="2012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98" name="Line 3265"/>
              <p:cNvSpPr>
                <a:spLocks noChangeShapeType="1"/>
              </p:cNvSpPr>
              <p:nvPr/>
            </p:nvSpPr>
            <p:spPr bwMode="auto">
              <a:xfrm flipH="1" flipV="1">
                <a:off x="3242" y="202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99" name="Line 3266"/>
              <p:cNvSpPr>
                <a:spLocks noChangeShapeType="1"/>
              </p:cNvSpPr>
              <p:nvPr/>
            </p:nvSpPr>
            <p:spPr bwMode="auto">
              <a:xfrm flipH="1" flipV="1">
                <a:off x="3235" y="2016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00" name="Line 3267"/>
              <p:cNvSpPr>
                <a:spLocks noChangeShapeType="1"/>
              </p:cNvSpPr>
              <p:nvPr/>
            </p:nvSpPr>
            <p:spPr bwMode="auto">
              <a:xfrm flipH="1" flipV="1">
                <a:off x="3228" y="2012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01" name="Line 3268"/>
              <p:cNvSpPr>
                <a:spLocks noChangeShapeType="1"/>
              </p:cNvSpPr>
              <p:nvPr/>
            </p:nvSpPr>
            <p:spPr bwMode="auto">
              <a:xfrm flipH="1" flipV="1">
                <a:off x="3222" y="200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02" name="Line 3269"/>
              <p:cNvSpPr>
                <a:spLocks noChangeShapeType="1"/>
              </p:cNvSpPr>
              <p:nvPr/>
            </p:nvSpPr>
            <p:spPr bwMode="auto">
              <a:xfrm flipH="1" flipV="1">
                <a:off x="3215" y="200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03" name="Line 3270"/>
              <p:cNvSpPr>
                <a:spLocks noChangeShapeType="1"/>
              </p:cNvSpPr>
              <p:nvPr/>
            </p:nvSpPr>
            <p:spPr bwMode="auto">
              <a:xfrm flipH="1" flipV="1">
                <a:off x="3255" y="2020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04" name="Line 3271"/>
              <p:cNvSpPr>
                <a:spLocks noChangeShapeType="1"/>
              </p:cNvSpPr>
              <p:nvPr/>
            </p:nvSpPr>
            <p:spPr bwMode="auto">
              <a:xfrm flipH="1" flipV="1">
                <a:off x="3249" y="201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05" name="Line 3272"/>
              <p:cNvSpPr>
                <a:spLocks noChangeShapeType="1"/>
              </p:cNvSpPr>
              <p:nvPr/>
            </p:nvSpPr>
            <p:spPr bwMode="auto">
              <a:xfrm flipH="1" flipV="1">
                <a:off x="3242" y="2012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06" name="Line 3273"/>
              <p:cNvSpPr>
                <a:spLocks noChangeShapeType="1"/>
              </p:cNvSpPr>
              <p:nvPr/>
            </p:nvSpPr>
            <p:spPr bwMode="auto">
              <a:xfrm flipH="1" flipV="1">
                <a:off x="3235" y="2008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07" name="Line 3274"/>
              <p:cNvSpPr>
                <a:spLocks noChangeShapeType="1"/>
              </p:cNvSpPr>
              <p:nvPr/>
            </p:nvSpPr>
            <p:spPr bwMode="auto">
              <a:xfrm flipH="1" flipV="1">
                <a:off x="3228" y="2004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08" name="Line 3275"/>
              <p:cNvSpPr>
                <a:spLocks noChangeShapeType="1"/>
              </p:cNvSpPr>
              <p:nvPr/>
            </p:nvSpPr>
            <p:spPr bwMode="auto">
              <a:xfrm flipH="1" flipV="1">
                <a:off x="3222" y="200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09" name="Line 3276"/>
              <p:cNvSpPr>
                <a:spLocks noChangeShapeType="1"/>
              </p:cNvSpPr>
              <p:nvPr/>
            </p:nvSpPr>
            <p:spPr bwMode="auto">
              <a:xfrm flipH="1" flipV="1">
                <a:off x="3215" y="199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10" name="Line 3277"/>
              <p:cNvSpPr>
                <a:spLocks noChangeShapeType="1"/>
              </p:cNvSpPr>
              <p:nvPr/>
            </p:nvSpPr>
            <p:spPr bwMode="auto">
              <a:xfrm flipH="1" flipV="1">
                <a:off x="3269" y="202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11" name="Line 3278"/>
              <p:cNvSpPr>
                <a:spLocks noChangeShapeType="1"/>
              </p:cNvSpPr>
              <p:nvPr/>
            </p:nvSpPr>
            <p:spPr bwMode="auto">
              <a:xfrm flipH="1" flipV="1">
                <a:off x="3262" y="2016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12" name="Line 3279"/>
              <p:cNvSpPr>
                <a:spLocks noChangeShapeType="1"/>
              </p:cNvSpPr>
              <p:nvPr/>
            </p:nvSpPr>
            <p:spPr bwMode="auto">
              <a:xfrm flipH="1" flipV="1">
                <a:off x="3255" y="2012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13" name="Line 3280"/>
              <p:cNvSpPr>
                <a:spLocks noChangeShapeType="1"/>
              </p:cNvSpPr>
              <p:nvPr/>
            </p:nvSpPr>
            <p:spPr bwMode="auto">
              <a:xfrm flipH="1" flipV="1">
                <a:off x="3249" y="200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14" name="Line 3281"/>
              <p:cNvSpPr>
                <a:spLocks noChangeShapeType="1"/>
              </p:cNvSpPr>
              <p:nvPr/>
            </p:nvSpPr>
            <p:spPr bwMode="auto">
              <a:xfrm flipH="1" flipV="1">
                <a:off x="3242" y="200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15" name="Line 3282"/>
              <p:cNvSpPr>
                <a:spLocks noChangeShapeType="1"/>
              </p:cNvSpPr>
              <p:nvPr/>
            </p:nvSpPr>
            <p:spPr bwMode="auto">
              <a:xfrm flipH="1" flipV="1">
                <a:off x="3235" y="2000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16" name="Line 3283"/>
              <p:cNvSpPr>
                <a:spLocks noChangeShapeType="1"/>
              </p:cNvSpPr>
              <p:nvPr/>
            </p:nvSpPr>
            <p:spPr bwMode="auto">
              <a:xfrm flipH="1" flipV="1">
                <a:off x="3228" y="1996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17" name="Line 3284"/>
              <p:cNvSpPr>
                <a:spLocks noChangeShapeType="1"/>
              </p:cNvSpPr>
              <p:nvPr/>
            </p:nvSpPr>
            <p:spPr bwMode="auto">
              <a:xfrm flipH="1" flipV="1">
                <a:off x="3222" y="1992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18" name="Line 3285"/>
              <p:cNvSpPr>
                <a:spLocks noChangeShapeType="1"/>
              </p:cNvSpPr>
              <p:nvPr/>
            </p:nvSpPr>
            <p:spPr bwMode="auto">
              <a:xfrm flipH="1" flipV="1">
                <a:off x="3215" y="198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19" name="Line 3286"/>
              <p:cNvSpPr>
                <a:spLocks noChangeShapeType="1"/>
              </p:cNvSpPr>
              <p:nvPr/>
            </p:nvSpPr>
            <p:spPr bwMode="auto">
              <a:xfrm flipH="1" flipV="1">
                <a:off x="3269" y="2012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20" name="Line 3287"/>
              <p:cNvSpPr>
                <a:spLocks noChangeShapeType="1"/>
              </p:cNvSpPr>
              <p:nvPr/>
            </p:nvSpPr>
            <p:spPr bwMode="auto">
              <a:xfrm flipH="1" flipV="1">
                <a:off x="3262" y="2008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21" name="Line 3288"/>
              <p:cNvSpPr>
                <a:spLocks noChangeShapeType="1"/>
              </p:cNvSpPr>
              <p:nvPr/>
            </p:nvSpPr>
            <p:spPr bwMode="auto">
              <a:xfrm flipH="1" flipV="1">
                <a:off x="3255" y="2004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22" name="Line 3289"/>
              <p:cNvSpPr>
                <a:spLocks noChangeShapeType="1"/>
              </p:cNvSpPr>
              <p:nvPr/>
            </p:nvSpPr>
            <p:spPr bwMode="auto">
              <a:xfrm flipH="1" flipV="1">
                <a:off x="3249" y="200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23" name="Line 3290"/>
              <p:cNvSpPr>
                <a:spLocks noChangeShapeType="1"/>
              </p:cNvSpPr>
              <p:nvPr/>
            </p:nvSpPr>
            <p:spPr bwMode="auto">
              <a:xfrm flipH="1" flipV="1">
                <a:off x="3242" y="199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24" name="Line 3291"/>
              <p:cNvSpPr>
                <a:spLocks noChangeShapeType="1"/>
              </p:cNvSpPr>
              <p:nvPr/>
            </p:nvSpPr>
            <p:spPr bwMode="auto">
              <a:xfrm flipH="1" flipV="1">
                <a:off x="3235" y="1992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25" name="Line 3292"/>
              <p:cNvSpPr>
                <a:spLocks noChangeShapeType="1"/>
              </p:cNvSpPr>
              <p:nvPr/>
            </p:nvSpPr>
            <p:spPr bwMode="auto">
              <a:xfrm flipH="1" flipV="1">
                <a:off x="3228" y="1988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26" name="Line 3293"/>
              <p:cNvSpPr>
                <a:spLocks noChangeShapeType="1"/>
              </p:cNvSpPr>
              <p:nvPr/>
            </p:nvSpPr>
            <p:spPr bwMode="auto">
              <a:xfrm flipH="1" flipV="1">
                <a:off x="3222" y="1985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27" name="Line 3294"/>
              <p:cNvSpPr>
                <a:spLocks noChangeShapeType="1"/>
              </p:cNvSpPr>
              <p:nvPr/>
            </p:nvSpPr>
            <p:spPr bwMode="auto">
              <a:xfrm flipH="1" flipV="1">
                <a:off x="3215" y="1981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28" name="Line 3295"/>
              <p:cNvSpPr>
                <a:spLocks noChangeShapeType="1"/>
              </p:cNvSpPr>
              <p:nvPr/>
            </p:nvSpPr>
            <p:spPr bwMode="auto">
              <a:xfrm flipH="1" flipV="1">
                <a:off x="3269" y="200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29" name="Line 3296"/>
              <p:cNvSpPr>
                <a:spLocks noChangeShapeType="1"/>
              </p:cNvSpPr>
              <p:nvPr/>
            </p:nvSpPr>
            <p:spPr bwMode="auto">
              <a:xfrm flipH="1" flipV="1">
                <a:off x="3262" y="2000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30" name="Line 3297"/>
              <p:cNvSpPr>
                <a:spLocks noChangeShapeType="1"/>
              </p:cNvSpPr>
              <p:nvPr/>
            </p:nvSpPr>
            <p:spPr bwMode="auto">
              <a:xfrm flipH="1" flipV="1">
                <a:off x="3255" y="1996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31" name="Line 3298"/>
              <p:cNvSpPr>
                <a:spLocks noChangeShapeType="1"/>
              </p:cNvSpPr>
              <p:nvPr/>
            </p:nvSpPr>
            <p:spPr bwMode="auto">
              <a:xfrm flipH="1" flipV="1">
                <a:off x="3249" y="1992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32" name="Line 3299"/>
              <p:cNvSpPr>
                <a:spLocks noChangeShapeType="1"/>
              </p:cNvSpPr>
              <p:nvPr/>
            </p:nvSpPr>
            <p:spPr bwMode="auto">
              <a:xfrm flipH="1" flipV="1">
                <a:off x="3242" y="198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33" name="Line 3300"/>
              <p:cNvSpPr>
                <a:spLocks noChangeShapeType="1"/>
              </p:cNvSpPr>
              <p:nvPr/>
            </p:nvSpPr>
            <p:spPr bwMode="auto">
              <a:xfrm flipH="1" flipV="1">
                <a:off x="3235" y="1985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34" name="Line 3301"/>
              <p:cNvSpPr>
                <a:spLocks noChangeShapeType="1"/>
              </p:cNvSpPr>
              <p:nvPr/>
            </p:nvSpPr>
            <p:spPr bwMode="auto">
              <a:xfrm flipH="1" flipV="1">
                <a:off x="3228" y="1981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35" name="Line 3302"/>
              <p:cNvSpPr>
                <a:spLocks noChangeShapeType="1"/>
              </p:cNvSpPr>
              <p:nvPr/>
            </p:nvSpPr>
            <p:spPr bwMode="auto">
              <a:xfrm flipH="1" flipV="1">
                <a:off x="3222" y="1977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36" name="Line 3303"/>
              <p:cNvSpPr>
                <a:spLocks noChangeShapeType="1"/>
              </p:cNvSpPr>
              <p:nvPr/>
            </p:nvSpPr>
            <p:spPr bwMode="auto">
              <a:xfrm flipH="1" flipV="1">
                <a:off x="3215" y="1973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37" name="Line 3304"/>
              <p:cNvSpPr>
                <a:spLocks noChangeShapeType="1"/>
              </p:cNvSpPr>
              <p:nvPr/>
            </p:nvSpPr>
            <p:spPr bwMode="auto">
              <a:xfrm flipH="1" flipV="1">
                <a:off x="3269" y="199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38" name="Line 3305"/>
              <p:cNvSpPr>
                <a:spLocks noChangeShapeType="1"/>
              </p:cNvSpPr>
              <p:nvPr/>
            </p:nvSpPr>
            <p:spPr bwMode="auto">
              <a:xfrm flipH="1" flipV="1">
                <a:off x="3262" y="1992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39" name="Line 3306"/>
              <p:cNvSpPr>
                <a:spLocks noChangeShapeType="1"/>
              </p:cNvSpPr>
              <p:nvPr/>
            </p:nvSpPr>
            <p:spPr bwMode="auto">
              <a:xfrm flipH="1" flipV="1">
                <a:off x="3255" y="1988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40" name="Line 3307"/>
              <p:cNvSpPr>
                <a:spLocks noChangeShapeType="1"/>
              </p:cNvSpPr>
              <p:nvPr/>
            </p:nvSpPr>
            <p:spPr bwMode="auto">
              <a:xfrm flipH="1" flipV="1">
                <a:off x="3249" y="1985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41" name="Line 3308"/>
              <p:cNvSpPr>
                <a:spLocks noChangeShapeType="1"/>
              </p:cNvSpPr>
              <p:nvPr/>
            </p:nvSpPr>
            <p:spPr bwMode="auto">
              <a:xfrm flipH="1" flipV="1">
                <a:off x="3242" y="1981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42" name="Line 3309"/>
              <p:cNvSpPr>
                <a:spLocks noChangeShapeType="1"/>
              </p:cNvSpPr>
              <p:nvPr/>
            </p:nvSpPr>
            <p:spPr bwMode="auto">
              <a:xfrm flipH="1" flipV="1">
                <a:off x="3235" y="1977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43" name="Line 3310"/>
              <p:cNvSpPr>
                <a:spLocks noChangeShapeType="1"/>
              </p:cNvSpPr>
              <p:nvPr/>
            </p:nvSpPr>
            <p:spPr bwMode="auto">
              <a:xfrm flipH="1" flipV="1">
                <a:off x="3228" y="1973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44" name="Line 3311"/>
              <p:cNvSpPr>
                <a:spLocks noChangeShapeType="1"/>
              </p:cNvSpPr>
              <p:nvPr/>
            </p:nvSpPr>
            <p:spPr bwMode="auto">
              <a:xfrm flipH="1" flipV="1">
                <a:off x="3222" y="1969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45" name="Line 3312"/>
              <p:cNvSpPr>
                <a:spLocks noChangeShapeType="1"/>
              </p:cNvSpPr>
              <p:nvPr/>
            </p:nvSpPr>
            <p:spPr bwMode="auto">
              <a:xfrm flipH="1" flipV="1">
                <a:off x="3215" y="1965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46" name="Line 3313"/>
              <p:cNvSpPr>
                <a:spLocks noChangeShapeType="1"/>
              </p:cNvSpPr>
              <p:nvPr/>
            </p:nvSpPr>
            <p:spPr bwMode="auto">
              <a:xfrm flipH="1" flipV="1">
                <a:off x="3269" y="198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47" name="Line 3314"/>
              <p:cNvSpPr>
                <a:spLocks noChangeShapeType="1"/>
              </p:cNvSpPr>
              <p:nvPr/>
            </p:nvSpPr>
            <p:spPr bwMode="auto">
              <a:xfrm flipH="1" flipV="1">
                <a:off x="3262" y="1985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48" name="Line 3315"/>
              <p:cNvSpPr>
                <a:spLocks noChangeShapeType="1"/>
              </p:cNvSpPr>
              <p:nvPr/>
            </p:nvSpPr>
            <p:spPr bwMode="auto">
              <a:xfrm flipH="1" flipV="1">
                <a:off x="3255" y="1981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49" name="Line 3316"/>
              <p:cNvSpPr>
                <a:spLocks noChangeShapeType="1"/>
              </p:cNvSpPr>
              <p:nvPr/>
            </p:nvSpPr>
            <p:spPr bwMode="auto">
              <a:xfrm flipH="1" flipV="1">
                <a:off x="3249" y="1977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50" name="Line 3317"/>
              <p:cNvSpPr>
                <a:spLocks noChangeShapeType="1"/>
              </p:cNvSpPr>
              <p:nvPr/>
            </p:nvSpPr>
            <p:spPr bwMode="auto">
              <a:xfrm flipH="1" flipV="1">
                <a:off x="3242" y="1973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51" name="Line 3318"/>
              <p:cNvSpPr>
                <a:spLocks noChangeShapeType="1"/>
              </p:cNvSpPr>
              <p:nvPr/>
            </p:nvSpPr>
            <p:spPr bwMode="auto">
              <a:xfrm flipH="1" flipV="1">
                <a:off x="3235" y="1969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52" name="Line 3319"/>
              <p:cNvSpPr>
                <a:spLocks noChangeShapeType="1"/>
              </p:cNvSpPr>
              <p:nvPr/>
            </p:nvSpPr>
            <p:spPr bwMode="auto">
              <a:xfrm flipH="1" flipV="1">
                <a:off x="3228" y="1965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53" name="Line 3320"/>
              <p:cNvSpPr>
                <a:spLocks noChangeShapeType="1"/>
              </p:cNvSpPr>
              <p:nvPr/>
            </p:nvSpPr>
            <p:spPr bwMode="auto">
              <a:xfrm flipH="1" flipV="1">
                <a:off x="3222" y="1961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54" name="Line 3321"/>
              <p:cNvSpPr>
                <a:spLocks noChangeShapeType="1"/>
              </p:cNvSpPr>
              <p:nvPr/>
            </p:nvSpPr>
            <p:spPr bwMode="auto">
              <a:xfrm flipH="1" flipV="1">
                <a:off x="3215" y="1957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55" name="Line 3322"/>
              <p:cNvSpPr>
                <a:spLocks noChangeShapeType="1"/>
              </p:cNvSpPr>
              <p:nvPr/>
            </p:nvSpPr>
            <p:spPr bwMode="auto">
              <a:xfrm flipH="1" flipV="1">
                <a:off x="3269" y="1981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56" name="Line 3323"/>
              <p:cNvSpPr>
                <a:spLocks noChangeShapeType="1"/>
              </p:cNvSpPr>
              <p:nvPr/>
            </p:nvSpPr>
            <p:spPr bwMode="auto">
              <a:xfrm flipH="1" flipV="1">
                <a:off x="3262" y="1977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57" name="Line 3324"/>
              <p:cNvSpPr>
                <a:spLocks noChangeShapeType="1"/>
              </p:cNvSpPr>
              <p:nvPr/>
            </p:nvSpPr>
            <p:spPr bwMode="auto">
              <a:xfrm flipH="1" flipV="1">
                <a:off x="3255" y="1973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58" name="Line 3325"/>
              <p:cNvSpPr>
                <a:spLocks noChangeShapeType="1"/>
              </p:cNvSpPr>
              <p:nvPr/>
            </p:nvSpPr>
            <p:spPr bwMode="auto">
              <a:xfrm flipH="1" flipV="1">
                <a:off x="3249" y="1969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59" name="Line 3326"/>
              <p:cNvSpPr>
                <a:spLocks noChangeShapeType="1"/>
              </p:cNvSpPr>
              <p:nvPr/>
            </p:nvSpPr>
            <p:spPr bwMode="auto">
              <a:xfrm flipH="1" flipV="1">
                <a:off x="3242" y="1965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60" name="Line 3327"/>
              <p:cNvSpPr>
                <a:spLocks noChangeShapeType="1"/>
              </p:cNvSpPr>
              <p:nvPr/>
            </p:nvSpPr>
            <p:spPr bwMode="auto">
              <a:xfrm flipH="1" flipV="1">
                <a:off x="3235" y="1961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61" name="Line 3328"/>
              <p:cNvSpPr>
                <a:spLocks noChangeShapeType="1"/>
              </p:cNvSpPr>
              <p:nvPr/>
            </p:nvSpPr>
            <p:spPr bwMode="auto">
              <a:xfrm flipH="1" flipV="1">
                <a:off x="3228" y="1957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62" name="Line 3329"/>
              <p:cNvSpPr>
                <a:spLocks noChangeShapeType="1"/>
              </p:cNvSpPr>
              <p:nvPr/>
            </p:nvSpPr>
            <p:spPr bwMode="auto">
              <a:xfrm flipH="1" flipV="1">
                <a:off x="3222" y="1953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63" name="Line 3330"/>
              <p:cNvSpPr>
                <a:spLocks noChangeShapeType="1"/>
              </p:cNvSpPr>
              <p:nvPr/>
            </p:nvSpPr>
            <p:spPr bwMode="auto">
              <a:xfrm flipH="1" flipV="1">
                <a:off x="3215" y="1949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64" name="Line 3331"/>
              <p:cNvSpPr>
                <a:spLocks noChangeShapeType="1"/>
              </p:cNvSpPr>
              <p:nvPr/>
            </p:nvSpPr>
            <p:spPr bwMode="auto">
              <a:xfrm flipH="1" flipV="1">
                <a:off x="3269" y="1973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65" name="Line 3332"/>
              <p:cNvSpPr>
                <a:spLocks noChangeShapeType="1"/>
              </p:cNvSpPr>
              <p:nvPr/>
            </p:nvSpPr>
            <p:spPr bwMode="auto">
              <a:xfrm flipH="1" flipV="1">
                <a:off x="3262" y="1969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66" name="Line 3333"/>
              <p:cNvSpPr>
                <a:spLocks noChangeShapeType="1"/>
              </p:cNvSpPr>
              <p:nvPr/>
            </p:nvSpPr>
            <p:spPr bwMode="auto">
              <a:xfrm flipH="1" flipV="1">
                <a:off x="3255" y="1965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67" name="Line 3334"/>
              <p:cNvSpPr>
                <a:spLocks noChangeShapeType="1"/>
              </p:cNvSpPr>
              <p:nvPr/>
            </p:nvSpPr>
            <p:spPr bwMode="auto">
              <a:xfrm flipH="1" flipV="1">
                <a:off x="3249" y="1961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68" name="Line 3335"/>
              <p:cNvSpPr>
                <a:spLocks noChangeShapeType="1"/>
              </p:cNvSpPr>
              <p:nvPr/>
            </p:nvSpPr>
            <p:spPr bwMode="auto">
              <a:xfrm flipH="1" flipV="1">
                <a:off x="3242" y="1957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69" name="Line 3336"/>
              <p:cNvSpPr>
                <a:spLocks noChangeShapeType="1"/>
              </p:cNvSpPr>
              <p:nvPr/>
            </p:nvSpPr>
            <p:spPr bwMode="auto">
              <a:xfrm flipH="1" flipV="1">
                <a:off x="3235" y="1953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70" name="Line 3337"/>
              <p:cNvSpPr>
                <a:spLocks noChangeShapeType="1"/>
              </p:cNvSpPr>
              <p:nvPr/>
            </p:nvSpPr>
            <p:spPr bwMode="auto">
              <a:xfrm flipH="1" flipV="1">
                <a:off x="3228" y="1949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71" name="Line 3338"/>
              <p:cNvSpPr>
                <a:spLocks noChangeShapeType="1"/>
              </p:cNvSpPr>
              <p:nvPr/>
            </p:nvSpPr>
            <p:spPr bwMode="auto">
              <a:xfrm flipH="1" flipV="1">
                <a:off x="3222" y="1945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72" name="Line 3339"/>
              <p:cNvSpPr>
                <a:spLocks noChangeShapeType="1"/>
              </p:cNvSpPr>
              <p:nvPr/>
            </p:nvSpPr>
            <p:spPr bwMode="auto">
              <a:xfrm flipH="1" flipV="1">
                <a:off x="3215" y="1942"/>
                <a:ext cx="3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73" name="Line 3340"/>
              <p:cNvSpPr>
                <a:spLocks noChangeShapeType="1"/>
              </p:cNvSpPr>
              <p:nvPr/>
            </p:nvSpPr>
            <p:spPr bwMode="auto">
              <a:xfrm flipH="1" flipV="1">
                <a:off x="3269" y="1965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74" name="Line 3341"/>
              <p:cNvSpPr>
                <a:spLocks noChangeShapeType="1"/>
              </p:cNvSpPr>
              <p:nvPr/>
            </p:nvSpPr>
            <p:spPr bwMode="auto">
              <a:xfrm flipH="1" flipV="1">
                <a:off x="3262" y="1961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75" name="Line 3342"/>
              <p:cNvSpPr>
                <a:spLocks noChangeShapeType="1"/>
              </p:cNvSpPr>
              <p:nvPr/>
            </p:nvSpPr>
            <p:spPr bwMode="auto">
              <a:xfrm flipH="1" flipV="1">
                <a:off x="3255" y="1957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76" name="Line 3343"/>
              <p:cNvSpPr>
                <a:spLocks noChangeShapeType="1"/>
              </p:cNvSpPr>
              <p:nvPr/>
            </p:nvSpPr>
            <p:spPr bwMode="auto">
              <a:xfrm flipH="1" flipV="1">
                <a:off x="3249" y="1953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77" name="Line 3344"/>
              <p:cNvSpPr>
                <a:spLocks noChangeShapeType="1"/>
              </p:cNvSpPr>
              <p:nvPr/>
            </p:nvSpPr>
            <p:spPr bwMode="auto">
              <a:xfrm flipH="1" flipV="1">
                <a:off x="3242" y="1949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78" name="Line 3345"/>
              <p:cNvSpPr>
                <a:spLocks noChangeShapeType="1"/>
              </p:cNvSpPr>
              <p:nvPr/>
            </p:nvSpPr>
            <p:spPr bwMode="auto">
              <a:xfrm flipH="1" flipV="1">
                <a:off x="3235" y="1945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79" name="Line 3346"/>
              <p:cNvSpPr>
                <a:spLocks noChangeShapeType="1"/>
              </p:cNvSpPr>
              <p:nvPr/>
            </p:nvSpPr>
            <p:spPr bwMode="auto">
              <a:xfrm flipH="1" flipV="1">
                <a:off x="3228" y="1942"/>
                <a:ext cx="4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80" name="Line 3347"/>
              <p:cNvSpPr>
                <a:spLocks noChangeShapeType="1"/>
              </p:cNvSpPr>
              <p:nvPr/>
            </p:nvSpPr>
            <p:spPr bwMode="auto">
              <a:xfrm flipH="1" flipV="1">
                <a:off x="3222" y="193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81" name="Line 3348"/>
              <p:cNvSpPr>
                <a:spLocks noChangeShapeType="1"/>
              </p:cNvSpPr>
              <p:nvPr/>
            </p:nvSpPr>
            <p:spPr bwMode="auto">
              <a:xfrm flipH="1" flipV="1">
                <a:off x="3215" y="193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82" name="Line 3349"/>
              <p:cNvSpPr>
                <a:spLocks noChangeShapeType="1"/>
              </p:cNvSpPr>
              <p:nvPr/>
            </p:nvSpPr>
            <p:spPr bwMode="auto">
              <a:xfrm flipH="1" flipV="1">
                <a:off x="3269" y="1957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83" name="Line 3350"/>
              <p:cNvSpPr>
                <a:spLocks noChangeShapeType="1"/>
              </p:cNvSpPr>
              <p:nvPr/>
            </p:nvSpPr>
            <p:spPr bwMode="auto">
              <a:xfrm flipH="1" flipV="1">
                <a:off x="3262" y="1953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84" name="Line 3351"/>
              <p:cNvSpPr>
                <a:spLocks noChangeShapeType="1"/>
              </p:cNvSpPr>
              <p:nvPr/>
            </p:nvSpPr>
            <p:spPr bwMode="auto">
              <a:xfrm flipH="1" flipV="1">
                <a:off x="3255" y="1949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85" name="Line 3352"/>
              <p:cNvSpPr>
                <a:spLocks noChangeShapeType="1"/>
              </p:cNvSpPr>
              <p:nvPr/>
            </p:nvSpPr>
            <p:spPr bwMode="auto">
              <a:xfrm flipH="1" flipV="1">
                <a:off x="3249" y="1945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86" name="Line 3353"/>
              <p:cNvSpPr>
                <a:spLocks noChangeShapeType="1"/>
              </p:cNvSpPr>
              <p:nvPr/>
            </p:nvSpPr>
            <p:spPr bwMode="auto">
              <a:xfrm flipH="1" flipV="1">
                <a:off x="3242" y="1942"/>
                <a:ext cx="3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87" name="Line 3354"/>
              <p:cNvSpPr>
                <a:spLocks noChangeShapeType="1"/>
              </p:cNvSpPr>
              <p:nvPr/>
            </p:nvSpPr>
            <p:spPr bwMode="auto">
              <a:xfrm flipH="1" flipV="1">
                <a:off x="3235" y="1938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88" name="Line 3355"/>
              <p:cNvSpPr>
                <a:spLocks noChangeShapeType="1"/>
              </p:cNvSpPr>
              <p:nvPr/>
            </p:nvSpPr>
            <p:spPr bwMode="auto">
              <a:xfrm flipH="1" flipV="1">
                <a:off x="3228" y="1934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89" name="Line 3356"/>
              <p:cNvSpPr>
                <a:spLocks noChangeShapeType="1"/>
              </p:cNvSpPr>
              <p:nvPr/>
            </p:nvSpPr>
            <p:spPr bwMode="auto">
              <a:xfrm flipH="1" flipV="1">
                <a:off x="3222" y="193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90" name="Line 3357"/>
              <p:cNvSpPr>
                <a:spLocks noChangeShapeType="1"/>
              </p:cNvSpPr>
              <p:nvPr/>
            </p:nvSpPr>
            <p:spPr bwMode="auto">
              <a:xfrm flipH="1" flipV="1">
                <a:off x="3215" y="192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91" name="Line 3358"/>
              <p:cNvSpPr>
                <a:spLocks noChangeShapeType="1"/>
              </p:cNvSpPr>
              <p:nvPr/>
            </p:nvSpPr>
            <p:spPr bwMode="auto">
              <a:xfrm flipH="1" flipV="1">
                <a:off x="3269" y="1949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92" name="Line 3359"/>
              <p:cNvSpPr>
                <a:spLocks noChangeShapeType="1"/>
              </p:cNvSpPr>
              <p:nvPr/>
            </p:nvSpPr>
            <p:spPr bwMode="auto">
              <a:xfrm flipH="1" flipV="1">
                <a:off x="3262" y="1945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93" name="Line 3360"/>
              <p:cNvSpPr>
                <a:spLocks noChangeShapeType="1"/>
              </p:cNvSpPr>
              <p:nvPr/>
            </p:nvSpPr>
            <p:spPr bwMode="auto">
              <a:xfrm flipH="1" flipV="1">
                <a:off x="3255" y="1942"/>
                <a:ext cx="4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94" name="Line 3361"/>
              <p:cNvSpPr>
                <a:spLocks noChangeShapeType="1"/>
              </p:cNvSpPr>
              <p:nvPr/>
            </p:nvSpPr>
            <p:spPr bwMode="auto">
              <a:xfrm flipH="1" flipV="1">
                <a:off x="3249" y="193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95" name="Line 3362"/>
              <p:cNvSpPr>
                <a:spLocks noChangeShapeType="1"/>
              </p:cNvSpPr>
              <p:nvPr/>
            </p:nvSpPr>
            <p:spPr bwMode="auto">
              <a:xfrm flipH="1" flipV="1">
                <a:off x="3242" y="193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96" name="Line 3363"/>
              <p:cNvSpPr>
                <a:spLocks noChangeShapeType="1"/>
              </p:cNvSpPr>
              <p:nvPr/>
            </p:nvSpPr>
            <p:spPr bwMode="auto">
              <a:xfrm flipH="1" flipV="1">
                <a:off x="3235" y="1930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97" name="Line 3364"/>
              <p:cNvSpPr>
                <a:spLocks noChangeShapeType="1"/>
              </p:cNvSpPr>
              <p:nvPr/>
            </p:nvSpPr>
            <p:spPr bwMode="auto">
              <a:xfrm flipH="1" flipV="1">
                <a:off x="3228" y="1926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98" name="Line 3365"/>
              <p:cNvSpPr>
                <a:spLocks noChangeShapeType="1"/>
              </p:cNvSpPr>
              <p:nvPr/>
            </p:nvSpPr>
            <p:spPr bwMode="auto">
              <a:xfrm flipH="1" flipV="1">
                <a:off x="3222" y="1922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299" name="Line 3366"/>
              <p:cNvSpPr>
                <a:spLocks noChangeShapeType="1"/>
              </p:cNvSpPr>
              <p:nvPr/>
            </p:nvSpPr>
            <p:spPr bwMode="auto">
              <a:xfrm flipH="1" flipV="1">
                <a:off x="3215" y="191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00" name="Line 3367"/>
              <p:cNvSpPr>
                <a:spLocks noChangeShapeType="1"/>
              </p:cNvSpPr>
              <p:nvPr/>
            </p:nvSpPr>
            <p:spPr bwMode="auto">
              <a:xfrm flipH="1" flipV="1">
                <a:off x="3269" y="1942"/>
                <a:ext cx="3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01" name="Line 3368"/>
              <p:cNvSpPr>
                <a:spLocks noChangeShapeType="1"/>
              </p:cNvSpPr>
              <p:nvPr/>
            </p:nvSpPr>
            <p:spPr bwMode="auto">
              <a:xfrm flipH="1" flipV="1">
                <a:off x="3262" y="1938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02" name="Line 3369"/>
              <p:cNvSpPr>
                <a:spLocks noChangeShapeType="1"/>
              </p:cNvSpPr>
              <p:nvPr/>
            </p:nvSpPr>
            <p:spPr bwMode="auto">
              <a:xfrm flipH="1" flipV="1">
                <a:off x="3255" y="1934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03" name="Line 3370"/>
              <p:cNvSpPr>
                <a:spLocks noChangeShapeType="1"/>
              </p:cNvSpPr>
              <p:nvPr/>
            </p:nvSpPr>
            <p:spPr bwMode="auto">
              <a:xfrm flipH="1" flipV="1">
                <a:off x="3249" y="193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04" name="Line 3371"/>
              <p:cNvSpPr>
                <a:spLocks noChangeShapeType="1"/>
              </p:cNvSpPr>
              <p:nvPr/>
            </p:nvSpPr>
            <p:spPr bwMode="auto">
              <a:xfrm flipH="1" flipV="1">
                <a:off x="3242" y="192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05" name="Line 3372"/>
              <p:cNvSpPr>
                <a:spLocks noChangeShapeType="1"/>
              </p:cNvSpPr>
              <p:nvPr/>
            </p:nvSpPr>
            <p:spPr bwMode="auto">
              <a:xfrm flipH="1" flipV="1">
                <a:off x="3235" y="1922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06" name="Line 3373"/>
              <p:cNvSpPr>
                <a:spLocks noChangeShapeType="1"/>
              </p:cNvSpPr>
              <p:nvPr/>
            </p:nvSpPr>
            <p:spPr bwMode="auto">
              <a:xfrm flipH="1" flipV="1">
                <a:off x="3228" y="1918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07" name="Line 3374"/>
              <p:cNvSpPr>
                <a:spLocks noChangeShapeType="1"/>
              </p:cNvSpPr>
              <p:nvPr/>
            </p:nvSpPr>
            <p:spPr bwMode="auto">
              <a:xfrm flipH="1" flipV="1">
                <a:off x="3222" y="191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08" name="Line 3375"/>
              <p:cNvSpPr>
                <a:spLocks noChangeShapeType="1"/>
              </p:cNvSpPr>
              <p:nvPr/>
            </p:nvSpPr>
            <p:spPr bwMode="auto">
              <a:xfrm flipH="1" flipV="1">
                <a:off x="3215" y="191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09" name="Line 3376"/>
              <p:cNvSpPr>
                <a:spLocks noChangeShapeType="1"/>
              </p:cNvSpPr>
              <p:nvPr/>
            </p:nvSpPr>
            <p:spPr bwMode="auto">
              <a:xfrm flipH="1" flipV="1">
                <a:off x="3269" y="193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10" name="Line 3377"/>
              <p:cNvSpPr>
                <a:spLocks noChangeShapeType="1"/>
              </p:cNvSpPr>
              <p:nvPr/>
            </p:nvSpPr>
            <p:spPr bwMode="auto">
              <a:xfrm flipH="1" flipV="1">
                <a:off x="3262" y="1930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11" name="Line 3378"/>
              <p:cNvSpPr>
                <a:spLocks noChangeShapeType="1"/>
              </p:cNvSpPr>
              <p:nvPr/>
            </p:nvSpPr>
            <p:spPr bwMode="auto">
              <a:xfrm flipH="1" flipV="1">
                <a:off x="3255" y="1926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12" name="Line 3379"/>
              <p:cNvSpPr>
                <a:spLocks noChangeShapeType="1"/>
              </p:cNvSpPr>
              <p:nvPr/>
            </p:nvSpPr>
            <p:spPr bwMode="auto">
              <a:xfrm flipH="1" flipV="1">
                <a:off x="3249" y="1922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13" name="Line 3380"/>
              <p:cNvSpPr>
                <a:spLocks noChangeShapeType="1"/>
              </p:cNvSpPr>
              <p:nvPr/>
            </p:nvSpPr>
            <p:spPr bwMode="auto">
              <a:xfrm flipH="1" flipV="1">
                <a:off x="3242" y="191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14" name="Line 3381"/>
              <p:cNvSpPr>
                <a:spLocks noChangeShapeType="1"/>
              </p:cNvSpPr>
              <p:nvPr/>
            </p:nvSpPr>
            <p:spPr bwMode="auto">
              <a:xfrm flipH="1" flipV="1">
                <a:off x="3235" y="1914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15" name="Line 3382"/>
              <p:cNvSpPr>
                <a:spLocks noChangeShapeType="1"/>
              </p:cNvSpPr>
              <p:nvPr/>
            </p:nvSpPr>
            <p:spPr bwMode="auto">
              <a:xfrm flipH="1" flipV="1">
                <a:off x="3228" y="1910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16" name="Line 3383"/>
              <p:cNvSpPr>
                <a:spLocks noChangeShapeType="1"/>
              </p:cNvSpPr>
              <p:nvPr/>
            </p:nvSpPr>
            <p:spPr bwMode="auto">
              <a:xfrm flipH="1" flipV="1">
                <a:off x="3222" y="190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17" name="Line 3384"/>
              <p:cNvSpPr>
                <a:spLocks noChangeShapeType="1"/>
              </p:cNvSpPr>
              <p:nvPr/>
            </p:nvSpPr>
            <p:spPr bwMode="auto">
              <a:xfrm flipH="1" flipV="1">
                <a:off x="3215" y="1902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18" name="Line 3385"/>
              <p:cNvSpPr>
                <a:spLocks noChangeShapeType="1"/>
              </p:cNvSpPr>
              <p:nvPr/>
            </p:nvSpPr>
            <p:spPr bwMode="auto">
              <a:xfrm flipH="1" flipV="1">
                <a:off x="3269" y="192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19" name="Line 3386"/>
              <p:cNvSpPr>
                <a:spLocks noChangeShapeType="1"/>
              </p:cNvSpPr>
              <p:nvPr/>
            </p:nvSpPr>
            <p:spPr bwMode="auto">
              <a:xfrm flipH="1" flipV="1">
                <a:off x="3262" y="1922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20" name="Line 3387"/>
              <p:cNvSpPr>
                <a:spLocks noChangeShapeType="1"/>
              </p:cNvSpPr>
              <p:nvPr/>
            </p:nvSpPr>
            <p:spPr bwMode="auto">
              <a:xfrm flipH="1" flipV="1">
                <a:off x="3255" y="1918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21" name="Line 3388"/>
              <p:cNvSpPr>
                <a:spLocks noChangeShapeType="1"/>
              </p:cNvSpPr>
              <p:nvPr/>
            </p:nvSpPr>
            <p:spPr bwMode="auto">
              <a:xfrm flipH="1" flipV="1">
                <a:off x="3249" y="191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22" name="Line 3389"/>
              <p:cNvSpPr>
                <a:spLocks noChangeShapeType="1"/>
              </p:cNvSpPr>
              <p:nvPr/>
            </p:nvSpPr>
            <p:spPr bwMode="auto">
              <a:xfrm flipH="1" flipV="1">
                <a:off x="3242" y="191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23" name="Line 3390"/>
              <p:cNvSpPr>
                <a:spLocks noChangeShapeType="1"/>
              </p:cNvSpPr>
              <p:nvPr/>
            </p:nvSpPr>
            <p:spPr bwMode="auto">
              <a:xfrm flipH="1" flipV="1">
                <a:off x="3235" y="1906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24" name="Line 3391"/>
              <p:cNvSpPr>
                <a:spLocks noChangeShapeType="1"/>
              </p:cNvSpPr>
              <p:nvPr/>
            </p:nvSpPr>
            <p:spPr bwMode="auto">
              <a:xfrm flipH="1" flipV="1">
                <a:off x="3228" y="1902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25" name="Line 3392"/>
              <p:cNvSpPr>
                <a:spLocks noChangeShapeType="1"/>
              </p:cNvSpPr>
              <p:nvPr/>
            </p:nvSpPr>
            <p:spPr bwMode="auto">
              <a:xfrm flipH="1" flipV="1">
                <a:off x="3222" y="189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26" name="Line 3393"/>
              <p:cNvSpPr>
                <a:spLocks noChangeShapeType="1"/>
              </p:cNvSpPr>
              <p:nvPr/>
            </p:nvSpPr>
            <p:spPr bwMode="auto">
              <a:xfrm flipH="1" flipV="1">
                <a:off x="3215" y="189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27" name="Line 3394"/>
              <p:cNvSpPr>
                <a:spLocks noChangeShapeType="1"/>
              </p:cNvSpPr>
              <p:nvPr/>
            </p:nvSpPr>
            <p:spPr bwMode="auto">
              <a:xfrm flipH="1" flipV="1">
                <a:off x="3269" y="191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28" name="Line 3395"/>
              <p:cNvSpPr>
                <a:spLocks noChangeShapeType="1"/>
              </p:cNvSpPr>
              <p:nvPr/>
            </p:nvSpPr>
            <p:spPr bwMode="auto">
              <a:xfrm flipH="1" flipV="1">
                <a:off x="3262" y="1914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29" name="Line 3396"/>
              <p:cNvSpPr>
                <a:spLocks noChangeShapeType="1"/>
              </p:cNvSpPr>
              <p:nvPr/>
            </p:nvSpPr>
            <p:spPr bwMode="auto">
              <a:xfrm flipH="1" flipV="1">
                <a:off x="3255" y="1910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30" name="Line 3397"/>
              <p:cNvSpPr>
                <a:spLocks noChangeShapeType="1"/>
              </p:cNvSpPr>
              <p:nvPr/>
            </p:nvSpPr>
            <p:spPr bwMode="auto">
              <a:xfrm flipH="1" flipV="1">
                <a:off x="3249" y="190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31" name="Line 3398"/>
              <p:cNvSpPr>
                <a:spLocks noChangeShapeType="1"/>
              </p:cNvSpPr>
              <p:nvPr/>
            </p:nvSpPr>
            <p:spPr bwMode="auto">
              <a:xfrm flipH="1" flipV="1">
                <a:off x="3242" y="1902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32" name="Line 3399"/>
              <p:cNvSpPr>
                <a:spLocks noChangeShapeType="1"/>
              </p:cNvSpPr>
              <p:nvPr/>
            </p:nvSpPr>
            <p:spPr bwMode="auto">
              <a:xfrm flipH="1" flipV="1">
                <a:off x="3235" y="1898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33" name="Line 3400"/>
              <p:cNvSpPr>
                <a:spLocks noChangeShapeType="1"/>
              </p:cNvSpPr>
              <p:nvPr/>
            </p:nvSpPr>
            <p:spPr bwMode="auto">
              <a:xfrm flipH="1" flipV="1">
                <a:off x="3228" y="1894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34" name="Line 3401"/>
              <p:cNvSpPr>
                <a:spLocks noChangeShapeType="1"/>
              </p:cNvSpPr>
              <p:nvPr/>
            </p:nvSpPr>
            <p:spPr bwMode="auto">
              <a:xfrm flipH="1" flipV="1">
                <a:off x="3222" y="1891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35" name="Line 3402"/>
              <p:cNvSpPr>
                <a:spLocks noChangeShapeType="1"/>
              </p:cNvSpPr>
              <p:nvPr/>
            </p:nvSpPr>
            <p:spPr bwMode="auto">
              <a:xfrm flipH="1" flipV="1">
                <a:off x="3215" y="1887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36" name="Line 3403"/>
              <p:cNvSpPr>
                <a:spLocks noChangeShapeType="1"/>
              </p:cNvSpPr>
              <p:nvPr/>
            </p:nvSpPr>
            <p:spPr bwMode="auto">
              <a:xfrm flipH="1" flipV="1">
                <a:off x="3269" y="191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37" name="Line 3404"/>
              <p:cNvSpPr>
                <a:spLocks noChangeShapeType="1"/>
              </p:cNvSpPr>
              <p:nvPr/>
            </p:nvSpPr>
            <p:spPr bwMode="auto">
              <a:xfrm flipH="1" flipV="1">
                <a:off x="3262" y="1906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38" name="Line 3405"/>
              <p:cNvSpPr>
                <a:spLocks noChangeShapeType="1"/>
              </p:cNvSpPr>
              <p:nvPr/>
            </p:nvSpPr>
            <p:spPr bwMode="auto">
              <a:xfrm flipH="1" flipV="1">
                <a:off x="3255" y="1902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39" name="Line 3406"/>
              <p:cNvSpPr>
                <a:spLocks noChangeShapeType="1"/>
              </p:cNvSpPr>
              <p:nvPr/>
            </p:nvSpPr>
            <p:spPr bwMode="auto">
              <a:xfrm flipH="1" flipV="1">
                <a:off x="3249" y="189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40" name="Line 3407"/>
              <p:cNvSpPr>
                <a:spLocks noChangeShapeType="1"/>
              </p:cNvSpPr>
              <p:nvPr/>
            </p:nvSpPr>
            <p:spPr bwMode="auto">
              <a:xfrm flipH="1" flipV="1">
                <a:off x="3242" y="189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41" name="Line 3408"/>
              <p:cNvSpPr>
                <a:spLocks noChangeShapeType="1"/>
              </p:cNvSpPr>
              <p:nvPr/>
            </p:nvSpPr>
            <p:spPr bwMode="auto">
              <a:xfrm flipH="1" flipV="1">
                <a:off x="3238" y="1892"/>
                <a:ext cx="1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42" name="Line 3409"/>
              <p:cNvSpPr>
                <a:spLocks noChangeShapeType="1"/>
              </p:cNvSpPr>
              <p:nvPr/>
            </p:nvSpPr>
            <p:spPr bwMode="auto">
              <a:xfrm flipH="1" flipV="1">
                <a:off x="3235" y="1891"/>
                <a:ext cx="3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43" name="Line 3410"/>
              <p:cNvSpPr>
                <a:spLocks noChangeShapeType="1"/>
              </p:cNvSpPr>
              <p:nvPr/>
            </p:nvSpPr>
            <p:spPr bwMode="auto">
              <a:xfrm flipH="1" flipV="1">
                <a:off x="3228" y="1887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44" name="Line 3411"/>
              <p:cNvSpPr>
                <a:spLocks noChangeShapeType="1"/>
              </p:cNvSpPr>
              <p:nvPr/>
            </p:nvSpPr>
            <p:spPr bwMode="auto">
              <a:xfrm flipH="1" flipV="1">
                <a:off x="3222" y="1883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45" name="Line 3412"/>
              <p:cNvSpPr>
                <a:spLocks noChangeShapeType="1"/>
              </p:cNvSpPr>
              <p:nvPr/>
            </p:nvSpPr>
            <p:spPr bwMode="auto">
              <a:xfrm flipH="1" flipV="1">
                <a:off x="3269" y="1902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46" name="Line 3413"/>
              <p:cNvSpPr>
                <a:spLocks noChangeShapeType="1"/>
              </p:cNvSpPr>
              <p:nvPr/>
            </p:nvSpPr>
            <p:spPr bwMode="auto">
              <a:xfrm flipH="1" flipV="1">
                <a:off x="3262" y="1898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47" name="Line 3414"/>
              <p:cNvSpPr>
                <a:spLocks noChangeShapeType="1"/>
              </p:cNvSpPr>
              <p:nvPr/>
            </p:nvSpPr>
            <p:spPr bwMode="auto">
              <a:xfrm flipH="1" flipV="1">
                <a:off x="3255" y="1894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48" name="Line 3415"/>
              <p:cNvSpPr>
                <a:spLocks noChangeShapeType="1"/>
              </p:cNvSpPr>
              <p:nvPr/>
            </p:nvSpPr>
            <p:spPr bwMode="auto">
              <a:xfrm flipH="1" flipV="1">
                <a:off x="3249" y="1891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49" name="Line 3416"/>
              <p:cNvSpPr>
                <a:spLocks noChangeShapeType="1"/>
              </p:cNvSpPr>
              <p:nvPr/>
            </p:nvSpPr>
            <p:spPr bwMode="auto">
              <a:xfrm flipH="1" flipV="1">
                <a:off x="3242" y="1887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50" name="Line 3417"/>
              <p:cNvSpPr>
                <a:spLocks noChangeShapeType="1"/>
              </p:cNvSpPr>
              <p:nvPr/>
            </p:nvSpPr>
            <p:spPr bwMode="auto">
              <a:xfrm flipH="1" flipV="1">
                <a:off x="3269" y="189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51" name="Line 3418"/>
              <p:cNvSpPr>
                <a:spLocks noChangeShapeType="1"/>
              </p:cNvSpPr>
              <p:nvPr/>
            </p:nvSpPr>
            <p:spPr bwMode="auto">
              <a:xfrm flipH="1" flipV="1">
                <a:off x="3262" y="1891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52" name="Line 3419"/>
              <p:cNvSpPr>
                <a:spLocks noChangeShapeType="1"/>
              </p:cNvSpPr>
              <p:nvPr/>
            </p:nvSpPr>
            <p:spPr bwMode="auto">
              <a:xfrm flipH="1" flipV="1">
                <a:off x="3255" y="1887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353" name="Line 3420"/>
              <p:cNvSpPr>
                <a:spLocks noChangeShapeType="1"/>
              </p:cNvSpPr>
              <p:nvPr/>
            </p:nvSpPr>
            <p:spPr bwMode="auto">
              <a:xfrm flipH="1" flipV="1">
                <a:off x="3249" y="1883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grpSp>
          <p:nvGrpSpPr>
            <p:cNvPr id="25" name="Group 3622"/>
            <p:cNvGrpSpPr>
              <a:grpSpLocks/>
            </p:cNvGrpSpPr>
            <p:nvPr/>
          </p:nvGrpSpPr>
          <p:grpSpPr bwMode="auto">
            <a:xfrm>
              <a:off x="3215" y="1828"/>
              <a:ext cx="57" cy="194"/>
              <a:chOff x="3215" y="1828"/>
              <a:chExt cx="57" cy="194"/>
            </a:xfrm>
          </p:grpSpPr>
          <p:sp>
            <p:nvSpPr>
              <p:cNvPr id="954" name="Line 3422"/>
              <p:cNvSpPr>
                <a:spLocks noChangeShapeType="1"/>
              </p:cNvSpPr>
              <p:nvPr/>
            </p:nvSpPr>
            <p:spPr bwMode="auto">
              <a:xfrm flipH="1" flipV="1">
                <a:off x="3242" y="1879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55" name="Line 3423"/>
              <p:cNvSpPr>
                <a:spLocks noChangeShapeType="1"/>
              </p:cNvSpPr>
              <p:nvPr/>
            </p:nvSpPr>
            <p:spPr bwMode="auto">
              <a:xfrm flipH="1" flipV="1">
                <a:off x="3269" y="1887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56" name="Line 3424"/>
              <p:cNvSpPr>
                <a:spLocks noChangeShapeType="1"/>
              </p:cNvSpPr>
              <p:nvPr/>
            </p:nvSpPr>
            <p:spPr bwMode="auto">
              <a:xfrm flipH="1" flipV="1">
                <a:off x="3262" y="1883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57" name="Line 3425"/>
              <p:cNvSpPr>
                <a:spLocks noChangeShapeType="1"/>
              </p:cNvSpPr>
              <p:nvPr/>
            </p:nvSpPr>
            <p:spPr bwMode="auto">
              <a:xfrm flipH="1" flipV="1">
                <a:off x="3255" y="1879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58" name="Line 3426"/>
              <p:cNvSpPr>
                <a:spLocks noChangeShapeType="1"/>
              </p:cNvSpPr>
              <p:nvPr/>
            </p:nvSpPr>
            <p:spPr bwMode="auto">
              <a:xfrm flipH="1" flipV="1">
                <a:off x="3249" y="1875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59" name="Line 3427"/>
              <p:cNvSpPr>
                <a:spLocks noChangeShapeType="1"/>
              </p:cNvSpPr>
              <p:nvPr/>
            </p:nvSpPr>
            <p:spPr bwMode="auto">
              <a:xfrm flipH="1" flipV="1">
                <a:off x="3242" y="1871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60" name="Line 3428"/>
              <p:cNvSpPr>
                <a:spLocks noChangeShapeType="1"/>
              </p:cNvSpPr>
              <p:nvPr/>
            </p:nvSpPr>
            <p:spPr bwMode="auto">
              <a:xfrm flipH="1" flipV="1">
                <a:off x="3269" y="1879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61" name="Line 3429"/>
              <p:cNvSpPr>
                <a:spLocks noChangeShapeType="1"/>
              </p:cNvSpPr>
              <p:nvPr/>
            </p:nvSpPr>
            <p:spPr bwMode="auto">
              <a:xfrm flipH="1" flipV="1">
                <a:off x="3262" y="1875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62" name="Line 3430"/>
              <p:cNvSpPr>
                <a:spLocks noChangeShapeType="1"/>
              </p:cNvSpPr>
              <p:nvPr/>
            </p:nvSpPr>
            <p:spPr bwMode="auto">
              <a:xfrm flipH="1" flipV="1">
                <a:off x="3255" y="1871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63" name="Line 3431"/>
              <p:cNvSpPr>
                <a:spLocks noChangeShapeType="1"/>
              </p:cNvSpPr>
              <p:nvPr/>
            </p:nvSpPr>
            <p:spPr bwMode="auto">
              <a:xfrm flipH="1" flipV="1">
                <a:off x="3249" y="1867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64" name="Line 3432"/>
              <p:cNvSpPr>
                <a:spLocks noChangeShapeType="1"/>
              </p:cNvSpPr>
              <p:nvPr/>
            </p:nvSpPr>
            <p:spPr bwMode="auto">
              <a:xfrm flipH="1" flipV="1">
                <a:off x="3242" y="1863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65" name="Line 3433"/>
              <p:cNvSpPr>
                <a:spLocks noChangeShapeType="1"/>
              </p:cNvSpPr>
              <p:nvPr/>
            </p:nvSpPr>
            <p:spPr bwMode="auto">
              <a:xfrm flipH="1" flipV="1">
                <a:off x="3269" y="1871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66" name="Line 3434"/>
              <p:cNvSpPr>
                <a:spLocks noChangeShapeType="1"/>
              </p:cNvSpPr>
              <p:nvPr/>
            </p:nvSpPr>
            <p:spPr bwMode="auto">
              <a:xfrm flipH="1" flipV="1">
                <a:off x="3262" y="1867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67" name="Line 3435"/>
              <p:cNvSpPr>
                <a:spLocks noChangeShapeType="1"/>
              </p:cNvSpPr>
              <p:nvPr/>
            </p:nvSpPr>
            <p:spPr bwMode="auto">
              <a:xfrm flipH="1" flipV="1">
                <a:off x="3255" y="1863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68" name="Line 3436"/>
              <p:cNvSpPr>
                <a:spLocks noChangeShapeType="1"/>
              </p:cNvSpPr>
              <p:nvPr/>
            </p:nvSpPr>
            <p:spPr bwMode="auto">
              <a:xfrm flipH="1" flipV="1">
                <a:off x="3249" y="1859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69" name="Line 3437"/>
              <p:cNvSpPr>
                <a:spLocks noChangeShapeType="1"/>
              </p:cNvSpPr>
              <p:nvPr/>
            </p:nvSpPr>
            <p:spPr bwMode="auto">
              <a:xfrm flipH="1" flipV="1">
                <a:off x="3242" y="185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70" name="Line 3438"/>
              <p:cNvSpPr>
                <a:spLocks noChangeShapeType="1"/>
              </p:cNvSpPr>
              <p:nvPr/>
            </p:nvSpPr>
            <p:spPr bwMode="auto">
              <a:xfrm flipH="1" flipV="1">
                <a:off x="3269" y="1863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71" name="Line 3439"/>
              <p:cNvSpPr>
                <a:spLocks noChangeShapeType="1"/>
              </p:cNvSpPr>
              <p:nvPr/>
            </p:nvSpPr>
            <p:spPr bwMode="auto">
              <a:xfrm flipH="1" flipV="1">
                <a:off x="3262" y="1859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72" name="Line 3440"/>
              <p:cNvSpPr>
                <a:spLocks noChangeShapeType="1"/>
              </p:cNvSpPr>
              <p:nvPr/>
            </p:nvSpPr>
            <p:spPr bwMode="auto">
              <a:xfrm flipH="1" flipV="1">
                <a:off x="3255" y="1856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73" name="Line 3441"/>
              <p:cNvSpPr>
                <a:spLocks noChangeShapeType="1"/>
              </p:cNvSpPr>
              <p:nvPr/>
            </p:nvSpPr>
            <p:spPr bwMode="auto">
              <a:xfrm flipH="1" flipV="1">
                <a:off x="3249" y="1852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74" name="Line 3442"/>
              <p:cNvSpPr>
                <a:spLocks noChangeShapeType="1"/>
              </p:cNvSpPr>
              <p:nvPr/>
            </p:nvSpPr>
            <p:spPr bwMode="auto">
              <a:xfrm flipH="1" flipV="1">
                <a:off x="3242" y="184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75" name="Line 3443"/>
              <p:cNvSpPr>
                <a:spLocks noChangeShapeType="1"/>
              </p:cNvSpPr>
              <p:nvPr/>
            </p:nvSpPr>
            <p:spPr bwMode="auto">
              <a:xfrm flipH="1" flipV="1">
                <a:off x="3269" y="185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76" name="Line 3444"/>
              <p:cNvSpPr>
                <a:spLocks noChangeShapeType="1"/>
              </p:cNvSpPr>
              <p:nvPr/>
            </p:nvSpPr>
            <p:spPr bwMode="auto">
              <a:xfrm flipH="1" flipV="1">
                <a:off x="3262" y="1852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77" name="Line 3445"/>
              <p:cNvSpPr>
                <a:spLocks noChangeShapeType="1"/>
              </p:cNvSpPr>
              <p:nvPr/>
            </p:nvSpPr>
            <p:spPr bwMode="auto">
              <a:xfrm flipH="1" flipV="1">
                <a:off x="3255" y="1848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78" name="Line 3446"/>
              <p:cNvSpPr>
                <a:spLocks noChangeShapeType="1"/>
              </p:cNvSpPr>
              <p:nvPr/>
            </p:nvSpPr>
            <p:spPr bwMode="auto">
              <a:xfrm flipH="1" flipV="1">
                <a:off x="3249" y="184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79" name="Line 3447"/>
              <p:cNvSpPr>
                <a:spLocks noChangeShapeType="1"/>
              </p:cNvSpPr>
              <p:nvPr/>
            </p:nvSpPr>
            <p:spPr bwMode="auto">
              <a:xfrm flipH="1" flipV="1">
                <a:off x="3242" y="184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80" name="Line 3448"/>
              <p:cNvSpPr>
                <a:spLocks noChangeShapeType="1"/>
              </p:cNvSpPr>
              <p:nvPr/>
            </p:nvSpPr>
            <p:spPr bwMode="auto">
              <a:xfrm flipH="1" flipV="1">
                <a:off x="3269" y="184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81" name="Line 3449"/>
              <p:cNvSpPr>
                <a:spLocks noChangeShapeType="1"/>
              </p:cNvSpPr>
              <p:nvPr/>
            </p:nvSpPr>
            <p:spPr bwMode="auto">
              <a:xfrm flipH="1" flipV="1">
                <a:off x="3262" y="1844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82" name="Line 3450"/>
              <p:cNvSpPr>
                <a:spLocks noChangeShapeType="1"/>
              </p:cNvSpPr>
              <p:nvPr/>
            </p:nvSpPr>
            <p:spPr bwMode="auto">
              <a:xfrm flipH="1" flipV="1">
                <a:off x="3255" y="1840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83" name="Line 3451"/>
              <p:cNvSpPr>
                <a:spLocks noChangeShapeType="1"/>
              </p:cNvSpPr>
              <p:nvPr/>
            </p:nvSpPr>
            <p:spPr bwMode="auto">
              <a:xfrm flipH="1" flipV="1">
                <a:off x="3249" y="183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84" name="Line 3452"/>
              <p:cNvSpPr>
                <a:spLocks noChangeShapeType="1"/>
              </p:cNvSpPr>
              <p:nvPr/>
            </p:nvSpPr>
            <p:spPr bwMode="auto">
              <a:xfrm flipH="1" flipV="1">
                <a:off x="3243" y="1833"/>
                <a:ext cx="2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85" name="Line 3453"/>
              <p:cNvSpPr>
                <a:spLocks noChangeShapeType="1"/>
              </p:cNvSpPr>
              <p:nvPr/>
            </p:nvSpPr>
            <p:spPr bwMode="auto">
              <a:xfrm flipH="1" flipV="1">
                <a:off x="3269" y="184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86" name="Line 3454"/>
              <p:cNvSpPr>
                <a:spLocks noChangeShapeType="1"/>
              </p:cNvSpPr>
              <p:nvPr/>
            </p:nvSpPr>
            <p:spPr bwMode="auto">
              <a:xfrm flipH="1" flipV="1">
                <a:off x="3262" y="1836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87" name="Line 3455"/>
              <p:cNvSpPr>
                <a:spLocks noChangeShapeType="1"/>
              </p:cNvSpPr>
              <p:nvPr/>
            </p:nvSpPr>
            <p:spPr bwMode="auto">
              <a:xfrm flipH="1" flipV="1">
                <a:off x="3255" y="1832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88" name="Line 3456"/>
              <p:cNvSpPr>
                <a:spLocks noChangeShapeType="1"/>
              </p:cNvSpPr>
              <p:nvPr/>
            </p:nvSpPr>
            <p:spPr bwMode="auto">
              <a:xfrm flipH="1" flipV="1">
                <a:off x="3249" y="182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89" name="Line 3457"/>
              <p:cNvSpPr>
                <a:spLocks noChangeShapeType="1"/>
              </p:cNvSpPr>
              <p:nvPr/>
            </p:nvSpPr>
            <p:spPr bwMode="auto">
              <a:xfrm flipH="1" flipV="1">
                <a:off x="3269" y="1832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90" name="Line 3458"/>
              <p:cNvSpPr>
                <a:spLocks noChangeShapeType="1"/>
              </p:cNvSpPr>
              <p:nvPr/>
            </p:nvSpPr>
            <p:spPr bwMode="auto">
              <a:xfrm flipH="1" flipV="1">
                <a:off x="3262" y="1828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91" name="Line 3459"/>
              <p:cNvSpPr>
                <a:spLocks noChangeShapeType="1"/>
              </p:cNvSpPr>
              <p:nvPr/>
            </p:nvSpPr>
            <p:spPr bwMode="auto">
              <a:xfrm flipH="1">
                <a:off x="3272" y="2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92" name="Line 3460"/>
              <p:cNvSpPr>
                <a:spLocks noChangeShapeType="1"/>
              </p:cNvSpPr>
              <p:nvPr/>
            </p:nvSpPr>
            <p:spPr bwMode="auto">
              <a:xfrm flipH="1">
                <a:off x="3269" y="201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93" name="Line 3461"/>
              <p:cNvSpPr>
                <a:spLocks noChangeShapeType="1"/>
              </p:cNvSpPr>
              <p:nvPr/>
            </p:nvSpPr>
            <p:spPr bwMode="auto">
              <a:xfrm flipH="1">
                <a:off x="3262" y="2018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94" name="Line 3462"/>
              <p:cNvSpPr>
                <a:spLocks noChangeShapeType="1"/>
              </p:cNvSpPr>
              <p:nvPr/>
            </p:nvSpPr>
            <p:spPr bwMode="auto">
              <a:xfrm flipH="1">
                <a:off x="3258" y="2022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95" name="Line 3463"/>
              <p:cNvSpPr>
                <a:spLocks noChangeShapeType="1"/>
              </p:cNvSpPr>
              <p:nvPr/>
            </p:nvSpPr>
            <p:spPr bwMode="auto">
              <a:xfrm flipH="1">
                <a:off x="3269" y="200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96" name="Line 3464"/>
              <p:cNvSpPr>
                <a:spLocks noChangeShapeType="1"/>
              </p:cNvSpPr>
              <p:nvPr/>
            </p:nvSpPr>
            <p:spPr bwMode="auto">
              <a:xfrm flipH="1">
                <a:off x="3262" y="2010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97" name="Line 3465"/>
              <p:cNvSpPr>
                <a:spLocks noChangeShapeType="1"/>
              </p:cNvSpPr>
              <p:nvPr/>
            </p:nvSpPr>
            <p:spPr bwMode="auto">
              <a:xfrm flipH="1">
                <a:off x="3255" y="2014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98" name="Line 3466"/>
              <p:cNvSpPr>
                <a:spLocks noChangeShapeType="1"/>
              </p:cNvSpPr>
              <p:nvPr/>
            </p:nvSpPr>
            <p:spPr bwMode="auto">
              <a:xfrm flipH="1">
                <a:off x="3249" y="201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99" name="Line 3467"/>
              <p:cNvSpPr>
                <a:spLocks noChangeShapeType="1"/>
              </p:cNvSpPr>
              <p:nvPr/>
            </p:nvSpPr>
            <p:spPr bwMode="auto">
              <a:xfrm flipH="1">
                <a:off x="3245" y="2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00" name="Line 3468"/>
              <p:cNvSpPr>
                <a:spLocks noChangeShapeType="1"/>
              </p:cNvSpPr>
              <p:nvPr/>
            </p:nvSpPr>
            <p:spPr bwMode="auto">
              <a:xfrm flipH="1">
                <a:off x="3269" y="199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01" name="Line 3469"/>
              <p:cNvSpPr>
                <a:spLocks noChangeShapeType="1"/>
              </p:cNvSpPr>
              <p:nvPr/>
            </p:nvSpPr>
            <p:spPr bwMode="auto">
              <a:xfrm flipH="1">
                <a:off x="3262" y="2002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02" name="Line 3470"/>
              <p:cNvSpPr>
                <a:spLocks noChangeShapeType="1"/>
              </p:cNvSpPr>
              <p:nvPr/>
            </p:nvSpPr>
            <p:spPr bwMode="auto">
              <a:xfrm flipH="1">
                <a:off x="3255" y="2006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03" name="Line 3471"/>
              <p:cNvSpPr>
                <a:spLocks noChangeShapeType="1"/>
              </p:cNvSpPr>
              <p:nvPr/>
            </p:nvSpPr>
            <p:spPr bwMode="auto">
              <a:xfrm flipH="1">
                <a:off x="3249" y="201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04" name="Line 3472"/>
              <p:cNvSpPr>
                <a:spLocks noChangeShapeType="1"/>
              </p:cNvSpPr>
              <p:nvPr/>
            </p:nvSpPr>
            <p:spPr bwMode="auto">
              <a:xfrm flipH="1">
                <a:off x="3242" y="201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05" name="Line 3473"/>
              <p:cNvSpPr>
                <a:spLocks noChangeShapeType="1"/>
              </p:cNvSpPr>
              <p:nvPr/>
            </p:nvSpPr>
            <p:spPr bwMode="auto">
              <a:xfrm flipH="1">
                <a:off x="3235" y="2018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06" name="Line 3474"/>
              <p:cNvSpPr>
                <a:spLocks noChangeShapeType="1"/>
              </p:cNvSpPr>
              <p:nvPr/>
            </p:nvSpPr>
            <p:spPr bwMode="auto">
              <a:xfrm flipH="1">
                <a:off x="3231" y="2022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07" name="Line 3475"/>
              <p:cNvSpPr>
                <a:spLocks noChangeShapeType="1"/>
              </p:cNvSpPr>
              <p:nvPr/>
            </p:nvSpPr>
            <p:spPr bwMode="auto">
              <a:xfrm flipH="1">
                <a:off x="3269" y="199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08" name="Line 3476"/>
              <p:cNvSpPr>
                <a:spLocks noChangeShapeType="1"/>
              </p:cNvSpPr>
              <p:nvPr/>
            </p:nvSpPr>
            <p:spPr bwMode="auto">
              <a:xfrm flipH="1">
                <a:off x="3262" y="1994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09" name="Line 3477"/>
              <p:cNvSpPr>
                <a:spLocks noChangeShapeType="1"/>
              </p:cNvSpPr>
              <p:nvPr/>
            </p:nvSpPr>
            <p:spPr bwMode="auto">
              <a:xfrm flipH="1">
                <a:off x="3255" y="1998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10" name="Line 3478"/>
              <p:cNvSpPr>
                <a:spLocks noChangeShapeType="1"/>
              </p:cNvSpPr>
              <p:nvPr/>
            </p:nvSpPr>
            <p:spPr bwMode="auto">
              <a:xfrm flipH="1">
                <a:off x="3249" y="2002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11" name="Line 3479"/>
              <p:cNvSpPr>
                <a:spLocks noChangeShapeType="1"/>
              </p:cNvSpPr>
              <p:nvPr/>
            </p:nvSpPr>
            <p:spPr bwMode="auto">
              <a:xfrm flipH="1">
                <a:off x="3242" y="200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12" name="Line 3480"/>
              <p:cNvSpPr>
                <a:spLocks noChangeShapeType="1"/>
              </p:cNvSpPr>
              <p:nvPr/>
            </p:nvSpPr>
            <p:spPr bwMode="auto">
              <a:xfrm flipH="1">
                <a:off x="3235" y="2010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13" name="Line 3481"/>
              <p:cNvSpPr>
                <a:spLocks noChangeShapeType="1"/>
              </p:cNvSpPr>
              <p:nvPr/>
            </p:nvSpPr>
            <p:spPr bwMode="auto">
              <a:xfrm flipH="1">
                <a:off x="3228" y="2014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14" name="Line 3482"/>
              <p:cNvSpPr>
                <a:spLocks noChangeShapeType="1"/>
              </p:cNvSpPr>
              <p:nvPr/>
            </p:nvSpPr>
            <p:spPr bwMode="auto">
              <a:xfrm flipH="1">
                <a:off x="3222" y="201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15" name="Line 3483"/>
              <p:cNvSpPr>
                <a:spLocks noChangeShapeType="1"/>
              </p:cNvSpPr>
              <p:nvPr/>
            </p:nvSpPr>
            <p:spPr bwMode="auto">
              <a:xfrm flipH="1">
                <a:off x="3218" y="2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16" name="Line 3484"/>
              <p:cNvSpPr>
                <a:spLocks noChangeShapeType="1"/>
              </p:cNvSpPr>
              <p:nvPr/>
            </p:nvSpPr>
            <p:spPr bwMode="auto">
              <a:xfrm flipH="1">
                <a:off x="3269" y="1983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17" name="Line 3485"/>
              <p:cNvSpPr>
                <a:spLocks noChangeShapeType="1"/>
              </p:cNvSpPr>
              <p:nvPr/>
            </p:nvSpPr>
            <p:spPr bwMode="auto">
              <a:xfrm flipH="1">
                <a:off x="3262" y="198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18" name="Line 3486"/>
              <p:cNvSpPr>
                <a:spLocks noChangeShapeType="1"/>
              </p:cNvSpPr>
              <p:nvPr/>
            </p:nvSpPr>
            <p:spPr bwMode="auto">
              <a:xfrm flipH="1">
                <a:off x="3255" y="1990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19" name="Line 3487"/>
              <p:cNvSpPr>
                <a:spLocks noChangeShapeType="1"/>
              </p:cNvSpPr>
              <p:nvPr/>
            </p:nvSpPr>
            <p:spPr bwMode="auto">
              <a:xfrm flipH="1">
                <a:off x="3249" y="199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20" name="Line 3488"/>
              <p:cNvSpPr>
                <a:spLocks noChangeShapeType="1"/>
              </p:cNvSpPr>
              <p:nvPr/>
            </p:nvSpPr>
            <p:spPr bwMode="auto">
              <a:xfrm flipH="1">
                <a:off x="3242" y="199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21" name="Line 3489"/>
              <p:cNvSpPr>
                <a:spLocks noChangeShapeType="1"/>
              </p:cNvSpPr>
              <p:nvPr/>
            </p:nvSpPr>
            <p:spPr bwMode="auto">
              <a:xfrm flipH="1">
                <a:off x="3235" y="2002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22" name="Line 3490"/>
              <p:cNvSpPr>
                <a:spLocks noChangeShapeType="1"/>
              </p:cNvSpPr>
              <p:nvPr/>
            </p:nvSpPr>
            <p:spPr bwMode="auto">
              <a:xfrm flipH="1">
                <a:off x="3228" y="2006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23" name="Line 3491"/>
              <p:cNvSpPr>
                <a:spLocks noChangeShapeType="1"/>
              </p:cNvSpPr>
              <p:nvPr/>
            </p:nvSpPr>
            <p:spPr bwMode="auto">
              <a:xfrm flipH="1">
                <a:off x="3222" y="201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24" name="Line 3492"/>
              <p:cNvSpPr>
                <a:spLocks noChangeShapeType="1"/>
              </p:cNvSpPr>
              <p:nvPr/>
            </p:nvSpPr>
            <p:spPr bwMode="auto">
              <a:xfrm flipH="1">
                <a:off x="3215" y="201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25" name="Line 3493"/>
              <p:cNvSpPr>
                <a:spLocks noChangeShapeType="1"/>
              </p:cNvSpPr>
              <p:nvPr/>
            </p:nvSpPr>
            <p:spPr bwMode="auto">
              <a:xfrm flipH="1">
                <a:off x="3269" y="1975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26" name="Line 3494"/>
              <p:cNvSpPr>
                <a:spLocks noChangeShapeType="1"/>
              </p:cNvSpPr>
              <p:nvPr/>
            </p:nvSpPr>
            <p:spPr bwMode="auto">
              <a:xfrm flipH="1">
                <a:off x="3262" y="1979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27" name="Line 3495"/>
              <p:cNvSpPr>
                <a:spLocks noChangeShapeType="1"/>
              </p:cNvSpPr>
              <p:nvPr/>
            </p:nvSpPr>
            <p:spPr bwMode="auto">
              <a:xfrm flipH="1">
                <a:off x="3255" y="1983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28" name="Line 3496"/>
              <p:cNvSpPr>
                <a:spLocks noChangeShapeType="1"/>
              </p:cNvSpPr>
              <p:nvPr/>
            </p:nvSpPr>
            <p:spPr bwMode="auto">
              <a:xfrm flipH="1">
                <a:off x="3249" y="1987"/>
                <a:ext cx="3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29" name="Line 3497"/>
              <p:cNvSpPr>
                <a:spLocks noChangeShapeType="1"/>
              </p:cNvSpPr>
              <p:nvPr/>
            </p:nvSpPr>
            <p:spPr bwMode="auto">
              <a:xfrm flipH="1">
                <a:off x="3242" y="199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30" name="Line 3498"/>
              <p:cNvSpPr>
                <a:spLocks noChangeShapeType="1"/>
              </p:cNvSpPr>
              <p:nvPr/>
            </p:nvSpPr>
            <p:spPr bwMode="auto">
              <a:xfrm flipH="1">
                <a:off x="3235" y="1994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31" name="Line 3499"/>
              <p:cNvSpPr>
                <a:spLocks noChangeShapeType="1"/>
              </p:cNvSpPr>
              <p:nvPr/>
            </p:nvSpPr>
            <p:spPr bwMode="auto">
              <a:xfrm flipH="1">
                <a:off x="3228" y="1998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32" name="Line 3500"/>
              <p:cNvSpPr>
                <a:spLocks noChangeShapeType="1"/>
              </p:cNvSpPr>
              <p:nvPr/>
            </p:nvSpPr>
            <p:spPr bwMode="auto">
              <a:xfrm flipH="1">
                <a:off x="3222" y="2002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33" name="Line 3501"/>
              <p:cNvSpPr>
                <a:spLocks noChangeShapeType="1"/>
              </p:cNvSpPr>
              <p:nvPr/>
            </p:nvSpPr>
            <p:spPr bwMode="auto">
              <a:xfrm flipH="1">
                <a:off x="3215" y="200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34" name="Line 3502"/>
              <p:cNvSpPr>
                <a:spLocks noChangeShapeType="1"/>
              </p:cNvSpPr>
              <p:nvPr/>
            </p:nvSpPr>
            <p:spPr bwMode="auto">
              <a:xfrm flipH="1">
                <a:off x="3269" y="1967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35" name="Line 3503"/>
              <p:cNvSpPr>
                <a:spLocks noChangeShapeType="1"/>
              </p:cNvSpPr>
              <p:nvPr/>
            </p:nvSpPr>
            <p:spPr bwMode="auto">
              <a:xfrm flipH="1">
                <a:off x="3262" y="1971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36" name="Line 3504"/>
              <p:cNvSpPr>
                <a:spLocks noChangeShapeType="1"/>
              </p:cNvSpPr>
              <p:nvPr/>
            </p:nvSpPr>
            <p:spPr bwMode="auto">
              <a:xfrm flipH="1">
                <a:off x="3255" y="1975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37" name="Line 3505"/>
              <p:cNvSpPr>
                <a:spLocks noChangeShapeType="1"/>
              </p:cNvSpPr>
              <p:nvPr/>
            </p:nvSpPr>
            <p:spPr bwMode="auto">
              <a:xfrm flipH="1">
                <a:off x="3249" y="1979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38" name="Line 3506"/>
              <p:cNvSpPr>
                <a:spLocks noChangeShapeType="1"/>
              </p:cNvSpPr>
              <p:nvPr/>
            </p:nvSpPr>
            <p:spPr bwMode="auto">
              <a:xfrm flipH="1">
                <a:off x="3242" y="1983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39" name="Line 3507"/>
              <p:cNvSpPr>
                <a:spLocks noChangeShapeType="1"/>
              </p:cNvSpPr>
              <p:nvPr/>
            </p:nvSpPr>
            <p:spPr bwMode="auto">
              <a:xfrm flipH="1">
                <a:off x="3235" y="198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40" name="Line 3508"/>
              <p:cNvSpPr>
                <a:spLocks noChangeShapeType="1"/>
              </p:cNvSpPr>
              <p:nvPr/>
            </p:nvSpPr>
            <p:spPr bwMode="auto">
              <a:xfrm flipH="1">
                <a:off x="3228" y="1990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41" name="Line 3509"/>
              <p:cNvSpPr>
                <a:spLocks noChangeShapeType="1"/>
              </p:cNvSpPr>
              <p:nvPr/>
            </p:nvSpPr>
            <p:spPr bwMode="auto">
              <a:xfrm flipH="1">
                <a:off x="3222" y="199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42" name="Line 3510"/>
              <p:cNvSpPr>
                <a:spLocks noChangeShapeType="1"/>
              </p:cNvSpPr>
              <p:nvPr/>
            </p:nvSpPr>
            <p:spPr bwMode="auto">
              <a:xfrm flipH="1">
                <a:off x="3215" y="199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43" name="Line 3511"/>
              <p:cNvSpPr>
                <a:spLocks noChangeShapeType="1"/>
              </p:cNvSpPr>
              <p:nvPr/>
            </p:nvSpPr>
            <p:spPr bwMode="auto">
              <a:xfrm flipH="1">
                <a:off x="3269" y="1959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44" name="Line 3512"/>
              <p:cNvSpPr>
                <a:spLocks noChangeShapeType="1"/>
              </p:cNvSpPr>
              <p:nvPr/>
            </p:nvSpPr>
            <p:spPr bwMode="auto">
              <a:xfrm flipH="1">
                <a:off x="3262" y="1963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45" name="Line 3513"/>
              <p:cNvSpPr>
                <a:spLocks noChangeShapeType="1"/>
              </p:cNvSpPr>
              <p:nvPr/>
            </p:nvSpPr>
            <p:spPr bwMode="auto">
              <a:xfrm flipH="1">
                <a:off x="3255" y="1967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46" name="Line 3514"/>
              <p:cNvSpPr>
                <a:spLocks noChangeShapeType="1"/>
              </p:cNvSpPr>
              <p:nvPr/>
            </p:nvSpPr>
            <p:spPr bwMode="auto">
              <a:xfrm flipH="1">
                <a:off x="3249" y="1971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47" name="Line 3515"/>
              <p:cNvSpPr>
                <a:spLocks noChangeShapeType="1"/>
              </p:cNvSpPr>
              <p:nvPr/>
            </p:nvSpPr>
            <p:spPr bwMode="auto">
              <a:xfrm flipH="1">
                <a:off x="3242" y="1975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48" name="Line 3516"/>
              <p:cNvSpPr>
                <a:spLocks noChangeShapeType="1"/>
              </p:cNvSpPr>
              <p:nvPr/>
            </p:nvSpPr>
            <p:spPr bwMode="auto">
              <a:xfrm flipH="1">
                <a:off x="3235" y="1979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49" name="Line 3517"/>
              <p:cNvSpPr>
                <a:spLocks noChangeShapeType="1"/>
              </p:cNvSpPr>
              <p:nvPr/>
            </p:nvSpPr>
            <p:spPr bwMode="auto">
              <a:xfrm flipH="1">
                <a:off x="3228" y="1983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50" name="Line 3518"/>
              <p:cNvSpPr>
                <a:spLocks noChangeShapeType="1"/>
              </p:cNvSpPr>
              <p:nvPr/>
            </p:nvSpPr>
            <p:spPr bwMode="auto">
              <a:xfrm flipH="1">
                <a:off x="3222" y="1987"/>
                <a:ext cx="3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51" name="Line 3519"/>
              <p:cNvSpPr>
                <a:spLocks noChangeShapeType="1"/>
              </p:cNvSpPr>
              <p:nvPr/>
            </p:nvSpPr>
            <p:spPr bwMode="auto">
              <a:xfrm flipH="1">
                <a:off x="3215" y="199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52" name="Line 3520"/>
              <p:cNvSpPr>
                <a:spLocks noChangeShapeType="1"/>
              </p:cNvSpPr>
              <p:nvPr/>
            </p:nvSpPr>
            <p:spPr bwMode="auto">
              <a:xfrm flipH="1">
                <a:off x="3269" y="1951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53" name="Line 3521"/>
              <p:cNvSpPr>
                <a:spLocks noChangeShapeType="1"/>
              </p:cNvSpPr>
              <p:nvPr/>
            </p:nvSpPr>
            <p:spPr bwMode="auto">
              <a:xfrm flipH="1">
                <a:off x="3262" y="1955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54" name="Line 3522"/>
              <p:cNvSpPr>
                <a:spLocks noChangeShapeType="1"/>
              </p:cNvSpPr>
              <p:nvPr/>
            </p:nvSpPr>
            <p:spPr bwMode="auto">
              <a:xfrm flipH="1">
                <a:off x="3255" y="1959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55" name="Line 3523"/>
              <p:cNvSpPr>
                <a:spLocks noChangeShapeType="1"/>
              </p:cNvSpPr>
              <p:nvPr/>
            </p:nvSpPr>
            <p:spPr bwMode="auto">
              <a:xfrm flipH="1">
                <a:off x="3249" y="1963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56" name="Line 3524"/>
              <p:cNvSpPr>
                <a:spLocks noChangeShapeType="1"/>
              </p:cNvSpPr>
              <p:nvPr/>
            </p:nvSpPr>
            <p:spPr bwMode="auto">
              <a:xfrm flipH="1">
                <a:off x="3242" y="1967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57" name="Line 3525"/>
              <p:cNvSpPr>
                <a:spLocks noChangeShapeType="1"/>
              </p:cNvSpPr>
              <p:nvPr/>
            </p:nvSpPr>
            <p:spPr bwMode="auto">
              <a:xfrm flipH="1">
                <a:off x="3235" y="1971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58" name="Line 3526"/>
              <p:cNvSpPr>
                <a:spLocks noChangeShapeType="1"/>
              </p:cNvSpPr>
              <p:nvPr/>
            </p:nvSpPr>
            <p:spPr bwMode="auto">
              <a:xfrm flipH="1">
                <a:off x="3228" y="1975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59" name="Line 3527"/>
              <p:cNvSpPr>
                <a:spLocks noChangeShapeType="1"/>
              </p:cNvSpPr>
              <p:nvPr/>
            </p:nvSpPr>
            <p:spPr bwMode="auto">
              <a:xfrm flipH="1">
                <a:off x="3222" y="1979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60" name="Line 3528"/>
              <p:cNvSpPr>
                <a:spLocks noChangeShapeType="1"/>
              </p:cNvSpPr>
              <p:nvPr/>
            </p:nvSpPr>
            <p:spPr bwMode="auto">
              <a:xfrm flipH="1">
                <a:off x="3215" y="1983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61" name="Line 3529"/>
              <p:cNvSpPr>
                <a:spLocks noChangeShapeType="1"/>
              </p:cNvSpPr>
              <p:nvPr/>
            </p:nvSpPr>
            <p:spPr bwMode="auto">
              <a:xfrm flipH="1">
                <a:off x="3269" y="1943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62" name="Line 3530"/>
              <p:cNvSpPr>
                <a:spLocks noChangeShapeType="1"/>
              </p:cNvSpPr>
              <p:nvPr/>
            </p:nvSpPr>
            <p:spPr bwMode="auto">
              <a:xfrm flipH="1">
                <a:off x="3262" y="1947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63" name="Line 3531"/>
              <p:cNvSpPr>
                <a:spLocks noChangeShapeType="1"/>
              </p:cNvSpPr>
              <p:nvPr/>
            </p:nvSpPr>
            <p:spPr bwMode="auto">
              <a:xfrm flipH="1">
                <a:off x="3255" y="1951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64" name="Line 3532"/>
              <p:cNvSpPr>
                <a:spLocks noChangeShapeType="1"/>
              </p:cNvSpPr>
              <p:nvPr/>
            </p:nvSpPr>
            <p:spPr bwMode="auto">
              <a:xfrm flipH="1">
                <a:off x="3249" y="1955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65" name="Line 3533"/>
              <p:cNvSpPr>
                <a:spLocks noChangeShapeType="1"/>
              </p:cNvSpPr>
              <p:nvPr/>
            </p:nvSpPr>
            <p:spPr bwMode="auto">
              <a:xfrm flipH="1">
                <a:off x="3242" y="1959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66" name="Line 3534"/>
              <p:cNvSpPr>
                <a:spLocks noChangeShapeType="1"/>
              </p:cNvSpPr>
              <p:nvPr/>
            </p:nvSpPr>
            <p:spPr bwMode="auto">
              <a:xfrm flipH="1">
                <a:off x="3235" y="1963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67" name="Line 3535"/>
              <p:cNvSpPr>
                <a:spLocks noChangeShapeType="1"/>
              </p:cNvSpPr>
              <p:nvPr/>
            </p:nvSpPr>
            <p:spPr bwMode="auto">
              <a:xfrm flipH="1">
                <a:off x="3228" y="1967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68" name="Line 3536"/>
              <p:cNvSpPr>
                <a:spLocks noChangeShapeType="1"/>
              </p:cNvSpPr>
              <p:nvPr/>
            </p:nvSpPr>
            <p:spPr bwMode="auto">
              <a:xfrm flipH="1">
                <a:off x="3222" y="1971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69" name="Line 3537"/>
              <p:cNvSpPr>
                <a:spLocks noChangeShapeType="1"/>
              </p:cNvSpPr>
              <p:nvPr/>
            </p:nvSpPr>
            <p:spPr bwMode="auto">
              <a:xfrm flipH="1">
                <a:off x="3215" y="1975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70" name="Line 3538"/>
              <p:cNvSpPr>
                <a:spLocks noChangeShapeType="1"/>
              </p:cNvSpPr>
              <p:nvPr/>
            </p:nvSpPr>
            <p:spPr bwMode="auto">
              <a:xfrm flipH="1">
                <a:off x="3269" y="193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71" name="Line 3539"/>
              <p:cNvSpPr>
                <a:spLocks noChangeShapeType="1"/>
              </p:cNvSpPr>
              <p:nvPr/>
            </p:nvSpPr>
            <p:spPr bwMode="auto">
              <a:xfrm flipH="1">
                <a:off x="3262" y="1940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72" name="Line 3540"/>
              <p:cNvSpPr>
                <a:spLocks noChangeShapeType="1"/>
              </p:cNvSpPr>
              <p:nvPr/>
            </p:nvSpPr>
            <p:spPr bwMode="auto">
              <a:xfrm flipH="1">
                <a:off x="3255" y="1943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73" name="Line 3541"/>
              <p:cNvSpPr>
                <a:spLocks noChangeShapeType="1"/>
              </p:cNvSpPr>
              <p:nvPr/>
            </p:nvSpPr>
            <p:spPr bwMode="auto">
              <a:xfrm flipH="1">
                <a:off x="3249" y="1947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74" name="Line 3542"/>
              <p:cNvSpPr>
                <a:spLocks noChangeShapeType="1"/>
              </p:cNvSpPr>
              <p:nvPr/>
            </p:nvSpPr>
            <p:spPr bwMode="auto">
              <a:xfrm flipH="1">
                <a:off x="3242" y="1951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75" name="Line 3543"/>
              <p:cNvSpPr>
                <a:spLocks noChangeShapeType="1"/>
              </p:cNvSpPr>
              <p:nvPr/>
            </p:nvSpPr>
            <p:spPr bwMode="auto">
              <a:xfrm flipH="1">
                <a:off x="3235" y="1955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76" name="Line 3544"/>
              <p:cNvSpPr>
                <a:spLocks noChangeShapeType="1"/>
              </p:cNvSpPr>
              <p:nvPr/>
            </p:nvSpPr>
            <p:spPr bwMode="auto">
              <a:xfrm flipH="1">
                <a:off x="3228" y="1959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77" name="Line 3545"/>
              <p:cNvSpPr>
                <a:spLocks noChangeShapeType="1"/>
              </p:cNvSpPr>
              <p:nvPr/>
            </p:nvSpPr>
            <p:spPr bwMode="auto">
              <a:xfrm flipH="1">
                <a:off x="3222" y="1963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78" name="Line 3546"/>
              <p:cNvSpPr>
                <a:spLocks noChangeShapeType="1"/>
              </p:cNvSpPr>
              <p:nvPr/>
            </p:nvSpPr>
            <p:spPr bwMode="auto">
              <a:xfrm flipH="1">
                <a:off x="3215" y="1967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79" name="Line 3547"/>
              <p:cNvSpPr>
                <a:spLocks noChangeShapeType="1"/>
              </p:cNvSpPr>
              <p:nvPr/>
            </p:nvSpPr>
            <p:spPr bwMode="auto">
              <a:xfrm flipH="1">
                <a:off x="3269" y="192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80" name="Line 3548"/>
              <p:cNvSpPr>
                <a:spLocks noChangeShapeType="1"/>
              </p:cNvSpPr>
              <p:nvPr/>
            </p:nvSpPr>
            <p:spPr bwMode="auto">
              <a:xfrm flipH="1">
                <a:off x="3262" y="1932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81" name="Line 3549"/>
              <p:cNvSpPr>
                <a:spLocks noChangeShapeType="1"/>
              </p:cNvSpPr>
              <p:nvPr/>
            </p:nvSpPr>
            <p:spPr bwMode="auto">
              <a:xfrm flipH="1">
                <a:off x="3255" y="1936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82" name="Line 3550"/>
              <p:cNvSpPr>
                <a:spLocks noChangeShapeType="1"/>
              </p:cNvSpPr>
              <p:nvPr/>
            </p:nvSpPr>
            <p:spPr bwMode="auto">
              <a:xfrm flipH="1">
                <a:off x="3249" y="194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83" name="Line 3551"/>
              <p:cNvSpPr>
                <a:spLocks noChangeShapeType="1"/>
              </p:cNvSpPr>
              <p:nvPr/>
            </p:nvSpPr>
            <p:spPr bwMode="auto">
              <a:xfrm flipH="1">
                <a:off x="3242" y="1943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84" name="Line 3552"/>
              <p:cNvSpPr>
                <a:spLocks noChangeShapeType="1"/>
              </p:cNvSpPr>
              <p:nvPr/>
            </p:nvSpPr>
            <p:spPr bwMode="auto">
              <a:xfrm flipH="1">
                <a:off x="3235" y="1947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85" name="Line 3553"/>
              <p:cNvSpPr>
                <a:spLocks noChangeShapeType="1"/>
              </p:cNvSpPr>
              <p:nvPr/>
            </p:nvSpPr>
            <p:spPr bwMode="auto">
              <a:xfrm flipH="1">
                <a:off x="3228" y="1951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86" name="Line 3554"/>
              <p:cNvSpPr>
                <a:spLocks noChangeShapeType="1"/>
              </p:cNvSpPr>
              <p:nvPr/>
            </p:nvSpPr>
            <p:spPr bwMode="auto">
              <a:xfrm flipH="1">
                <a:off x="3222" y="1955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87" name="Line 3555"/>
              <p:cNvSpPr>
                <a:spLocks noChangeShapeType="1"/>
              </p:cNvSpPr>
              <p:nvPr/>
            </p:nvSpPr>
            <p:spPr bwMode="auto">
              <a:xfrm flipH="1">
                <a:off x="3215" y="1959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88" name="Line 3556"/>
              <p:cNvSpPr>
                <a:spLocks noChangeShapeType="1"/>
              </p:cNvSpPr>
              <p:nvPr/>
            </p:nvSpPr>
            <p:spPr bwMode="auto">
              <a:xfrm flipH="1">
                <a:off x="3269" y="192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89" name="Line 3557"/>
              <p:cNvSpPr>
                <a:spLocks noChangeShapeType="1"/>
              </p:cNvSpPr>
              <p:nvPr/>
            </p:nvSpPr>
            <p:spPr bwMode="auto">
              <a:xfrm flipH="1">
                <a:off x="3262" y="1924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90" name="Line 3558"/>
              <p:cNvSpPr>
                <a:spLocks noChangeShapeType="1"/>
              </p:cNvSpPr>
              <p:nvPr/>
            </p:nvSpPr>
            <p:spPr bwMode="auto">
              <a:xfrm flipH="1">
                <a:off x="3255" y="1928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91" name="Line 3559"/>
              <p:cNvSpPr>
                <a:spLocks noChangeShapeType="1"/>
              </p:cNvSpPr>
              <p:nvPr/>
            </p:nvSpPr>
            <p:spPr bwMode="auto">
              <a:xfrm flipH="1">
                <a:off x="3249" y="1932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92" name="Line 3560"/>
              <p:cNvSpPr>
                <a:spLocks noChangeShapeType="1"/>
              </p:cNvSpPr>
              <p:nvPr/>
            </p:nvSpPr>
            <p:spPr bwMode="auto">
              <a:xfrm flipH="1">
                <a:off x="3242" y="193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93" name="Line 3561"/>
              <p:cNvSpPr>
                <a:spLocks noChangeShapeType="1"/>
              </p:cNvSpPr>
              <p:nvPr/>
            </p:nvSpPr>
            <p:spPr bwMode="auto">
              <a:xfrm flipH="1">
                <a:off x="3235" y="1940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94" name="Line 3562"/>
              <p:cNvSpPr>
                <a:spLocks noChangeShapeType="1"/>
              </p:cNvSpPr>
              <p:nvPr/>
            </p:nvSpPr>
            <p:spPr bwMode="auto">
              <a:xfrm flipH="1">
                <a:off x="3228" y="1943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95" name="Line 3563"/>
              <p:cNvSpPr>
                <a:spLocks noChangeShapeType="1"/>
              </p:cNvSpPr>
              <p:nvPr/>
            </p:nvSpPr>
            <p:spPr bwMode="auto">
              <a:xfrm flipH="1">
                <a:off x="3222" y="1947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96" name="Line 3564"/>
              <p:cNvSpPr>
                <a:spLocks noChangeShapeType="1"/>
              </p:cNvSpPr>
              <p:nvPr/>
            </p:nvSpPr>
            <p:spPr bwMode="auto">
              <a:xfrm flipH="1">
                <a:off x="3215" y="1951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97" name="Line 3565"/>
              <p:cNvSpPr>
                <a:spLocks noChangeShapeType="1"/>
              </p:cNvSpPr>
              <p:nvPr/>
            </p:nvSpPr>
            <p:spPr bwMode="auto">
              <a:xfrm flipH="1">
                <a:off x="3269" y="1912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98" name="Line 3566"/>
              <p:cNvSpPr>
                <a:spLocks noChangeShapeType="1"/>
              </p:cNvSpPr>
              <p:nvPr/>
            </p:nvSpPr>
            <p:spPr bwMode="auto">
              <a:xfrm flipH="1">
                <a:off x="3262" y="1916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99" name="Line 3567"/>
              <p:cNvSpPr>
                <a:spLocks noChangeShapeType="1"/>
              </p:cNvSpPr>
              <p:nvPr/>
            </p:nvSpPr>
            <p:spPr bwMode="auto">
              <a:xfrm flipH="1">
                <a:off x="3255" y="1920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00" name="Line 3568"/>
              <p:cNvSpPr>
                <a:spLocks noChangeShapeType="1"/>
              </p:cNvSpPr>
              <p:nvPr/>
            </p:nvSpPr>
            <p:spPr bwMode="auto">
              <a:xfrm flipH="1">
                <a:off x="3249" y="192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01" name="Line 3569"/>
              <p:cNvSpPr>
                <a:spLocks noChangeShapeType="1"/>
              </p:cNvSpPr>
              <p:nvPr/>
            </p:nvSpPr>
            <p:spPr bwMode="auto">
              <a:xfrm flipH="1">
                <a:off x="3242" y="192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02" name="Line 3570"/>
              <p:cNvSpPr>
                <a:spLocks noChangeShapeType="1"/>
              </p:cNvSpPr>
              <p:nvPr/>
            </p:nvSpPr>
            <p:spPr bwMode="auto">
              <a:xfrm flipH="1">
                <a:off x="3235" y="1932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03" name="Line 3571"/>
              <p:cNvSpPr>
                <a:spLocks noChangeShapeType="1"/>
              </p:cNvSpPr>
              <p:nvPr/>
            </p:nvSpPr>
            <p:spPr bwMode="auto">
              <a:xfrm flipH="1">
                <a:off x="3228" y="1936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04" name="Line 3572"/>
              <p:cNvSpPr>
                <a:spLocks noChangeShapeType="1"/>
              </p:cNvSpPr>
              <p:nvPr/>
            </p:nvSpPr>
            <p:spPr bwMode="auto">
              <a:xfrm flipH="1">
                <a:off x="3222" y="194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05" name="Line 3573"/>
              <p:cNvSpPr>
                <a:spLocks noChangeShapeType="1"/>
              </p:cNvSpPr>
              <p:nvPr/>
            </p:nvSpPr>
            <p:spPr bwMode="auto">
              <a:xfrm flipH="1">
                <a:off x="3215" y="1943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06" name="Line 3574"/>
              <p:cNvSpPr>
                <a:spLocks noChangeShapeType="1"/>
              </p:cNvSpPr>
              <p:nvPr/>
            </p:nvSpPr>
            <p:spPr bwMode="auto">
              <a:xfrm flipH="1">
                <a:off x="3269" y="190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07" name="Line 3575"/>
              <p:cNvSpPr>
                <a:spLocks noChangeShapeType="1"/>
              </p:cNvSpPr>
              <p:nvPr/>
            </p:nvSpPr>
            <p:spPr bwMode="auto">
              <a:xfrm flipH="1">
                <a:off x="3262" y="1908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08" name="Line 3576"/>
              <p:cNvSpPr>
                <a:spLocks noChangeShapeType="1"/>
              </p:cNvSpPr>
              <p:nvPr/>
            </p:nvSpPr>
            <p:spPr bwMode="auto">
              <a:xfrm flipH="1">
                <a:off x="3255" y="1912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09" name="Line 3577"/>
              <p:cNvSpPr>
                <a:spLocks noChangeShapeType="1"/>
              </p:cNvSpPr>
              <p:nvPr/>
            </p:nvSpPr>
            <p:spPr bwMode="auto">
              <a:xfrm flipH="1">
                <a:off x="3249" y="191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10" name="Line 3578"/>
              <p:cNvSpPr>
                <a:spLocks noChangeShapeType="1"/>
              </p:cNvSpPr>
              <p:nvPr/>
            </p:nvSpPr>
            <p:spPr bwMode="auto">
              <a:xfrm flipH="1">
                <a:off x="3242" y="192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11" name="Line 3579"/>
              <p:cNvSpPr>
                <a:spLocks noChangeShapeType="1"/>
              </p:cNvSpPr>
              <p:nvPr/>
            </p:nvSpPr>
            <p:spPr bwMode="auto">
              <a:xfrm flipH="1">
                <a:off x="3235" y="1924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12" name="Line 3580"/>
              <p:cNvSpPr>
                <a:spLocks noChangeShapeType="1"/>
              </p:cNvSpPr>
              <p:nvPr/>
            </p:nvSpPr>
            <p:spPr bwMode="auto">
              <a:xfrm flipH="1">
                <a:off x="3228" y="1928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13" name="Line 3581"/>
              <p:cNvSpPr>
                <a:spLocks noChangeShapeType="1"/>
              </p:cNvSpPr>
              <p:nvPr/>
            </p:nvSpPr>
            <p:spPr bwMode="auto">
              <a:xfrm flipH="1">
                <a:off x="3222" y="1932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14" name="Line 3582"/>
              <p:cNvSpPr>
                <a:spLocks noChangeShapeType="1"/>
              </p:cNvSpPr>
              <p:nvPr/>
            </p:nvSpPr>
            <p:spPr bwMode="auto">
              <a:xfrm flipH="1">
                <a:off x="3215" y="193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15" name="Line 3583"/>
              <p:cNvSpPr>
                <a:spLocks noChangeShapeType="1"/>
              </p:cNvSpPr>
              <p:nvPr/>
            </p:nvSpPr>
            <p:spPr bwMode="auto">
              <a:xfrm flipH="1">
                <a:off x="3269" y="189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16" name="Line 3584"/>
              <p:cNvSpPr>
                <a:spLocks noChangeShapeType="1"/>
              </p:cNvSpPr>
              <p:nvPr/>
            </p:nvSpPr>
            <p:spPr bwMode="auto">
              <a:xfrm flipH="1">
                <a:off x="3262" y="1900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17" name="Line 3585"/>
              <p:cNvSpPr>
                <a:spLocks noChangeShapeType="1"/>
              </p:cNvSpPr>
              <p:nvPr/>
            </p:nvSpPr>
            <p:spPr bwMode="auto">
              <a:xfrm flipH="1">
                <a:off x="3255" y="1904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18" name="Line 3586"/>
              <p:cNvSpPr>
                <a:spLocks noChangeShapeType="1"/>
              </p:cNvSpPr>
              <p:nvPr/>
            </p:nvSpPr>
            <p:spPr bwMode="auto">
              <a:xfrm flipH="1">
                <a:off x="3249" y="190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19" name="Line 3587"/>
              <p:cNvSpPr>
                <a:spLocks noChangeShapeType="1"/>
              </p:cNvSpPr>
              <p:nvPr/>
            </p:nvSpPr>
            <p:spPr bwMode="auto">
              <a:xfrm flipH="1">
                <a:off x="3242" y="1912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20" name="Line 3588"/>
              <p:cNvSpPr>
                <a:spLocks noChangeShapeType="1"/>
              </p:cNvSpPr>
              <p:nvPr/>
            </p:nvSpPr>
            <p:spPr bwMode="auto">
              <a:xfrm flipH="1">
                <a:off x="3235" y="1916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21" name="Line 3589"/>
              <p:cNvSpPr>
                <a:spLocks noChangeShapeType="1"/>
              </p:cNvSpPr>
              <p:nvPr/>
            </p:nvSpPr>
            <p:spPr bwMode="auto">
              <a:xfrm flipH="1">
                <a:off x="3228" y="1920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22" name="Line 3590"/>
              <p:cNvSpPr>
                <a:spLocks noChangeShapeType="1"/>
              </p:cNvSpPr>
              <p:nvPr/>
            </p:nvSpPr>
            <p:spPr bwMode="auto">
              <a:xfrm flipH="1">
                <a:off x="3222" y="192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23" name="Line 3591"/>
              <p:cNvSpPr>
                <a:spLocks noChangeShapeType="1"/>
              </p:cNvSpPr>
              <p:nvPr/>
            </p:nvSpPr>
            <p:spPr bwMode="auto">
              <a:xfrm flipH="1">
                <a:off x="3215" y="192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24" name="Line 3592"/>
              <p:cNvSpPr>
                <a:spLocks noChangeShapeType="1"/>
              </p:cNvSpPr>
              <p:nvPr/>
            </p:nvSpPr>
            <p:spPr bwMode="auto">
              <a:xfrm flipH="1">
                <a:off x="3269" y="1889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25" name="Line 3593"/>
              <p:cNvSpPr>
                <a:spLocks noChangeShapeType="1"/>
              </p:cNvSpPr>
              <p:nvPr/>
            </p:nvSpPr>
            <p:spPr bwMode="auto">
              <a:xfrm flipH="1">
                <a:off x="3262" y="1893"/>
                <a:ext cx="4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26" name="Line 3594"/>
              <p:cNvSpPr>
                <a:spLocks noChangeShapeType="1"/>
              </p:cNvSpPr>
              <p:nvPr/>
            </p:nvSpPr>
            <p:spPr bwMode="auto">
              <a:xfrm flipH="1">
                <a:off x="3255" y="1896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27" name="Line 3595"/>
              <p:cNvSpPr>
                <a:spLocks noChangeShapeType="1"/>
              </p:cNvSpPr>
              <p:nvPr/>
            </p:nvSpPr>
            <p:spPr bwMode="auto">
              <a:xfrm flipH="1">
                <a:off x="3249" y="190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28" name="Line 3596"/>
              <p:cNvSpPr>
                <a:spLocks noChangeShapeType="1"/>
              </p:cNvSpPr>
              <p:nvPr/>
            </p:nvSpPr>
            <p:spPr bwMode="auto">
              <a:xfrm flipH="1">
                <a:off x="3242" y="190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29" name="Line 3597"/>
              <p:cNvSpPr>
                <a:spLocks noChangeShapeType="1"/>
              </p:cNvSpPr>
              <p:nvPr/>
            </p:nvSpPr>
            <p:spPr bwMode="auto">
              <a:xfrm flipH="1">
                <a:off x="3235" y="1908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30" name="Line 3598"/>
              <p:cNvSpPr>
                <a:spLocks noChangeShapeType="1"/>
              </p:cNvSpPr>
              <p:nvPr/>
            </p:nvSpPr>
            <p:spPr bwMode="auto">
              <a:xfrm flipH="1">
                <a:off x="3228" y="1912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31" name="Line 3599"/>
              <p:cNvSpPr>
                <a:spLocks noChangeShapeType="1"/>
              </p:cNvSpPr>
              <p:nvPr/>
            </p:nvSpPr>
            <p:spPr bwMode="auto">
              <a:xfrm flipH="1">
                <a:off x="3222" y="191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32" name="Line 3600"/>
              <p:cNvSpPr>
                <a:spLocks noChangeShapeType="1"/>
              </p:cNvSpPr>
              <p:nvPr/>
            </p:nvSpPr>
            <p:spPr bwMode="auto">
              <a:xfrm flipH="1">
                <a:off x="3215" y="192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33" name="Line 3601"/>
              <p:cNvSpPr>
                <a:spLocks noChangeShapeType="1"/>
              </p:cNvSpPr>
              <p:nvPr/>
            </p:nvSpPr>
            <p:spPr bwMode="auto">
              <a:xfrm flipH="1">
                <a:off x="3269" y="1881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34" name="Line 3602"/>
              <p:cNvSpPr>
                <a:spLocks noChangeShapeType="1"/>
              </p:cNvSpPr>
              <p:nvPr/>
            </p:nvSpPr>
            <p:spPr bwMode="auto">
              <a:xfrm flipH="1">
                <a:off x="3262" y="1885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35" name="Line 3603"/>
              <p:cNvSpPr>
                <a:spLocks noChangeShapeType="1"/>
              </p:cNvSpPr>
              <p:nvPr/>
            </p:nvSpPr>
            <p:spPr bwMode="auto">
              <a:xfrm flipH="1">
                <a:off x="3255" y="1889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36" name="Line 3604"/>
              <p:cNvSpPr>
                <a:spLocks noChangeShapeType="1"/>
              </p:cNvSpPr>
              <p:nvPr/>
            </p:nvSpPr>
            <p:spPr bwMode="auto">
              <a:xfrm flipH="1">
                <a:off x="3249" y="1893"/>
                <a:ext cx="3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37" name="Line 3605"/>
              <p:cNvSpPr>
                <a:spLocks noChangeShapeType="1"/>
              </p:cNvSpPr>
              <p:nvPr/>
            </p:nvSpPr>
            <p:spPr bwMode="auto">
              <a:xfrm flipH="1">
                <a:off x="3242" y="189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38" name="Line 3606"/>
              <p:cNvSpPr>
                <a:spLocks noChangeShapeType="1"/>
              </p:cNvSpPr>
              <p:nvPr/>
            </p:nvSpPr>
            <p:spPr bwMode="auto">
              <a:xfrm flipH="1">
                <a:off x="3235" y="1900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39" name="Line 3607"/>
              <p:cNvSpPr>
                <a:spLocks noChangeShapeType="1"/>
              </p:cNvSpPr>
              <p:nvPr/>
            </p:nvSpPr>
            <p:spPr bwMode="auto">
              <a:xfrm flipH="1">
                <a:off x="3228" y="1904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40" name="Line 3608"/>
              <p:cNvSpPr>
                <a:spLocks noChangeShapeType="1"/>
              </p:cNvSpPr>
              <p:nvPr/>
            </p:nvSpPr>
            <p:spPr bwMode="auto">
              <a:xfrm flipH="1">
                <a:off x="3222" y="190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41" name="Line 3609"/>
              <p:cNvSpPr>
                <a:spLocks noChangeShapeType="1"/>
              </p:cNvSpPr>
              <p:nvPr/>
            </p:nvSpPr>
            <p:spPr bwMode="auto">
              <a:xfrm flipH="1">
                <a:off x="3215" y="1912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42" name="Line 3610"/>
              <p:cNvSpPr>
                <a:spLocks noChangeShapeType="1"/>
              </p:cNvSpPr>
              <p:nvPr/>
            </p:nvSpPr>
            <p:spPr bwMode="auto">
              <a:xfrm flipH="1">
                <a:off x="3269" y="1873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43" name="Line 3611"/>
              <p:cNvSpPr>
                <a:spLocks noChangeShapeType="1"/>
              </p:cNvSpPr>
              <p:nvPr/>
            </p:nvSpPr>
            <p:spPr bwMode="auto">
              <a:xfrm flipH="1">
                <a:off x="3262" y="1877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44" name="Line 3612"/>
              <p:cNvSpPr>
                <a:spLocks noChangeShapeType="1"/>
              </p:cNvSpPr>
              <p:nvPr/>
            </p:nvSpPr>
            <p:spPr bwMode="auto">
              <a:xfrm flipH="1">
                <a:off x="3255" y="1881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45" name="Line 3613"/>
              <p:cNvSpPr>
                <a:spLocks noChangeShapeType="1"/>
              </p:cNvSpPr>
              <p:nvPr/>
            </p:nvSpPr>
            <p:spPr bwMode="auto">
              <a:xfrm flipH="1">
                <a:off x="3249" y="1885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46" name="Line 3614"/>
              <p:cNvSpPr>
                <a:spLocks noChangeShapeType="1"/>
              </p:cNvSpPr>
              <p:nvPr/>
            </p:nvSpPr>
            <p:spPr bwMode="auto">
              <a:xfrm flipH="1">
                <a:off x="3242" y="1889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47" name="Line 3615"/>
              <p:cNvSpPr>
                <a:spLocks noChangeShapeType="1"/>
              </p:cNvSpPr>
              <p:nvPr/>
            </p:nvSpPr>
            <p:spPr bwMode="auto">
              <a:xfrm flipH="1">
                <a:off x="3238" y="1893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48" name="Line 3616"/>
              <p:cNvSpPr>
                <a:spLocks noChangeShapeType="1"/>
              </p:cNvSpPr>
              <p:nvPr/>
            </p:nvSpPr>
            <p:spPr bwMode="auto">
              <a:xfrm flipH="1">
                <a:off x="3235" y="1893"/>
                <a:ext cx="3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49" name="Line 3617"/>
              <p:cNvSpPr>
                <a:spLocks noChangeShapeType="1"/>
              </p:cNvSpPr>
              <p:nvPr/>
            </p:nvSpPr>
            <p:spPr bwMode="auto">
              <a:xfrm flipH="1">
                <a:off x="3228" y="1896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50" name="Line 3618"/>
              <p:cNvSpPr>
                <a:spLocks noChangeShapeType="1"/>
              </p:cNvSpPr>
              <p:nvPr/>
            </p:nvSpPr>
            <p:spPr bwMode="auto">
              <a:xfrm flipH="1">
                <a:off x="3222" y="190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51" name="Line 3619"/>
              <p:cNvSpPr>
                <a:spLocks noChangeShapeType="1"/>
              </p:cNvSpPr>
              <p:nvPr/>
            </p:nvSpPr>
            <p:spPr bwMode="auto">
              <a:xfrm flipH="1">
                <a:off x="3215" y="190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52" name="Line 3620"/>
              <p:cNvSpPr>
                <a:spLocks noChangeShapeType="1"/>
              </p:cNvSpPr>
              <p:nvPr/>
            </p:nvSpPr>
            <p:spPr bwMode="auto">
              <a:xfrm flipH="1">
                <a:off x="3269" y="1865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153" name="Line 3621"/>
              <p:cNvSpPr>
                <a:spLocks noChangeShapeType="1"/>
              </p:cNvSpPr>
              <p:nvPr/>
            </p:nvSpPr>
            <p:spPr bwMode="auto">
              <a:xfrm flipH="1">
                <a:off x="3262" y="1869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grpSp>
          <p:nvGrpSpPr>
            <p:cNvPr id="26" name="Group 3823"/>
            <p:cNvGrpSpPr>
              <a:grpSpLocks/>
            </p:cNvGrpSpPr>
            <p:nvPr/>
          </p:nvGrpSpPr>
          <p:grpSpPr bwMode="auto">
            <a:xfrm>
              <a:off x="3215" y="1827"/>
              <a:ext cx="57" cy="195"/>
              <a:chOff x="3215" y="1827"/>
              <a:chExt cx="57" cy="195"/>
            </a:xfrm>
          </p:grpSpPr>
          <p:sp>
            <p:nvSpPr>
              <p:cNvPr id="754" name="Line 3623"/>
              <p:cNvSpPr>
                <a:spLocks noChangeShapeType="1"/>
              </p:cNvSpPr>
              <p:nvPr/>
            </p:nvSpPr>
            <p:spPr bwMode="auto">
              <a:xfrm flipH="1">
                <a:off x="3255" y="1873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55" name="Line 3624"/>
              <p:cNvSpPr>
                <a:spLocks noChangeShapeType="1"/>
              </p:cNvSpPr>
              <p:nvPr/>
            </p:nvSpPr>
            <p:spPr bwMode="auto">
              <a:xfrm flipH="1">
                <a:off x="3249" y="1877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56" name="Line 3625"/>
              <p:cNvSpPr>
                <a:spLocks noChangeShapeType="1"/>
              </p:cNvSpPr>
              <p:nvPr/>
            </p:nvSpPr>
            <p:spPr bwMode="auto">
              <a:xfrm flipH="1">
                <a:off x="3242" y="1881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57" name="Line 3626"/>
              <p:cNvSpPr>
                <a:spLocks noChangeShapeType="1"/>
              </p:cNvSpPr>
              <p:nvPr/>
            </p:nvSpPr>
            <p:spPr bwMode="auto">
              <a:xfrm flipH="1">
                <a:off x="3235" y="18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58" name="Line 3627"/>
              <p:cNvSpPr>
                <a:spLocks noChangeShapeType="1"/>
              </p:cNvSpPr>
              <p:nvPr/>
            </p:nvSpPr>
            <p:spPr bwMode="auto">
              <a:xfrm flipH="1">
                <a:off x="3228" y="1889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59" name="Line 3628"/>
              <p:cNvSpPr>
                <a:spLocks noChangeShapeType="1"/>
              </p:cNvSpPr>
              <p:nvPr/>
            </p:nvSpPr>
            <p:spPr bwMode="auto">
              <a:xfrm flipH="1">
                <a:off x="3222" y="1893"/>
                <a:ext cx="3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60" name="Line 3629"/>
              <p:cNvSpPr>
                <a:spLocks noChangeShapeType="1"/>
              </p:cNvSpPr>
              <p:nvPr/>
            </p:nvSpPr>
            <p:spPr bwMode="auto">
              <a:xfrm flipH="1">
                <a:off x="3215" y="189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61" name="Line 3630"/>
              <p:cNvSpPr>
                <a:spLocks noChangeShapeType="1"/>
              </p:cNvSpPr>
              <p:nvPr/>
            </p:nvSpPr>
            <p:spPr bwMode="auto">
              <a:xfrm flipH="1">
                <a:off x="3269" y="1858"/>
                <a:ext cx="3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62" name="Line 3631"/>
              <p:cNvSpPr>
                <a:spLocks noChangeShapeType="1"/>
              </p:cNvSpPr>
              <p:nvPr/>
            </p:nvSpPr>
            <p:spPr bwMode="auto">
              <a:xfrm flipH="1">
                <a:off x="3262" y="1861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63" name="Line 3632"/>
              <p:cNvSpPr>
                <a:spLocks noChangeShapeType="1"/>
              </p:cNvSpPr>
              <p:nvPr/>
            </p:nvSpPr>
            <p:spPr bwMode="auto">
              <a:xfrm flipH="1">
                <a:off x="3255" y="1865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64" name="Line 3633"/>
              <p:cNvSpPr>
                <a:spLocks noChangeShapeType="1"/>
              </p:cNvSpPr>
              <p:nvPr/>
            </p:nvSpPr>
            <p:spPr bwMode="auto">
              <a:xfrm flipH="1">
                <a:off x="3249" y="1869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65" name="Line 3634"/>
              <p:cNvSpPr>
                <a:spLocks noChangeShapeType="1"/>
              </p:cNvSpPr>
              <p:nvPr/>
            </p:nvSpPr>
            <p:spPr bwMode="auto">
              <a:xfrm flipH="1">
                <a:off x="3242" y="1873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66" name="Line 3635"/>
              <p:cNvSpPr>
                <a:spLocks noChangeShapeType="1"/>
              </p:cNvSpPr>
              <p:nvPr/>
            </p:nvSpPr>
            <p:spPr bwMode="auto">
              <a:xfrm flipH="1">
                <a:off x="3228" y="1882"/>
                <a:ext cx="2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67" name="Line 3636"/>
              <p:cNvSpPr>
                <a:spLocks noChangeShapeType="1"/>
              </p:cNvSpPr>
              <p:nvPr/>
            </p:nvSpPr>
            <p:spPr bwMode="auto">
              <a:xfrm flipH="1">
                <a:off x="3222" y="1885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68" name="Line 3637"/>
              <p:cNvSpPr>
                <a:spLocks noChangeShapeType="1"/>
              </p:cNvSpPr>
              <p:nvPr/>
            </p:nvSpPr>
            <p:spPr bwMode="auto">
              <a:xfrm flipH="1">
                <a:off x="3215" y="1889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69" name="Line 3638"/>
              <p:cNvSpPr>
                <a:spLocks noChangeShapeType="1"/>
              </p:cNvSpPr>
              <p:nvPr/>
            </p:nvSpPr>
            <p:spPr bwMode="auto">
              <a:xfrm flipH="1">
                <a:off x="3269" y="185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70" name="Line 3639"/>
              <p:cNvSpPr>
                <a:spLocks noChangeShapeType="1"/>
              </p:cNvSpPr>
              <p:nvPr/>
            </p:nvSpPr>
            <p:spPr bwMode="auto">
              <a:xfrm flipH="1">
                <a:off x="3262" y="1854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71" name="Line 3640"/>
              <p:cNvSpPr>
                <a:spLocks noChangeShapeType="1"/>
              </p:cNvSpPr>
              <p:nvPr/>
            </p:nvSpPr>
            <p:spPr bwMode="auto">
              <a:xfrm flipH="1">
                <a:off x="3255" y="1858"/>
                <a:ext cx="4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72" name="Line 3641"/>
              <p:cNvSpPr>
                <a:spLocks noChangeShapeType="1"/>
              </p:cNvSpPr>
              <p:nvPr/>
            </p:nvSpPr>
            <p:spPr bwMode="auto">
              <a:xfrm flipH="1">
                <a:off x="3249" y="1861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73" name="Line 3642"/>
              <p:cNvSpPr>
                <a:spLocks noChangeShapeType="1"/>
              </p:cNvSpPr>
              <p:nvPr/>
            </p:nvSpPr>
            <p:spPr bwMode="auto">
              <a:xfrm flipH="1">
                <a:off x="3242" y="1865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74" name="Line 3643"/>
              <p:cNvSpPr>
                <a:spLocks noChangeShapeType="1"/>
              </p:cNvSpPr>
              <p:nvPr/>
            </p:nvSpPr>
            <p:spPr bwMode="auto">
              <a:xfrm flipH="1">
                <a:off x="3269" y="1842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75" name="Line 3644"/>
              <p:cNvSpPr>
                <a:spLocks noChangeShapeType="1"/>
              </p:cNvSpPr>
              <p:nvPr/>
            </p:nvSpPr>
            <p:spPr bwMode="auto">
              <a:xfrm flipH="1">
                <a:off x="3262" y="1846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76" name="Line 3645"/>
              <p:cNvSpPr>
                <a:spLocks noChangeShapeType="1"/>
              </p:cNvSpPr>
              <p:nvPr/>
            </p:nvSpPr>
            <p:spPr bwMode="auto">
              <a:xfrm flipH="1">
                <a:off x="3255" y="1850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77" name="Line 3646"/>
              <p:cNvSpPr>
                <a:spLocks noChangeShapeType="1"/>
              </p:cNvSpPr>
              <p:nvPr/>
            </p:nvSpPr>
            <p:spPr bwMode="auto">
              <a:xfrm flipH="1">
                <a:off x="3249" y="185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78" name="Line 3647"/>
              <p:cNvSpPr>
                <a:spLocks noChangeShapeType="1"/>
              </p:cNvSpPr>
              <p:nvPr/>
            </p:nvSpPr>
            <p:spPr bwMode="auto">
              <a:xfrm flipH="1">
                <a:off x="3242" y="1858"/>
                <a:ext cx="3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79" name="Line 3648"/>
              <p:cNvSpPr>
                <a:spLocks noChangeShapeType="1"/>
              </p:cNvSpPr>
              <p:nvPr/>
            </p:nvSpPr>
            <p:spPr bwMode="auto">
              <a:xfrm flipH="1">
                <a:off x="3269" y="183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80" name="Line 3649"/>
              <p:cNvSpPr>
                <a:spLocks noChangeShapeType="1"/>
              </p:cNvSpPr>
              <p:nvPr/>
            </p:nvSpPr>
            <p:spPr bwMode="auto">
              <a:xfrm flipH="1">
                <a:off x="3262" y="1838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81" name="Line 3650"/>
              <p:cNvSpPr>
                <a:spLocks noChangeShapeType="1"/>
              </p:cNvSpPr>
              <p:nvPr/>
            </p:nvSpPr>
            <p:spPr bwMode="auto">
              <a:xfrm flipH="1">
                <a:off x="3255" y="1842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82" name="Line 3651"/>
              <p:cNvSpPr>
                <a:spLocks noChangeShapeType="1"/>
              </p:cNvSpPr>
              <p:nvPr/>
            </p:nvSpPr>
            <p:spPr bwMode="auto">
              <a:xfrm flipH="1">
                <a:off x="3249" y="1846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83" name="Line 3652"/>
              <p:cNvSpPr>
                <a:spLocks noChangeShapeType="1"/>
              </p:cNvSpPr>
              <p:nvPr/>
            </p:nvSpPr>
            <p:spPr bwMode="auto">
              <a:xfrm flipH="1">
                <a:off x="3242" y="185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84" name="Line 3653"/>
              <p:cNvSpPr>
                <a:spLocks noChangeShapeType="1"/>
              </p:cNvSpPr>
              <p:nvPr/>
            </p:nvSpPr>
            <p:spPr bwMode="auto">
              <a:xfrm flipH="1">
                <a:off x="3269" y="1827"/>
                <a:ext cx="2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85" name="Line 3654"/>
              <p:cNvSpPr>
                <a:spLocks noChangeShapeType="1"/>
              </p:cNvSpPr>
              <p:nvPr/>
            </p:nvSpPr>
            <p:spPr bwMode="auto">
              <a:xfrm flipH="1">
                <a:off x="3262" y="1830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86" name="Line 3655"/>
              <p:cNvSpPr>
                <a:spLocks noChangeShapeType="1"/>
              </p:cNvSpPr>
              <p:nvPr/>
            </p:nvSpPr>
            <p:spPr bwMode="auto">
              <a:xfrm flipH="1">
                <a:off x="3255" y="1834"/>
                <a:ext cx="4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87" name="Line 3656"/>
              <p:cNvSpPr>
                <a:spLocks noChangeShapeType="1"/>
              </p:cNvSpPr>
              <p:nvPr/>
            </p:nvSpPr>
            <p:spPr bwMode="auto">
              <a:xfrm flipH="1">
                <a:off x="3249" y="1838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88" name="Line 3657"/>
              <p:cNvSpPr>
                <a:spLocks noChangeShapeType="1"/>
              </p:cNvSpPr>
              <p:nvPr/>
            </p:nvSpPr>
            <p:spPr bwMode="auto">
              <a:xfrm flipH="1">
                <a:off x="3242" y="1842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89" name="Line 3658"/>
              <p:cNvSpPr>
                <a:spLocks noChangeShapeType="1"/>
              </p:cNvSpPr>
              <p:nvPr/>
            </p:nvSpPr>
            <p:spPr bwMode="auto">
              <a:xfrm flipH="1">
                <a:off x="3255" y="1827"/>
                <a:ext cx="3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90" name="Line 3659"/>
              <p:cNvSpPr>
                <a:spLocks noChangeShapeType="1"/>
              </p:cNvSpPr>
              <p:nvPr/>
            </p:nvSpPr>
            <p:spPr bwMode="auto">
              <a:xfrm flipH="1">
                <a:off x="3249" y="1830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91" name="Line 3660"/>
              <p:cNvSpPr>
                <a:spLocks noChangeShapeType="1"/>
              </p:cNvSpPr>
              <p:nvPr/>
            </p:nvSpPr>
            <p:spPr bwMode="auto">
              <a:xfrm flipH="1">
                <a:off x="3242" y="1834"/>
                <a:ext cx="3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92" name="Line 3661"/>
              <p:cNvSpPr>
                <a:spLocks noChangeShapeType="1"/>
              </p:cNvSpPr>
              <p:nvPr/>
            </p:nvSpPr>
            <p:spPr bwMode="auto">
              <a:xfrm flipH="1">
                <a:off x="3243" y="1827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93" name="Line 3662"/>
              <p:cNvSpPr>
                <a:spLocks noChangeShapeType="1"/>
              </p:cNvSpPr>
              <p:nvPr/>
            </p:nvSpPr>
            <p:spPr bwMode="auto">
              <a:xfrm flipV="1">
                <a:off x="3215" y="2020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94" name="Line 3663"/>
              <p:cNvSpPr>
                <a:spLocks noChangeShapeType="1"/>
              </p:cNvSpPr>
              <p:nvPr/>
            </p:nvSpPr>
            <p:spPr bwMode="auto">
              <a:xfrm flipV="1">
                <a:off x="3215" y="2012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95" name="Line 3664"/>
              <p:cNvSpPr>
                <a:spLocks noChangeShapeType="1"/>
              </p:cNvSpPr>
              <p:nvPr/>
            </p:nvSpPr>
            <p:spPr bwMode="auto">
              <a:xfrm flipV="1">
                <a:off x="3215" y="200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96" name="Line 3665"/>
              <p:cNvSpPr>
                <a:spLocks noChangeShapeType="1"/>
              </p:cNvSpPr>
              <p:nvPr/>
            </p:nvSpPr>
            <p:spPr bwMode="auto">
              <a:xfrm flipV="1">
                <a:off x="3215" y="19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97" name="Line 3666"/>
              <p:cNvSpPr>
                <a:spLocks noChangeShapeType="1"/>
              </p:cNvSpPr>
              <p:nvPr/>
            </p:nvSpPr>
            <p:spPr bwMode="auto">
              <a:xfrm flipV="1">
                <a:off x="3215" y="198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98" name="Line 3667"/>
              <p:cNvSpPr>
                <a:spLocks noChangeShapeType="1"/>
              </p:cNvSpPr>
              <p:nvPr/>
            </p:nvSpPr>
            <p:spPr bwMode="auto">
              <a:xfrm flipV="1">
                <a:off x="3215" y="1981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99" name="Line 3668"/>
              <p:cNvSpPr>
                <a:spLocks noChangeShapeType="1"/>
              </p:cNvSpPr>
              <p:nvPr/>
            </p:nvSpPr>
            <p:spPr bwMode="auto">
              <a:xfrm flipV="1">
                <a:off x="3215" y="1973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00" name="Line 3669"/>
              <p:cNvSpPr>
                <a:spLocks noChangeShapeType="1"/>
              </p:cNvSpPr>
              <p:nvPr/>
            </p:nvSpPr>
            <p:spPr bwMode="auto">
              <a:xfrm flipV="1">
                <a:off x="3215" y="1965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01" name="Line 3670"/>
              <p:cNvSpPr>
                <a:spLocks noChangeShapeType="1"/>
              </p:cNvSpPr>
              <p:nvPr/>
            </p:nvSpPr>
            <p:spPr bwMode="auto">
              <a:xfrm flipV="1">
                <a:off x="3215" y="1957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02" name="Line 3671"/>
              <p:cNvSpPr>
                <a:spLocks noChangeShapeType="1"/>
              </p:cNvSpPr>
              <p:nvPr/>
            </p:nvSpPr>
            <p:spPr bwMode="auto">
              <a:xfrm flipV="1">
                <a:off x="3215" y="1949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03" name="Line 3672"/>
              <p:cNvSpPr>
                <a:spLocks noChangeShapeType="1"/>
              </p:cNvSpPr>
              <p:nvPr/>
            </p:nvSpPr>
            <p:spPr bwMode="auto">
              <a:xfrm flipV="1">
                <a:off x="3215" y="1942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04" name="Line 3673"/>
              <p:cNvSpPr>
                <a:spLocks noChangeShapeType="1"/>
              </p:cNvSpPr>
              <p:nvPr/>
            </p:nvSpPr>
            <p:spPr bwMode="auto">
              <a:xfrm flipV="1">
                <a:off x="3215" y="193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05" name="Line 3674"/>
              <p:cNvSpPr>
                <a:spLocks noChangeShapeType="1"/>
              </p:cNvSpPr>
              <p:nvPr/>
            </p:nvSpPr>
            <p:spPr bwMode="auto">
              <a:xfrm flipV="1">
                <a:off x="3215" y="1926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06" name="Line 3675"/>
              <p:cNvSpPr>
                <a:spLocks noChangeShapeType="1"/>
              </p:cNvSpPr>
              <p:nvPr/>
            </p:nvSpPr>
            <p:spPr bwMode="auto">
              <a:xfrm flipV="1">
                <a:off x="3215" y="191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07" name="Line 3676"/>
              <p:cNvSpPr>
                <a:spLocks noChangeShapeType="1"/>
              </p:cNvSpPr>
              <p:nvPr/>
            </p:nvSpPr>
            <p:spPr bwMode="auto">
              <a:xfrm flipV="1">
                <a:off x="3215" y="1910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08" name="Line 3677"/>
              <p:cNvSpPr>
                <a:spLocks noChangeShapeType="1"/>
              </p:cNvSpPr>
              <p:nvPr/>
            </p:nvSpPr>
            <p:spPr bwMode="auto">
              <a:xfrm flipV="1">
                <a:off x="3215" y="1902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09" name="Line 3678"/>
              <p:cNvSpPr>
                <a:spLocks noChangeShapeType="1"/>
              </p:cNvSpPr>
              <p:nvPr/>
            </p:nvSpPr>
            <p:spPr bwMode="auto">
              <a:xfrm flipV="1">
                <a:off x="3215" y="189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10" name="Line 3679"/>
              <p:cNvSpPr>
                <a:spLocks noChangeShapeType="1"/>
              </p:cNvSpPr>
              <p:nvPr/>
            </p:nvSpPr>
            <p:spPr bwMode="auto">
              <a:xfrm flipV="1">
                <a:off x="3215" y="1887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11" name="Line 3680"/>
              <p:cNvSpPr>
                <a:spLocks noChangeShapeType="1"/>
              </p:cNvSpPr>
              <p:nvPr/>
            </p:nvSpPr>
            <p:spPr bwMode="auto">
              <a:xfrm flipV="1">
                <a:off x="3222" y="2016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12" name="Line 3681"/>
              <p:cNvSpPr>
                <a:spLocks noChangeShapeType="1"/>
              </p:cNvSpPr>
              <p:nvPr/>
            </p:nvSpPr>
            <p:spPr bwMode="auto">
              <a:xfrm flipV="1">
                <a:off x="3222" y="200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13" name="Line 3682"/>
              <p:cNvSpPr>
                <a:spLocks noChangeShapeType="1"/>
              </p:cNvSpPr>
              <p:nvPr/>
            </p:nvSpPr>
            <p:spPr bwMode="auto">
              <a:xfrm flipV="1">
                <a:off x="3222" y="2000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14" name="Line 3683"/>
              <p:cNvSpPr>
                <a:spLocks noChangeShapeType="1"/>
              </p:cNvSpPr>
              <p:nvPr/>
            </p:nvSpPr>
            <p:spPr bwMode="auto">
              <a:xfrm flipV="1">
                <a:off x="3222" y="1992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15" name="Line 3684"/>
              <p:cNvSpPr>
                <a:spLocks noChangeShapeType="1"/>
              </p:cNvSpPr>
              <p:nvPr/>
            </p:nvSpPr>
            <p:spPr bwMode="auto">
              <a:xfrm flipV="1">
                <a:off x="3222" y="1985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16" name="Line 3685"/>
              <p:cNvSpPr>
                <a:spLocks noChangeShapeType="1"/>
              </p:cNvSpPr>
              <p:nvPr/>
            </p:nvSpPr>
            <p:spPr bwMode="auto">
              <a:xfrm flipV="1">
                <a:off x="3222" y="1977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17" name="Line 3686"/>
              <p:cNvSpPr>
                <a:spLocks noChangeShapeType="1"/>
              </p:cNvSpPr>
              <p:nvPr/>
            </p:nvSpPr>
            <p:spPr bwMode="auto">
              <a:xfrm flipV="1">
                <a:off x="3222" y="1969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18" name="Line 3687"/>
              <p:cNvSpPr>
                <a:spLocks noChangeShapeType="1"/>
              </p:cNvSpPr>
              <p:nvPr/>
            </p:nvSpPr>
            <p:spPr bwMode="auto">
              <a:xfrm flipV="1">
                <a:off x="3222" y="1961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19" name="Line 3688"/>
              <p:cNvSpPr>
                <a:spLocks noChangeShapeType="1"/>
              </p:cNvSpPr>
              <p:nvPr/>
            </p:nvSpPr>
            <p:spPr bwMode="auto">
              <a:xfrm flipV="1">
                <a:off x="3222" y="1953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20" name="Line 3689"/>
              <p:cNvSpPr>
                <a:spLocks noChangeShapeType="1"/>
              </p:cNvSpPr>
              <p:nvPr/>
            </p:nvSpPr>
            <p:spPr bwMode="auto">
              <a:xfrm flipV="1">
                <a:off x="3222" y="1945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21" name="Line 3690"/>
              <p:cNvSpPr>
                <a:spLocks noChangeShapeType="1"/>
              </p:cNvSpPr>
              <p:nvPr/>
            </p:nvSpPr>
            <p:spPr bwMode="auto">
              <a:xfrm flipV="1">
                <a:off x="3222" y="193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22" name="Line 3691"/>
              <p:cNvSpPr>
                <a:spLocks noChangeShapeType="1"/>
              </p:cNvSpPr>
              <p:nvPr/>
            </p:nvSpPr>
            <p:spPr bwMode="auto">
              <a:xfrm flipV="1">
                <a:off x="3222" y="1930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23" name="Line 3692"/>
              <p:cNvSpPr>
                <a:spLocks noChangeShapeType="1"/>
              </p:cNvSpPr>
              <p:nvPr/>
            </p:nvSpPr>
            <p:spPr bwMode="auto">
              <a:xfrm flipV="1">
                <a:off x="3222" y="1922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24" name="Line 3693"/>
              <p:cNvSpPr>
                <a:spLocks noChangeShapeType="1"/>
              </p:cNvSpPr>
              <p:nvPr/>
            </p:nvSpPr>
            <p:spPr bwMode="auto">
              <a:xfrm flipV="1">
                <a:off x="3222" y="191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25" name="Line 3694"/>
              <p:cNvSpPr>
                <a:spLocks noChangeShapeType="1"/>
              </p:cNvSpPr>
              <p:nvPr/>
            </p:nvSpPr>
            <p:spPr bwMode="auto">
              <a:xfrm flipV="1">
                <a:off x="3222" y="1906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26" name="Line 3695"/>
              <p:cNvSpPr>
                <a:spLocks noChangeShapeType="1"/>
              </p:cNvSpPr>
              <p:nvPr/>
            </p:nvSpPr>
            <p:spPr bwMode="auto">
              <a:xfrm flipV="1">
                <a:off x="3222" y="189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27" name="Line 3696"/>
              <p:cNvSpPr>
                <a:spLocks noChangeShapeType="1"/>
              </p:cNvSpPr>
              <p:nvPr/>
            </p:nvSpPr>
            <p:spPr bwMode="auto">
              <a:xfrm flipV="1">
                <a:off x="3222" y="1891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28" name="Line 3697"/>
              <p:cNvSpPr>
                <a:spLocks noChangeShapeType="1"/>
              </p:cNvSpPr>
              <p:nvPr/>
            </p:nvSpPr>
            <p:spPr bwMode="auto">
              <a:xfrm flipV="1">
                <a:off x="3222" y="18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29" name="Line 3698"/>
              <p:cNvSpPr>
                <a:spLocks noChangeShapeType="1"/>
              </p:cNvSpPr>
              <p:nvPr/>
            </p:nvSpPr>
            <p:spPr bwMode="auto">
              <a:xfrm flipV="1">
                <a:off x="3228" y="2020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30" name="Line 3699"/>
              <p:cNvSpPr>
                <a:spLocks noChangeShapeType="1"/>
              </p:cNvSpPr>
              <p:nvPr/>
            </p:nvSpPr>
            <p:spPr bwMode="auto">
              <a:xfrm flipV="1">
                <a:off x="3228" y="2012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31" name="Line 3700"/>
              <p:cNvSpPr>
                <a:spLocks noChangeShapeType="1"/>
              </p:cNvSpPr>
              <p:nvPr/>
            </p:nvSpPr>
            <p:spPr bwMode="auto">
              <a:xfrm flipV="1">
                <a:off x="3228" y="200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32" name="Line 3701"/>
              <p:cNvSpPr>
                <a:spLocks noChangeShapeType="1"/>
              </p:cNvSpPr>
              <p:nvPr/>
            </p:nvSpPr>
            <p:spPr bwMode="auto">
              <a:xfrm flipV="1">
                <a:off x="3228" y="19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33" name="Line 3702"/>
              <p:cNvSpPr>
                <a:spLocks noChangeShapeType="1"/>
              </p:cNvSpPr>
              <p:nvPr/>
            </p:nvSpPr>
            <p:spPr bwMode="auto">
              <a:xfrm flipV="1">
                <a:off x="3228" y="198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34" name="Line 3703"/>
              <p:cNvSpPr>
                <a:spLocks noChangeShapeType="1"/>
              </p:cNvSpPr>
              <p:nvPr/>
            </p:nvSpPr>
            <p:spPr bwMode="auto">
              <a:xfrm flipV="1">
                <a:off x="3228" y="1981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35" name="Line 3704"/>
              <p:cNvSpPr>
                <a:spLocks noChangeShapeType="1"/>
              </p:cNvSpPr>
              <p:nvPr/>
            </p:nvSpPr>
            <p:spPr bwMode="auto">
              <a:xfrm flipV="1">
                <a:off x="3228" y="1973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36" name="Line 3705"/>
              <p:cNvSpPr>
                <a:spLocks noChangeShapeType="1"/>
              </p:cNvSpPr>
              <p:nvPr/>
            </p:nvSpPr>
            <p:spPr bwMode="auto">
              <a:xfrm flipV="1">
                <a:off x="3228" y="1965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37" name="Line 3706"/>
              <p:cNvSpPr>
                <a:spLocks noChangeShapeType="1"/>
              </p:cNvSpPr>
              <p:nvPr/>
            </p:nvSpPr>
            <p:spPr bwMode="auto">
              <a:xfrm flipV="1">
                <a:off x="3228" y="1957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38" name="Line 3707"/>
              <p:cNvSpPr>
                <a:spLocks noChangeShapeType="1"/>
              </p:cNvSpPr>
              <p:nvPr/>
            </p:nvSpPr>
            <p:spPr bwMode="auto">
              <a:xfrm flipV="1">
                <a:off x="3228" y="1949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39" name="Line 3708"/>
              <p:cNvSpPr>
                <a:spLocks noChangeShapeType="1"/>
              </p:cNvSpPr>
              <p:nvPr/>
            </p:nvSpPr>
            <p:spPr bwMode="auto">
              <a:xfrm flipV="1">
                <a:off x="3228" y="1942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40" name="Line 3709"/>
              <p:cNvSpPr>
                <a:spLocks noChangeShapeType="1"/>
              </p:cNvSpPr>
              <p:nvPr/>
            </p:nvSpPr>
            <p:spPr bwMode="auto">
              <a:xfrm flipV="1">
                <a:off x="3228" y="193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41" name="Line 3710"/>
              <p:cNvSpPr>
                <a:spLocks noChangeShapeType="1"/>
              </p:cNvSpPr>
              <p:nvPr/>
            </p:nvSpPr>
            <p:spPr bwMode="auto">
              <a:xfrm flipV="1">
                <a:off x="3228" y="1926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42" name="Line 3711"/>
              <p:cNvSpPr>
                <a:spLocks noChangeShapeType="1"/>
              </p:cNvSpPr>
              <p:nvPr/>
            </p:nvSpPr>
            <p:spPr bwMode="auto">
              <a:xfrm flipV="1">
                <a:off x="3228" y="191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43" name="Line 3712"/>
              <p:cNvSpPr>
                <a:spLocks noChangeShapeType="1"/>
              </p:cNvSpPr>
              <p:nvPr/>
            </p:nvSpPr>
            <p:spPr bwMode="auto">
              <a:xfrm flipV="1">
                <a:off x="3228" y="1910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44" name="Line 3713"/>
              <p:cNvSpPr>
                <a:spLocks noChangeShapeType="1"/>
              </p:cNvSpPr>
              <p:nvPr/>
            </p:nvSpPr>
            <p:spPr bwMode="auto">
              <a:xfrm flipV="1">
                <a:off x="3228" y="1902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45" name="Line 3714"/>
              <p:cNvSpPr>
                <a:spLocks noChangeShapeType="1"/>
              </p:cNvSpPr>
              <p:nvPr/>
            </p:nvSpPr>
            <p:spPr bwMode="auto">
              <a:xfrm flipV="1">
                <a:off x="3228" y="189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46" name="Line 3715"/>
              <p:cNvSpPr>
                <a:spLocks noChangeShapeType="1"/>
              </p:cNvSpPr>
              <p:nvPr/>
            </p:nvSpPr>
            <p:spPr bwMode="auto">
              <a:xfrm flipV="1">
                <a:off x="3228" y="1887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47" name="Line 3716"/>
              <p:cNvSpPr>
                <a:spLocks noChangeShapeType="1"/>
              </p:cNvSpPr>
              <p:nvPr/>
            </p:nvSpPr>
            <p:spPr bwMode="auto">
              <a:xfrm flipV="1">
                <a:off x="3228" y="188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48" name="Line 3717"/>
              <p:cNvSpPr>
                <a:spLocks noChangeShapeType="1"/>
              </p:cNvSpPr>
              <p:nvPr/>
            </p:nvSpPr>
            <p:spPr bwMode="auto">
              <a:xfrm flipV="1">
                <a:off x="3235" y="2016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49" name="Line 3718"/>
              <p:cNvSpPr>
                <a:spLocks noChangeShapeType="1"/>
              </p:cNvSpPr>
              <p:nvPr/>
            </p:nvSpPr>
            <p:spPr bwMode="auto">
              <a:xfrm flipV="1">
                <a:off x="3235" y="200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50" name="Line 3719"/>
              <p:cNvSpPr>
                <a:spLocks noChangeShapeType="1"/>
              </p:cNvSpPr>
              <p:nvPr/>
            </p:nvSpPr>
            <p:spPr bwMode="auto">
              <a:xfrm flipV="1">
                <a:off x="3235" y="2000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51" name="Line 3720"/>
              <p:cNvSpPr>
                <a:spLocks noChangeShapeType="1"/>
              </p:cNvSpPr>
              <p:nvPr/>
            </p:nvSpPr>
            <p:spPr bwMode="auto">
              <a:xfrm flipV="1">
                <a:off x="3235" y="1992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52" name="Line 3721"/>
              <p:cNvSpPr>
                <a:spLocks noChangeShapeType="1"/>
              </p:cNvSpPr>
              <p:nvPr/>
            </p:nvSpPr>
            <p:spPr bwMode="auto">
              <a:xfrm flipV="1">
                <a:off x="3235" y="1985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53" name="Line 3722"/>
              <p:cNvSpPr>
                <a:spLocks noChangeShapeType="1"/>
              </p:cNvSpPr>
              <p:nvPr/>
            </p:nvSpPr>
            <p:spPr bwMode="auto">
              <a:xfrm flipV="1">
                <a:off x="3235" y="1977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54" name="Line 3723"/>
              <p:cNvSpPr>
                <a:spLocks noChangeShapeType="1"/>
              </p:cNvSpPr>
              <p:nvPr/>
            </p:nvSpPr>
            <p:spPr bwMode="auto">
              <a:xfrm flipV="1">
                <a:off x="3235" y="1969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55" name="Line 3724"/>
              <p:cNvSpPr>
                <a:spLocks noChangeShapeType="1"/>
              </p:cNvSpPr>
              <p:nvPr/>
            </p:nvSpPr>
            <p:spPr bwMode="auto">
              <a:xfrm flipV="1">
                <a:off x="3235" y="1961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56" name="Line 3725"/>
              <p:cNvSpPr>
                <a:spLocks noChangeShapeType="1"/>
              </p:cNvSpPr>
              <p:nvPr/>
            </p:nvSpPr>
            <p:spPr bwMode="auto">
              <a:xfrm flipV="1">
                <a:off x="3235" y="1953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57" name="Line 3726"/>
              <p:cNvSpPr>
                <a:spLocks noChangeShapeType="1"/>
              </p:cNvSpPr>
              <p:nvPr/>
            </p:nvSpPr>
            <p:spPr bwMode="auto">
              <a:xfrm flipV="1">
                <a:off x="3235" y="1945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58" name="Line 3727"/>
              <p:cNvSpPr>
                <a:spLocks noChangeShapeType="1"/>
              </p:cNvSpPr>
              <p:nvPr/>
            </p:nvSpPr>
            <p:spPr bwMode="auto">
              <a:xfrm flipV="1">
                <a:off x="3235" y="193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59" name="Line 3728"/>
              <p:cNvSpPr>
                <a:spLocks noChangeShapeType="1"/>
              </p:cNvSpPr>
              <p:nvPr/>
            </p:nvSpPr>
            <p:spPr bwMode="auto">
              <a:xfrm flipV="1">
                <a:off x="3235" y="1930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60" name="Line 3729"/>
              <p:cNvSpPr>
                <a:spLocks noChangeShapeType="1"/>
              </p:cNvSpPr>
              <p:nvPr/>
            </p:nvSpPr>
            <p:spPr bwMode="auto">
              <a:xfrm flipV="1">
                <a:off x="3235" y="1922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61" name="Line 3730"/>
              <p:cNvSpPr>
                <a:spLocks noChangeShapeType="1"/>
              </p:cNvSpPr>
              <p:nvPr/>
            </p:nvSpPr>
            <p:spPr bwMode="auto">
              <a:xfrm flipV="1">
                <a:off x="3235" y="191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62" name="Line 3731"/>
              <p:cNvSpPr>
                <a:spLocks noChangeShapeType="1"/>
              </p:cNvSpPr>
              <p:nvPr/>
            </p:nvSpPr>
            <p:spPr bwMode="auto">
              <a:xfrm flipV="1">
                <a:off x="3235" y="1906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63" name="Line 3732"/>
              <p:cNvSpPr>
                <a:spLocks noChangeShapeType="1"/>
              </p:cNvSpPr>
              <p:nvPr/>
            </p:nvSpPr>
            <p:spPr bwMode="auto">
              <a:xfrm flipV="1">
                <a:off x="3235" y="189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64" name="Line 3733"/>
              <p:cNvSpPr>
                <a:spLocks noChangeShapeType="1"/>
              </p:cNvSpPr>
              <p:nvPr/>
            </p:nvSpPr>
            <p:spPr bwMode="auto">
              <a:xfrm flipV="1">
                <a:off x="3235" y="1891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65" name="Line 3734"/>
              <p:cNvSpPr>
                <a:spLocks noChangeShapeType="1"/>
              </p:cNvSpPr>
              <p:nvPr/>
            </p:nvSpPr>
            <p:spPr bwMode="auto">
              <a:xfrm flipV="1">
                <a:off x="3235" y="188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66" name="Line 3735"/>
              <p:cNvSpPr>
                <a:spLocks noChangeShapeType="1"/>
              </p:cNvSpPr>
              <p:nvPr/>
            </p:nvSpPr>
            <p:spPr bwMode="auto">
              <a:xfrm flipV="1">
                <a:off x="3242" y="2020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67" name="Line 3736"/>
              <p:cNvSpPr>
                <a:spLocks noChangeShapeType="1"/>
              </p:cNvSpPr>
              <p:nvPr/>
            </p:nvSpPr>
            <p:spPr bwMode="auto">
              <a:xfrm flipV="1">
                <a:off x="3242" y="2012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68" name="Line 3737"/>
              <p:cNvSpPr>
                <a:spLocks noChangeShapeType="1"/>
              </p:cNvSpPr>
              <p:nvPr/>
            </p:nvSpPr>
            <p:spPr bwMode="auto">
              <a:xfrm flipV="1">
                <a:off x="3242" y="200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69" name="Line 3738"/>
              <p:cNvSpPr>
                <a:spLocks noChangeShapeType="1"/>
              </p:cNvSpPr>
              <p:nvPr/>
            </p:nvSpPr>
            <p:spPr bwMode="auto">
              <a:xfrm flipV="1">
                <a:off x="3242" y="19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70" name="Line 3739"/>
              <p:cNvSpPr>
                <a:spLocks noChangeShapeType="1"/>
              </p:cNvSpPr>
              <p:nvPr/>
            </p:nvSpPr>
            <p:spPr bwMode="auto">
              <a:xfrm flipV="1">
                <a:off x="3242" y="198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71" name="Line 3740"/>
              <p:cNvSpPr>
                <a:spLocks noChangeShapeType="1"/>
              </p:cNvSpPr>
              <p:nvPr/>
            </p:nvSpPr>
            <p:spPr bwMode="auto">
              <a:xfrm flipV="1">
                <a:off x="3242" y="1981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72" name="Line 3741"/>
              <p:cNvSpPr>
                <a:spLocks noChangeShapeType="1"/>
              </p:cNvSpPr>
              <p:nvPr/>
            </p:nvSpPr>
            <p:spPr bwMode="auto">
              <a:xfrm flipV="1">
                <a:off x="3242" y="1973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73" name="Line 3742"/>
              <p:cNvSpPr>
                <a:spLocks noChangeShapeType="1"/>
              </p:cNvSpPr>
              <p:nvPr/>
            </p:nvSpPr>
            <p:spPr bwMode="auto">
              <a:xfrm flipV="1">
                <a:off x="3242" y="1965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74" name="Line 3743"/>
              <p:cNvSpPr>
                <a:spLocks noChangeShapeType="1"/>
              </p:cNvSpPr>
              <p:nvPr/>
            </p:nvSpPr>
            <p:spPr bwMode="auto">
              <a:xfrm flipV="1">
                <a:off x="3242" y="1957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75" name="Line 3744"/>
              <p:cNvSpPr>
                <a:spLocks noChangeShapeType="1"/>
              </p:cNvSpPr>
              <p:nvPr/>
            </p:nvSpPr>
            <p:spPr bwMode="auto">
              <a:xfrm flipV="1">
                <a:off x="3242" y="1949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76" name="Line 3745"/>
              <p:cNvSpPr>
                <a:spLocks noChangeShapeType="1"/>
              </p:cNvSpPr>
              <p:nvPr/>
            </p:nvSpPr>
            <p:spPr bwMode="auto">
              <a:xfrm flipV="1">
                <a:off x="3242" y="1942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77" name="Line 3746"/>
              <p:cNvSpPr>
                <a:spLocks noChangeShapeType="1"/>
              </p:cNvSpPr>
              <p:nvPr/>
            </p:nvSpPr>
            <p:spPr bwMode="auto">
              <a:xfrm flipV="1">
                <a:off x="3242" y="193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78" name="Line 3747"/>
              <p:cNvSpPr>
                <a:spLocks noChangeShapeType="1"/>
              </p:cNvSpPr>
              <p:nvPr/>
            </p:nvSpPr>
            <p:spPr bwMode="auto">
              <a:xfrm flipV="1">
                <a:off x="3242" y="1926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79" name="Line 3748"/>
              <p:cNvSpPr>
                <a:spLocks noChangeShapeType="1"/>
              </p:cNvSpPr>
              <p:nvPr/>
            </p:nvSpPr>
            <p:spPr bwMode="auto">
              <a:xfrm flipV="1">
                <a:off x="3242" y="191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80" name="Line 3749"/>
              <p:cNvSpPr>
                <a:spLocks noChangeShapeType="1"/>
              </p:cNvSpPr>
              <p:nvPr/>
            </p:nvSpPr>
            <p:spPr bwMode="auto">
              <a:xfrm flipV="1">
                <a:off x="3242" y="1910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81" name="Line 3750"/>
              <p:cNvSpPr>
                <a:spLocks noChangeShapeType="1"/>
              </p:cNvSpPr>
              <p:nvPr/>
            </p:nvSpPr>
            <p:spPr bwMode="auto">
              <a:xfrm flipV="1">
                <a:off x="3242" y="1902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82" name="Line 3751"/>
              <p:cNvSpPr>
                <a:spLocks noChangeShapeType="1"/>
              </p:cNvSpPr>
              <p:nvPr/>
            </p:nvSpPr>
            <p:spPr bwMode="auto">
              <a:xfrm flipV="1">
                <a:off x="3242" y="189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83" name="Line 3752"/>
              <p:cNvSpPr>
                <a:spLocks noChangeShapeType="1"/>
              </p:cNvSpPr>
              <p:nvPr/>
            </p:nvSpPr>
            <p:spPr bwMode="auto">
              <a:xfrm flipV="1">
                <a:off x="3242" y="1887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84" name="Line 3753"/>
              <p:cNvSpPr>
                <a:spLocks noChangeShapeType="1"/>
              </p:cNvSpPr>
              <p:nvPr/>
            </p:nvSpPr>
            <p:spPr bwMode="auto">
              <a:xfrm flipV="1">
                <a:off x="3242" y="1879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85" name="Line 3754"/>
              <p:cNvSpPr>
                <a:spLocks noChangeShapeType="1"/>
              </p:cNvSpPr>
              <p:nvPr/>
            </p:nvSpPr>
            <p:spPr bwMode="auto">
              <a:xfrm flipV="1">
                <a:off x="3242" y="1871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86" name="Line 3755"/>
              <p:cNvSpPr>
                <a:spLocks noChangeShapeType="1"/>
              </p:cNvSpPr>
              <p:nvPr/>
            </p:nvSpPr>
            <p:spPr bwMode="auto">
              <a:xfrm flipV="1">
                <a:off x="3242" y="1863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87" name="Line 3756"/>
              <p:cNvSpPr>
                <a:spLocks noChangeShapeType="1"/>
              </p:cNvSpPr>
              <p:nvPr/>
            </p:nvSpPr>
            <p:spPr bwMode="auto">
              <a:xfrm flipV="1">
                <a:off x="3242" y="1856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88" name="Line 3757"/>
              <p:cNvSpPr>
                <a:spLocks noChangeShapeType="1"/>
              </p:cNvSpPr>
              <p:nvPr/>
            </p:nvSpPr>
            <p:spPr bwMode="auto">
              <a:xfrm flipV="1">
                <a:off x="3242" y="184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89" name="Line 3758"/>
              <p:cNvSpPr>
                <a:spLocks noChangeShapeType="1"/>
              </p:cNvSpPr>
              <p:nvPr/>
            </p:nvSpPr>
            <p:spPr bwMode="auto">
              <a:xfrm flipV="1">
                <a:off x="3242" y="1842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90" name="Line 3759"/>
              <p:cNvSpPr>
                <a:spLocks noChangeShapeType="1"/>
              </p:cNvSpPr>
              <p:nvPr/>
            </p:nvSpPr>
            <p:spPr bwMode="auto">
              <a:xfrm flipV="1">
                <a:off x="3249" y="2016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91" name="Line 3760"/>
              <p:cNvSpPr>
                <a:spLocks noChangeShapeType="1"/>
              </p:cNvSpPr>
              <p:nvPr/>
            </p:nvSpPr>
            <p:spPr bwMode="auto">
              <a:xfrm flipV="1">
                <a:off x="3249" y="200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92" name="Line 3761"/>
              <p:cNvSpPr>
                <a:spLocks noChangeShapeType="1"/>
              </p:cNvSpPr>
              <p:nvPr/>
            </p:nvSpPr>
            <p:spPr bwMode="auto">
              <a:xfrm flipV="1">
                <a:off x="3249" y="2000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93" name="Line 3762"/>
              <p:cNvSpPr>
                <a:spLocks noChangeShapeType="1"/>
              </p:cNvSpPr>
              <p:nvPr/>
            </p:nvSpPr>
            <p:spPr bwMode="auto">
              <a:xfrm flipV="1">
                <a:off x="3249" y="1992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94" name="Line 3763"/>
              <p:cNvSpPr>
                <a:spLocks noChangeShapeType="1"/>
              </p:cNvSpPr>
              <p:nvPr/>
            </p:nvSpPr>
            <p:spPr bwMode="auto">
              <a:xfrm flipV="1">
                <a:off x="3249" y="1985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95" name="Line 3764"/>
              <p:cNvSpPr>
                <a:spLocks noChangeShapeType="1"/>
              </p:cNvSpPr>
              <p:nvPr/>
            </p:nvSpPr>
            <p:spPr bwMode="auto">
              <a:xfrm flipV="1">
                <a:off x="3249" y="1977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96" name="Line 3765"/>
              <p:cNvSpPr>
                <a:spLocks noChangeShapeType="1"/>
              </p:cNvSpPr>
              <p:nvPr/>
            </p:nvSpPr>
            <p:spPr bwMode="auto">
              <a:xfrm flipV="1">
                <a:off x="3249" y="1969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97" name="Line 3766"/>
              <p:cNvSpPr>
                <a:spLocks noChangeShapeType="1"/>
              </p:cNvSpPr>
              <p:nvPr/>
            </p:nvSpPr>
            <p:spPr bwMode="auto">
              <a:xfrm flipV="1">
                <a:off x="3249" y="1961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98" name="Line 3767"/>
              <p:cNvSpPr>
                <a:spLocks noChangeShapeType="1"/>
              </p:cNvSpPr>
              <p:nvPr/>
            </p:nvSpPr>
            <p:spPr bwMode="auto">
              <a:xfrm flipV="1">
                <a:off x="3249" y="1953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99" name="Line 3768"/>
              <p:cNvSpPr>
                <a:spLocks noChangeShapeType="1"/>
              </p:cNvSpPr>
              <p:nvPr/>
            </p:nvSpPr>
            <p:spPr bwMode="auto">
              <a:xfrm flipV="1">
                <a:off x="3249" y="1945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00" name="Line 3769"/>
              <p:cNvSpPr>
                <a:spLocks noChangeShapeType="1"/>
              </p:cNvSpPr>
              <p:nvPr/>
            </p:nvSpPr>
            <p:spPr bwMode="auto">
              <a:xfrm flipV="1">
                <a:off x="3249" y="193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01" name="Line 3770"/>
              <p:cNvSpPr>
                <a:spLocks noChangeShapeType="1"/>
              </p:cNvSpPr>
              <p:nvPr/>
            </p:nvSpPr>
            <p:spPr bwMode="auto">
              <a:xfrm flipV="1">
                <a:off x="3249" y="1930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02" name="Line 3771"/>
              <p:cNvSpPr>
                <a:spLocks noChangeShapeType="1"/>
              </p:cNvSpPr>
              <p:nvPr/>
            </p:nvSpPr>
            <p:spPr bwMode="auto">
              <a:xfrm flipV="1">
                <a:off x="3249" y="1922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03" name="Line 3772"/>
              <p:cNvSpPr>
                <a:spLocks noChangeShapeType="1"/>
              </p:cNvSpPr>
              <p:nvPr/>
            </p:nvSpPr>
            <p:spPr bwMode="auto">
              <a:xfrm flipV="1">
                <a:off x="3249" y="191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04" name="Line 3773"/>
              <p:cNvSpPr>
                <a:spLocks noChangeShapeType="1"/>
              </p:cNvSpPr>
              <p:nvPr/>
            </p:nvSpPr>
            <p:spPr bwMode="auto">
              <a:xfrm flipV="1">
                <a:off x="3249" y="1906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05" name="Line 3774"/>
              <p:cNvSpPr>
                <a:spLocks noChangeShapeType="1"/>
              </p:cNvSpPr>
              <p:nvPr/>
            </p:nvSpPr>
            <p:spPr bwMode="auto">
              <a:xfrm flipV="1">
                <a:off x="3249" y="189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06" name="Line 3775"/>
              <p:cNvSpPr>
                <a:spLocks noChangeShapeType="1"/>
              </p:cNvSpPr>
              <p:nvPr/>
            </p:nvSpPr>
            <p:spPr bwMode="auto">
              <a:xfrm flipV="1">
                <a:off x="3249" y="1891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07" name="Line 3776"/>
              <p:cNvSpPr>
                <a:spLocks noChangeShapeType="1"/>
              </p:cNvSpPr>
              <p:nvPr/>
            </p:nvSpPr>
            <p:spPr bwMode="auto">
              <a:xfrm flipV="1">
                <a:off x="3249" y="18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08" name="Line 3777"/>
              <p:cNvSpPr>
                <a:spLocks noChangeShapeType="1"/>
              </p:cNvSpPr>
              <p:nvPr/>
            </p:nvSpPr>
            <p:spPr bwMode="auto">
              <a:xfrm flipV="1">
                <a:off x="3249" y="1875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09" name="Line 3778"/>
              <p:cNvSpPr>
                <a:spLocks noChangeShapeType="1"/>
              </p:cNvSpPr>
              <p:nvPr/>
            </p:nvSpPr>
            <p:spPr bwMode="auto">
              <a:xfrm flipV="1">
                <a:off x="3249" y="1867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10" name="Line 3779"/>
              <p:cNvSpPr>
                <a:spLocks noChangeShapeType="1"/>
              </p:cNvSpPr>
              <p:nvPr/>
            </p:nvSpPr>
            <p:spPr bwMode="auto">
              <a:xfrm flipV="1">
                <a:off x="3249" y="1859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11" name="Line 3780"/>
              <p:cNvSpPr>
                <a:spLocks noChangeShapeType="1"/>
              </p:cNvSpPr>
              <p:nvPr/>
            </p:nvSpPr>
            <p:spPr bwMode="auto">
              <a:xfrm flipV="1">
                <a:off x="3249" y="1852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12" name="Line 3781"/>
              <p:cNvSpPr>
                <a:spLocks noChangeShapeType="1"/>
              </p:cNvSpPr>
              <p:nvPr/>
            </p:nvSpPr>
            <p:spPr bwMode="auto">
              <a:xfrm flipV="1">
                <a:off x="3249" y="184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13" name="Line 3782"/>
              <p:cNvSpPr>
                <a:spLocks noChangeShapeType="1"/>
              </p:cNvSpPr>
              <p:nvPr/>
            </p:nvSpPr>
            <p:spPr bwMode="auto">
              <a:xfrm flipV="1">
                <a:off x="3249" y="1836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14" name="Line 3783"/>
              <p:cNvSpPr>
                <a:spLocks noChangeShapeType="1"/>
              </p:cNvSpPr>
              <p:nvPr/>
            </p:nvSpPr>
            <p:spPr bwMode="auto">
              <a:xfrm flipV="1">
                <a:off x="3249" y="182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15" name="Line 3784"/>
              <p:cNvSpPr>
                <a:spLocks noChangeShapeType="1"/>
              </p:cNvSpPr>
              <p:nvPr/>
            </p:nvSpPr>
            <p:spPr bwMode="auto">
              <a:xfrm flipV="1">
                <a:off x="3255" y="2020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16" name="Line 3785"/>
              <p:cNvSpPr>
                <a:spLocks noChangeShapeType="1"/>
              </p:cNvSpPr>
              <p:nvPr/>
            </p:nvSpPr>
            <p:spPr bwMode="auto">
              <a:xfrm flipV="1">
                <a:off x="3255" y="2012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17" name="Line 3786"/>
              <p:cNvSpPr>
                <a:spLocks noChangeShapeType="1"/>
              </p:cNvSpPr>
              <p:nvPr/>
            </p:nvSpPr>
            <p:spPr bwMode="auto">
              <a:xfrm flipV="1">
                <a:off x="3255" y="200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18" name="Line 3787"/>
              <p:cNvSpPr>
                <a:spLocks noChangeShapeType="1"/>
              </p:cNvSpPr>
              <p:nvPr/>
            </p:nvSpPr>
            <p:spPr bwMode="auto">
              <a:xfrm flipV="1">
                <a:off x="3255" y="19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19" name="Line 3788"/>
              <p:cNvSpPr>
                <a:spLocks noChangeShapeType="1"/>
              </p:cNvSpPr>
              <p:nvPr/>
            </p:nvSpPr>
            <p:spPr bwMode="auto">
              <a:xfrm flipV="1">
                <a:off x="3255" y="198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20" name="Line 3789"/>
              <p:cNvSpPr>
                <a:spLocks noChangeShapeType="1"/>
              </p:cNvSpPr>
              <p:nvPr/>
            </p:nvSpPr>
            <p:spPr bwMode="auto">
              <a:xfrm flipV="1">
                <a:off x="3255" y="1981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21" name="Line 3790"/>
              <p:cNvSpPr>
                <a:spLocks noChangeShapeType="1"/>
              </p:cNvSpPr>
              <p:nvPr/>
            </p:nvSpPr>
            <p:spPr bwMode="auto">
              <a:xfrm flipV="1">
                <a:off x="3255" y="1973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22" name="Line 3791"/>
              <p:cNvSpPr>
                <a:spLocks noChangeShapeType="1"/>
              </p:cNvSpPr>
              <p:nvPr/>
            </p:nvSpPr>
            <p:spPr bwMode="auto">
              <a:xfrm flipV="1">
                <a:off x="3255" y="1965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23" name="Line 3792"/>
              <p:cNvSpPr>
                <a:spLocks noChangeShapeType="1"/>
              </p:cNvSpPr>
              <p:nvPr/>
            </p:nvSpPr>
            <p:spPr bwMode="auto">
              <a:xfrm flipV="1">
                <a:off x="3255" y="1957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24" name="Line 3793"/>
              <p:cNvSpPr>
                <a:spLocks noChangeShapeType="1"/>
              </p:cNvSpPr>
              <p:nvPr/>
            </p:nvSpPr>
            <p:spPr bwMode="auto">
              <a:xfrm flipV="1">
                <a:off x="3255" y="1949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25" name="Line 3794"/>
              <p:cNvSpPr>
                <a:spLocks noChangeShapeType="1"/>
              </p:cNvSpPr>
              <p:nvPr/>
            </p:nvSpPr>
            <p:spPr bwMode="auto">
              <a:xfrm flipV="1">
                <a:off x="3255" y="1942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26" name="Line 3795"/>
              <p:cNvSpPr>
                <a:spLocks noChangeShapeType="1"/>
              </p:cNvSpPr>
              <p:nvPr/>
            </p:nvSpPr>
            <p:spPr bwMode="auto">
              <a:xfrm flipV="1">
                <a:off x="3255" y="193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27" name="Line 3796"/>
              <p:cNvSpPr>
                <a:spLocks noChangeShapeType="1"/>
              </p:cNvSpPr>
              <p:nvPr/>
            </p:nvSpPr>
            <p:spPr bwMode="auto">
              <a:xfrm flipV="1">
                <a:off x="3255" y="1926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28" name="Line 3797"/>
              <p:cNvSpPr>
                <a:spLocks noChangeShapeType="1"/>
              </p:cNvSpPr>
              <p:nvPr/>
            </p:nvSpPr>
            <p:spPr bwMode="auto">
              <a:xfrm flipV="1">
                <a:off x="3255" y="191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29" name="Line 3798"/>
              <p:cNvSpPr>
                <a:spLocks noChangeShapeType="1"/>
              </p:cNvSpPr>
              <p:nvPr/>
            </p:nvSpPr>
            <p:spPr bwMode="auto">
              <a:xfrm flipV="1">
                <a:off x="3255" y="1910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30" name="Line 3799"/>
              <p:cNvSpPr>
                <a:spLocks noChangeShapeType="1"/>
              </p:cNvSpPr>
              <p:nvPr/>
            </p:nvSpPr>
            <p:spPr bwMode="auto">
              <a:xfrm flipV="1">
                <a:off x="3255" y="1902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31" name="Line 3800"/>
              <p:cNvSpPr>
                <a:spLocks noChangeShapeType="1"/>
              </p:cNvSpPr>
              <p:nvPr/>
            </p:nvSpPr>
            <p:spPr bwMode="auto">
              <a:xfrm flipV="1">
                <a:off x="3255" y="189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32" name="Line 3801"/>
              <p:cNvSpPr>
                <a:spLocks noChangeShapeType="1"/>
              </p:cNvSpPr>
              <p:nvPr/>
            </p:nvSpPr>
            <p:spPr bwMode="auto">
              <a:xfrm flipV="1">
                <a:off x="3255" y="1887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33" name="Line 3802"/>
              <p:cNvSpPr>
                <a:spLocks noChangeShapeType="1"/>
              </p:cNvSpPr>
              <p:nvPr/>
            </p:nvSpPr>
            <p:spPr bwMode="auto">
              <a:xfrm flipV="1">
                <a:off x="3255" y="1879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34" name="Line 3803"/>
              <p:cNvSpPr>
                <a:spLocks noChangeShapeType="1"/>
              </p:cNvSpPr>
              <p:nvPr/>
            </p:nvSpPr>
            <p:spPr bwMode="auto">
              <a:xfrm flipV="1">
                <a:off x="3255" y="1871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35" name="Line 3804"/>
              <p:cNvSpPr>
                <a:spLocks noChangeShapeType="1"/>
              </p:cNvSpPr>
              <p:nvPr/>
            </p:nvSpPr>
            <p:spPr bwMode="auto">
              <a:xfrm flipV="1">
                <a:off x="3255" y="1863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36" name="Line 3805"/>
              <p:cNvSpPr>
                <a:spLocks noChangeShapeType="1"/>
              </p:cNvSpPr>
              <p:nvPr/>
            </p:nvSpPr>
            <p:spPr bwMode="auto">
              <a:xfrm flipV="1">
                <a:off x="3255" y="1856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37" name="Line 3806"/>
              <p:cNvSpPr>
                <a:spLocks noChangeShapeType="1"/>
              </p:cNvSpPr>
              <p:nvPr/>
            </p:nvSpPr>
            <p:spPr bwMode="auto">
              <a:xfrm flipV="1">
                <a:off x="3255" y="184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38" name="Line 3807"/>
              <p:cNvSpPr>
                <a:spLocks noChangeShapeType="1"/>
              </p:cNvSpPr>
              <p:nvPr/>
            </p:nvSpPr>
            <p:spPr bwMode="auto">
              <a:xfrm flipV="1">
                <a:off x="3255" y="1840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39" name="Line 3808"/>
              <p:cNvSpPr>
                <a:spLocks noChangeShapeType="1"/>
              </p:cNvSpPr>
              <p:nvPr/>
            </p:nvSpPr>
            <p:spPr bwMode="auto">
              <a:xfrm flipV="1">
                <a:off x="3255" y="1832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40" name="Line 3809"/>
              <p:cNvSpPr>
                <a:spLocks noChangeShapeType="1"/>
              </p:cNvSpPr>
              <p:nvPr/>
            </p:nvSpPr>
            <p:spPr bwMode="auto">
              <a:xfrm flipV="1">
                <a:off x="3255" y="182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41" name="Line 3810"/>
              <p:cNvSpPr>
                <a:spLocks noChangeShapeType="1"/>
              </p:cNvSpPr>
              <p:nvPr/>
            </p:nvSpPr>
            <p:spPr bwMode="auto">
              <a:xfrm flipV="1">
                <a:off x="3262" y="2016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42" name="Line 3811"/>
              <p:cNvSpPr>
                <a:spLocks noChangeShapeType="1"/>
              </p:cNvSpPr>
              <p:nvPr/>
            </p:nvSpPr>
            <p:spPr bwMode="auto">
              <a:xfrm flipV="1">
                <a:off x="3262" y="200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43" name="Line 3812"/>
              <p:cNvSpPr>
                <a:spLocks noChangeShapeType="1"/>
              </p:cNvSpPr>
              <p:nvPr/>
            </p:nvSpPr>
            <p:spPr bwMode="auto">
              <a:xfrm flipV="1">
                <a:off x="3262" y="2000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44" name="Line 3813"/>
              <p:cNvSpPr>
                <a:spLocks noChangeShapeType="1"/>
              </p:cNvSpPr>
              <p:nvPr/>
            </p:nvSpPr>
            <p:spPr bwMode="auto">
              <a:xfrm flipV="1">
                <a:off x="3262" y="1992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45" name="Line 3814"/>
              <p:cNvSpPr>
                <a:spLocks noChangeShapeType="1"/>
              </p:cNvSpPr>
              <p:nvPr/>
            </p:nvSpPr>
            <p:spPr bwMode="auto">
              <a:xfrm flipV="1">
                <a:off x="3262" y="1985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46" name="Line 3815"/>
              <p:cNvSpPr>
                <a:spLocks noChangeShapeType="1"/>
              </p:cNvSpPr>
              <p:nvPr/>
            </p:nvSpPr>
            <p:spPr bwMode="auto">
              <a:xfrm flipV="1">
                <a:off x="3262" y="1977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47" name="Line 3816"/>
              <p:cNvSpPr>
                <a:spLocks noChangeShapeType="1"/>
              </p:cNvSpPr>
              <p:nvPr/>
            </p:nvSpPr>
            <p:spPr bwMode="auto">
              <a:xfrm flipV="1">
                <a:off x="3262" y="1969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48" name="Line 3817"/>
              <p:cNvSpPr>
                <a:spLocks noChangeShapeType="1"/>
              </p:cNvSpPr>
              <p:nvPr/>
            </p:nvSpPr>
            <p:spPr bwMode="auto">
              <a:xfrm flipV="1">
                <a:off x="3262" y="1961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49" name="Line 3818"/>
              <p:cNvSpPr>
                <a:spLocks noChangeShapeType="1"/>
              </p:cNvSpPr>
              <p:nvPr/>
            </p:nvSpPr>
            <p:spPr bwMode="auto">
              <a:xfrm flipV="1">
                <a:off x="3262" y="1953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50" name="Line 3819"/>
              <p:cNvSpPr>
                <a:spLocks noChangeShapeType="1"/>
              </p:cNvSpPr>
              <p:nvPr/>
            </p:nvSpPr>
            <p:spPr bwMode="auto">
              <a:xfrm flipV="1">
                <a:off x="3262" y="1945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51" name="Line 3820"/>
              <p:cNvSpPr>
                <a:spLocks noChangeShapeType="1"/>
              </p:cNvSpPr>
              <p:nvPr/>
            </p:nvSpPr>
            <p:spPr bwMode="auto">
              <a:xfrm flipV="1">
                <a:off x="3262" y="193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52" name="Line 3821"/>
              <p:cNvSpPr>
                <a:spLocks noChangeShapeType="1"/>
              </p:cNvSpPr>
              <p:nvPr/>
            </p:nvSpPr>
            <p:spPr bwMode="auto">
              <a:xfrm flipV="1">
                <a:off x="3262" y="1930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953" name="Line 3822"/>
              <p:cNvSpPr>
                <a:spLocks noChangeShapeType="1"/>
              </p:cNvSpPr>
              <p:nvPr/>
            </p:nvSpPr>
            <p:spPr bwMode="auto">
              <a:xfrm flipV="1">
                <a:off x="3262" y="1922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grpSp>
          <p:nvGrpSpPr>
            <p:cNvPr id="27" name="Group 4024"/>
            <p:cNvGrpSpPr>
              <a:grpSpLocks/>
            </p:cNvGrpSpPr>
            <p:nvPr/>
          </p:nvGrpSpPr>
          <p:grpSpPr bwMode="auto">
            <a:xfrm>
              <a:off x="1923" y="1086"/>
              <a:ext cx="1576" cy="1071"/>
              <a:chOff x="1923" y="1086"/>
              <a:chExt cx="1576" cy="1071"/>
            </a:xfrm>
          </p:grpSpPr>
          <p:sp>
            <p:nvSpPr>
              <p:cNvPr id="554" name="Line 3824"/>
              <p:cNvSpPr>
                <a:spLocks noChangeShapeType="1"/>
              </p:cNvSpPr>
              <p:nvPr/>
            </p:nvSpPr>
            <p:spPr bwMode="auto">
              <a:xfrm flipV="1">
                <a:off x="3262" y="191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55" name="Line 3825"/>
              <p:cNvSpPr>
                <a:spLocks noChangeShapeType="1"/>
              </p:cNvSpPr>
              <p:nvPr/>
            </p:nvSpPr>
            <p:spPr bwMode="auto">
              <a:xfrm flipV="1">
                <a:off x="3262" y="1906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56" name="Line 3826"/>
              <p:cNvSpPr>
                <a:spLocks noChangeShapeType="1"/>
              </p:cNvSpPr>
              <p:nvPr/>
            </p:nvSpPr>
            <p:spPr bwMode="auto">
              <a:xfrm flipV="1">
                <a:off x="3262" y="189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57" name="Line 3827"/>
              <p:cNvSpPr>
                <a:spLocks noChangeShapeType="1"/>
              </p:cNvSpPr>
              <p:nvPr/>
            </p:nvSpPr>
            <p:spPr bwMode="auto">
              <a:xfrm flipV="1">
                <a:off x="3262" y="1891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58" name="Line 3828"/>
              <p:cNvSpPr>
                <a:spLocks noChangeShapeType="1"/>
              </p:cNvSpPr>
              <p:nvPr/>
            </p:nvSpPr>
            <p:spPr bwMode="auto">
              <a:xfrm flipV="1">
                <a:off x="3262" y="18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59" name="Line 3829"/>
              <p:cNvSpPr>
                <a:spLocks noChangeShapeType="1"/>
              </p:cNvSpPr>
              <p:nvPr/>
            </p:nvSpPr>
            <p:spPr bwMode="auto">
              <a:xfrm flipV="1">
                <a:off x="3262" y="1875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60" name="Line 3830"/>
              <p:cNvSpPr>
                <a:spLocks noChangeShapeType="1"/>
              </p:cNvSpPr>
              <p:nvPr/>
            </p:nvSpPr>
            <p:spPr bwMode="auto">
              <a:xfrm flipV="1">
                <a:off x="3262" y="1867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61" name="Line 3831"/>
              <p:cNvSpPr>
                <a:spLocks noChangeShapeType="1"/>
              </p:cNvSpPr>
              <p:nvPr/>
            </p:nvSpPr>
            <p:spPr bwMode="auto">
              <a:xfrm flipV="1">
                <a:off x="3262" y="1859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62" name="Line 3832"/>
              <p:cNvSpPr>
                <a:spLocks noChangeShapeType="1"/>
              </p:cNvSpPr>
              <p:nvPr/>
            </p:nvSpPr>
            <p:spPr bwMode="auto">
              <a:xfrm flipV="1">
                <a:off x="3262" y="1852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63" name="Line 3833"/>
              <p:cNvSpPr>
                <a:spLocks noChangeShapeType="1"/>
              </p:cNvSpPr>
              <p:nvPr/>
            </p:nvSpPr>
            <p:spPr bwMode="auto">
              <a:xfrm flipV="1">
                <a:off x="3262" y="184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64" name="Line 3834"/>
              <p:cNvSpPr>
                <a:spLocks noChangeShapeType="1"/>
              </p:cNvSpPr>
              <p:nvPr/>
            </p:nvSpPr>
            <p:spPr bwMode="auto">
              <a:xfrm flipV="1">
                <a:off x="3262" y="1836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65" name="Line 3835"/>
              <p:cNvSpPr>
                <a:spLocks noChangeShapeType="1"/>
              </p:cNvSpPr>
              <p:nvPr/>
            </p:nvSpPr>
            <p:spPr bwMode="auto">
              <a:xfrm flipV="1">
                <a:off x="3262" y="182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66" name="Line 3836"/>
              <p:cNvSpPr>
                <a:spLocks noChangeShapeType="1"/>
              </p:cNvSpPr>
              <p:nvPr/>
            </p:nvSpPr>
            <p:spPr bwMode="auto">
              <a:xfrm flipV="1">
                <a:off x="3269" y="2020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67" name="Line 3837"/>
              <p:cNvSpPr>
                <a:spLocks noChangeShapeType="1"/>
              </p:cNvSpPr>
              <p:nvPr/>
            </p:nvSpPr>
            <p:spPr bwMode="auto">
              <a:xfrm flipV="1">
                <a:off x="3269" y="2012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68" name="Line 3838"/>
              <p:cNvSpPr>
                <a:spLocks noChangeShapeType="1"/>
              </p:cNvSpPr>
              <p:nvPr/>
            </p:nvSpPr>
            <p:spPr bwMode="auto">
              <a:xfrm flipV="1">
                <a:off x="3269" y="200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69" name="Line 3839"/>
              <p:cNvSpPr>
                <a:spLocks noChangeShapeType="1"/>
              </p:cNvSpPr>
              <p:nvPr/>
            </p:nvSpPr>
            <p:spPr bwMode="auto">
              <a:xfrm flipV="1">
                <a:off x="3269" y="19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70" name="Line 3840"/>
              <p:cNvSpPr>
                <a:spLocks noChangeShapeType="1"/>
              </p:cNvSpPr>
              <p:nvPr/>
            </p:nvSpPr>
            <p:spPr bwMode="auto">
              <a:xfrm flipV="1">
                <a:off x="3269" y="198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71" name="Line 3841"/>
              <p:cNvSpPr>
                <a:spLocks noChangeShapeType="1"/>
              </p:cNvSpPr>
              <p:nvPr/>
            </p:nvSpPr>
            <p:spPr bwMode="auto">
              <a:xfrm flipV="1">
                <a:off x="3269" y="1981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72" name="Line 3842"/>
              <p:cNvSpPr>
                <a:spLocks noChangeShapeType="1"/>
              </p:cNvSpPr>
              <p:nvPr/>
            </p:nvSpPr>
            <p:spPr bwMode="auto">
              <a:xfrm flipV="1">
                <a:off x="3269" y="1973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73" name="Line 3843"/>
              <p:cNvSpPr>
                <a:spLocks noChangeShapeType="1"/>
              </p:cNvSpPr>
              <p:nvPr/>
            </p:nvSpPr>
            <p:spPr bwMode="auto">
              <a:xfrm flipV="1">
                <a:off x="3269" y="1965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74" name="Line 3844"/>
              <p:cNvSpPr>
                <a:spLocks noChangeShapeType="1"/>
              </p:cNvSpPr>
              <p:nvPr/>
            </p:nvSpPr>
            <p:spPr bwMode="auto">
              <a:xfrm flipV="1">
                <a:off x="3269" y="1957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75" name="Line 3845"/>
              <p:cNvSpPr>
                <a:spLocks noChangeShapeType="1"/>
              </p:cNvSpPr>
              <p:nvPr/>
            </p:nvSpPr>
            <p:spPr bwMode="auto">
              <a:xfrm flipV="1">
                <a:off x="3269" y="1949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76" name="Line 3846"/>
              <p:cNvSpPr>
                <a:spLocks noChangeShapeType="1"/>
              </p:cNvSpPr>
              <p:nvPr/>
            </p:nvSpPr>
            <p:spPr bwMode="auto">
              <a:xfrm flipV="1">
                <a:off x="3269" y="1942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77" name="Line 3847"/>
              <p:cNvSpPr>
                <a:spLocks noChangeShapeType="1"/>
              </p:cNvSpPr>
              <p:nvPr/>
            </p:nvSpPr>
            <p:spPr bwMode="auto">
              <a:xfrm flipV="1">
                <a:off x="3269" y="193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78" name="Line 3848"/>
              <p:cNvSpPr>
                <a:spLocks noChangeShapeType="1"/>
              </p:cNvSpPr>
              <p:nvPr/>
            </p:nvSpPr>
            <p:spPr bwMode="auto">
              <a:xfrm flipV="1">
                <a:off x="3269" y="1926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79" name="Line 3849"/>
              <p:cNvSpPr>
                <a:spLocks noChangeShapeType="1"/>
              </p:cNvSpPr>
              <p:nvPr/>
            </p:nvSpPr>
            <p:spPr bwMode="auto">
              <a:xfrm flipV="1">
                <a:off x="3269" y="191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80" name="Line 3850"/>
              <p:cNvSpPr>
                <a:spLocks noChangeShapeType="1"/>
              </p:cNvSpPr>
              <p:nvPr/>
            </p:nvSpPr>
            <p:spPr bwMode="auto">
              <a:xfrm flipV="1">
                <a:off x="3269" y="1910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81" name="Line 3851"/>
              <p:cNvSpPr>
                <a:spLocks noChangeShapeType="1"/>
              </p:cNvSpPr>
              <p:nvPr/>
            </p:nvSpPr>
            <p:spPr bwMode="auto">
              <a:xfrm flipV="1">
                <a:off x="3269" y="1902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82" name="Line 3852"/>
              <p:cNvSpPr>
                <a:spLocks noChangeShapeType="1"/>
              </p:cNvSpPr>
              <p:nvPr/>
            </p:nvSpPr>
            <p:spPr bwMode="auto">
              <a:xfrm flipV="1">
                <a:off x="3269" y="1894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83" name="Line 3853"/>
              <p:cNvSpPr>
                <a:spLocks noChangeShapeType="1"/>
              </p:cNvSpPr>
              <p:nvPr/>
            </p:nvSpPr>
            <p:spPr bwMode="auto">
              <a:xfrm flipV="1">
                <a:off x="3269" y="1887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84" name="Line 3854"/>
              <p:cNvSpPr>
                <a:spLocks noChangeShapeType="1"/>
              </p:cNvSpPr>
              <p:nvPr/>
            </p:nvSpPr>
            <p:spPr bwMode="auto">
              <a:xfrm flipV="1">
                <a:off x="3269" y="1879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85" name="Line 3855"/>
              <p:cNvSpPr>
                <a:spLocks noChangeShapeType="1"/>
              </p:cNvSpPr>
              <p:nvPr/>
            </p:nvSpPr>
            <p:spPr bwMode="auto">
              <a:xfrm flipV="1">
                <a:off x="3269" y="1871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86" name="Line 3856"/>
              <p:cNvSpPr>
                <a:spLocks noChangeShapeType="1"/>
              </p:cNvSpPr>
              <p:nvPr/>
            </p:nvSpPr>
            <p:spPr bwMode="auto">
              <a:xfrm flipV="1">
                <a:off x="3269" y="1863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87" name="Line 3857"/>
              <p:cNvSpPr>
                <a:spLocks noChangeShapeType="1"/>
              </p:cNvSpPr>
              <p:nvPr/>
            </p:nvSpPr>
            <p:spPr bwMode="auto">
              <a:xfrm flipV="1">
                <a:off x="3269" y="1856"/>
                <a:ext cx="0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88" name="Line 3858"/>
              <p:cNvSpPr>
                <a:spLocks noChangeShapeType="1"/>
              </p:cNvSpPr>
              <p:nvPr/>
            </p:nvSpPr>
            <p:spPr bwMode="auto">
              <a:xfrm flipV="1">
                <a:off x="3269" y="1848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89" name="Line 3859"/>
              <p:cNvSpPr>
                <a:spLocks noChangeShapeType="1"/>
              </p:cNvSpPr>
              <p:nvPr/>
            </p:nvSpPr>
            <p:spPr bwMode="auto">
              <a:xfrm flipV="1">
                <a:off x="3269" y="1840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90" name="Line 3860"/>
              <p:cNvSpPr>
                <a:spLocks noChangeShapeType="1"/>
              </p:cNvSpPr>
              <p:nvPr/>
            </p:nvSpPr>
            <p:spPr bwMode="auto">
              <a:xfrm flipV="1">
                <a:off x="3269" y="1832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91" name="Line 3861"/>
              <p:cNvSpPr>
                <a:spLocks noChangeShapeType="1"/>
              </p:cNvSpPr>
              <p:nvPr/>
            </p:nvSpPr>
            <p:spPr bwMode="auto">
              <a:xfrm flipV="1">
                <a:off x="3269" y="182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92" name="Freeform 3862"/>
              <p:cNvSpPr>
                <a:spLocks/>
              </p:cNvSpPr>
              <p:nvPr/>
            </p:nvSpPr>
            <p:spPr bwMode="auto">
              <a:xfrm>
                <a:off x="3402" y="2018"/>
                <a:ext cx="5" cy="5"/>
              </a:xfrm>
              <a:custGeom>
                <a:avLst/>
                <a:gdLst>
                  <a:gd name="T0" fmla="*/ 0 w 32"/>
                  <a:gd name="T1" fmla="*/ 32 h 32"/>
                  <a:gd name="T2" fmla="*/ 15 w 32"/>
                  <a:gd name="T3" fmla="*/ 27 h 32"/>
                  <a:gd name="T4" fmla="*/ 27 w 32"/>
                  <a:gd name="T5" fmla="*/ 15 h 32"/>
                  <a:gd name="T6" fmla="*/ 32 w 32"/>
                  <a:gd name="T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32">
                    <a:moveTo>
                      <a:pt x="0" y="32"/>
                    </a:moveTo>
                    <a:lnTo>
                      <a:pt x="15" y="27"/>
                    </a:lnTo>
                    <a:lnTo>
                      <a:pt x="27" y="15"/>
                    </a:lnTo>
                    <a:lnTo>
                      <a:pt x="32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93" name="Freeform 3863"/>
              <p:cNvSpPr>
                <a:spLocks/>
              </p:cNvSpPr>
              <p:nvPr/>
            </p:nvSpPr>
            <p:spPr bwMode="auto">
              <a:xfrm>
                <a:off x="3402" y="1827"/>
                <a:ext cx="5" cy="5"/>
              </a:xfrm>
              <a:custGeom>
                <a:avLst/>
                <a:gdLst>
                  <a:gd name="T0" fmla="*/ 32 w 32"/>
                  <a:gd name="T1" fmla="*/ 32 h 32"/>
                  <a:gd name="T2" fmla="*/ 27 w 32"/>
                  <a:gd name="T3" fmla="*/ 16 h 32"/>
                  <a:gd name="T4" fmla="*/ 15 w 32"/>
                  <a:gd name="T5" fmla="*/ 5 h 32"/>
                  <a:gd name="T6" fmla="*/ 0 w 32"/>
                  <a:gd name="T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32">
                    <a:moveTo>
                      <a:pt x="32" y="32"/>
                    </a:moveTo>
                    <a:lnTo>
                      <a:pt x="27" y="16"/>
                    </a:lnTo>
                    <a:lnTo>
                      <a:pt x="1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94" name="Line 3864"/>
              <p:cNvSpPr>
                <a:spLocks noChangeShapeType="1"/>
              </p:cNvSpPr>
              <p:nvPr/>
            </p:nvSpPr>
            <p:spPr bwMode="auto">
              <a:xfrm flipH="1">
                <a:off x="3401" y="2059"/>
                <a:ext cx="74" cy="3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95" name="Freeform 3865"/>
              <p:cNvSpPr>
                <a:spLocks/>
              </p:cNvSpPr>
              <p:nvPr/>
            </p:nvSpPr>
            <p:spPr bwMode="auto">
              <a:xfrm>
                <a:off x="3431" y="2102"/>
                <a:ext cx="52" cy="34"/>
              </a:xfrm>
              <a:custGeom>
                <a:avLst/>
                <a:gdLst>
                  <a:gd name="T0" fmla="*/ 0 w 311"/>
                  <a:gd name="T1" fmla="*/ 165 h 207"/>
                  <a:gd name="T2" fmla="*/ 24 w 311"/>
                  <a:gd name="T3" fmla="*/ 182 h 207"/>
                  <a:gd name="T4" fmla="*/ 52 w 311"/>
                  <a:gd name="T5" fmla="*/ 195 h 207"/>
                  <a:gd name="T6" fmla="*/ 80 w 311"/>
                  <a:gd name="T7" fmla="*/ 202 h 207"/>
                  <a:gd name="T8" fmla="*/ 109 w 311"/>
                  <a:gd name="T9" fmla="*/ 207 h 207"/>
                  <a:gd name="T10" fmla="*/ 139 w 311"/>
                  <a:gd name="T11" fmla="*/ 205 h 207"/>
                  <a:gd name="T12" fmla="*/ 168 w 311"/>
                  <a:gd name="T13" fmla="*/ 200 h 207"/>
                  <a:gd name="T14" fmla="*/ 196 w 311"/>
                  <a:gd name="T15" fmla="*/ 190 h 207"/>
                  <a:gd name="T16" fmla="*/ 223 w 311"/>
                  <a:gd name="T17" fmla="*/ 176 h 207"/>
                  <a:gd name="T18" fmla="*/ 246 w 311"/>
                  <a:gd name="T19" fmla="*/ 158 h 207"/>
                  <a:gd name="T20" fmla="*/ 266 w 311"/>
                  <a:gd name="T21" fmla="*/ 137 h 207"/>
                  <a:gd name="T22" fmla="*/ 284 w 311"/>
                  <a:gd name="T23" fmla="*/ 113 h 207"/>
                  <a:gd name="T24" fmla="*/ 297 w 311"/>
                  <a:gd name="T25" fmla="*/ 86 h 207"/>
                  <a:gd name="T26" fmla="*/ 307 w 311"/>
                  <a:gd name="T27" fmla="*/ 58 h 207"/>
                  <a:gd name="T28" fmla="*/ 311 w 311"/>
                  <a:gd name="T29" fmla="*/ 30 h 207"/>
                  <a:gd name="T30" fmla="*/ 311 w 311"/>
                  <a:gd name="T31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1" h="207">
                    <a:moveTo>
                      <a:pt x="0" y="165"/>
                    </a:moveTo>
                    <a:lnTo>
                      <a:pt x="24" y="182"/>
                    </a:lnTo>
                    <a:lnTo>
                      <a:pt x="52" y="195"/>
                    </a:lnTo>
                    <a:lnTo>
                      <a:pt x="80" y="202"/>
                    </a:lnTo>
                    <a:lnTo>
                      <a:pt x="109" y="207"/>
                    </a:lnTo>
                    <a:lnTo>
                      <a:pt x="139" y="205"/>
                    </a:lnTo>
                    <a:lnTo>
                      <a:pt x="168" y="200"/>
                    </a:lnTo>
                    <a:lnTo>
                      <a:pt x="196" y="190"/>
                    </a:lnTo>
                    <a:lnTo>
                      <a:pt x="223" y="176"/>
                    </a:lnTo>
                    <a:lnTo>
                      <a:pt x="246" y="158"/>
                    </a:lnTo>
                    <a:lnTo>
                      <a:pt x="266" y="137"/>
                    </a:lnTo>
                    <a:lnTo>
                      <a:pt x="284" y="113"/>
                    </a:lnTo>
                    <a:lnTo>
                      <a:pt x="297" y="86"/>
                    </a:lnTo>
                    <a:lnTo>
                      <a:pt x="307" y="58"/>
                    </a:lnTo>
                    <a:lnTo>
                      <a:pt x="311" y="30"/>
                    </a:lnTo>
                    <a:lnTo>
                      <a:pt x="311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96" name="Freeform 3866"/>
              <p:cNvSpPr>
                <a:spLocks/>
              </p:cNvSpPr>
              <p:nvPr/>
            </p:nvSpPr>
            <p:spPr bwMode="auto">
              <a:xfrm>
                <a:off x="3477" y="2096"/>
                <a:ext cx="22" cy="56"/>
              </a:xfrm>
              <a:custGeom>
                <a:avLst/>
                <a:gdLst>
                  <a:gd name="T0" fmla="*/ 0 w 133"/>
                  <a:gd name="T1" fmla="*/ 337 h 337"/>
                  <a:gd name="T2" fmla="*/ 28 w 133"/>
                  <a:gd name="T3" fmla="*/ 321 h 337"/>
                  <a:gd name="T4" fmla="*/ 54 w 133"/>
                  <a:gd name="T5" fmla="*/ 299 h 337"/>
                  <a:gd name="T6" fmla="*/ 76 w 133"/>
                  <a:gd name="T7" fmla="*/ 276 h 337"/>
                  <a:gd name="T8" fmla="*/ 95 w 133"/>
                  <a:gd name="T9" fmla="*/ 250 h 337"/>
                  <a:gd name="T10" fmla="*/ 110 w 133"/>
                  <a:gd name="T11" fmla="*/ 220 h 337"/>
                  <a:gd name="T12" fmla="*/ 122 w 133"/>
                  <a:gd name="T13" fmla="*/ 190 h 337"/>
                  <a:gd name="T14" fmla="*/ 129 w 133"/>
                  <a:gd name="T15" fmla="*/ 158 h 337"/>
                  <a:gd name="T16" fmla="*/ 133 w 133"/>
                  <a:gd name="T17" fmla="*/ 126 h 337"/>
                  <a:gd name="T18" fmla="*/ 131 w 133"/>
                  <a:gd name="T19" fmla="*/ 93 h 337"/>
                  <a:gd name="T20" fmla="*/ 126 w 133"/>
                  <a:gd name="T21" fmla="*/ 61 h 337"/>
                  <a:gd name="T22" fmla="*/ 116 w 133"/>
                  <a:gd name="T23" fmla="*/ 29 h 337"/>
                  <a:gd name="T24" fmla="*/ 103 w 133"/>
                  <a:gd name="T25" fmla="*/ 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3" h="337">
                    <a:moveTo>
                      <a:pt x="0" y="337"/>
                    </a:moveTo>
                    <a:lnTo>
                      <a:pt x="28" y="321"/>
                    </a:lnTo>
                    <a:lnTo>
                      <a:pt x="54" y="299"/>
                    </a:lnTo>
                    <a:lnTo>
                      <a:pt x="76" y="276"/>
                    </a:lnTo>
                    <a:lnTo>
                      <a:pt x="95" y="250"/>
                    </a:lnTo>
                    <a:lnTo>
                      <a:pt x="110" y="220"/>
                    </a:lnTo>
                    <a:lnTo>
                      <a:pt x="122" y="190"/>
                    </a:lnTo>
                    <a:lnTo>
                      <a:pt x="129" y="158"/>
                    </a:lnTo>
                    <a:lnTo>
                      <a:pt x="133" y="126"/>
                    </a:lnTo>
                    <a:lnTo>
                      <a:pt x="131" y="93"/>
                    </a:lnTo>
                    <a:lnTo>
                      <a:pt x="126" y="61"/>
                    </a:lnTo>
                    <a:lnTo>
                      <a:pt x="116" y="29"/>
                    </a:lnTo>
                    <a:lnTo>
                      <a:pt x="103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97" name="Freeform 3867"/>
              <p:cNvSpPr>
                <a:spLocks/>
              </p:cNvSpPr>
              <p:nvPr/>
            </p:nvSpPr>
            <p:spPr bwMode="auto">
              <a:xfrm>
                <a:off x="3471" y="2102"/>
                <a:ext cx="16" cy="40"/>
              </a:xfrm>
              <a:custGeom>
                <a:avLst/>
                <a:gdLst>
                  <a:gd name="T0" fmla="*/ 0 w 93"/>
                  <a:gd name="T1" fmla="*/ 237 h 237"/>
                  <a:gd name="T2" fmla="*/ 23 w 93"/>
                  <a:gd name="T3" fmla="*/ 223 h 237"/>
                  <a:gd name="T4" fmla="*/ 44 w 93"/>
                  <a:gd name="T5" fmla="*/ 204 h 237"/>
                  <a:gd name="T6" fmla="*/ 62 w 93"/>
                  <a:gd name="T7" fmla="*/ 183 h 237"/>
                  <a:gd name="T8" fmla="*/ 76 w 93"/>
                  <a:gd name="T9" fmla="*/ 159 h 237"/>
                  <a:gd name="T10" fmla="*/ 85 w 93"/>
                  <a:gd name="T11" fmla="*/ 133 h 237"/>
                  <a:gd name="T12" fmla="*/ 91 w 93"/>
                  <a:gd name="T13" fmla="*/ 106 h 237"/>
                  <a:gd name="T14" fmla="*/ 93 w 93"/>
                  <a:gd name="T15" fmla="*/ 79 h 237"/>
                  <a:gd name="T16" fmla="*/ 90 w 93"/>
                  <a:gd name="T17" fmla="*/ 52 h 237"/>
                  <a:gd name="T18" fmla="*/ 83 w 93"/>
                  <a:gd name="T19" fmla="*/ 25 h 237"/>
                  <a:gd name="T20" fmla="*/ 72 w 93"/>
                  <a:gd name="T21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3" h="237">
                    <a:moveTo>
                      <a:pt x="0" y="237"/>
                    </a:moveTo>
                    <a:lnTo>
                      <a:pt x="23" y="223"/>
                    </a:lnTo>
                    <a:lnTo>
                      <a:pt x="44" y="204"/>
                    </a:lnTo>
                    <a:lnTo>
                      <a:pt x="62" y="183"/>
                    </a:lnTo>
                    <a:lnTo>
                      <a:pt x="76" y="159"/>
                    </a:lnTo>
                    <a:lnTo>
                      <a:pt x="85" y="133"/>
                    </a:lnTo>
                    <a:lnTo>
                      <a:pt x="91" y="106"/>
                    </a:lnTo>
                    <a:lnTo>
                      <a:pt x="93" y="79"/>
                    </a:lnTo>
                    <a:lnTo>
                      <a:pt x="90" y="52"/>
                    </a:lnTo>
                    <a:lnTo>
                      <a:pt x="83" y="25"/>
                    </a:lnTo>
                    <a:lnTo>
                      <a:pt x="72" y="0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98" name="Line 3868"/>
              <p:cNvSpPr>
                <a:spLocks noChangeShapeType="1"/>
              </p:cNvSpPr>
              <p:nvPr/>
            </p:nvSpPr>
            <p:spPr bwMode="auto">
              <a:xfrm flipH="1" flipV="1">
                <a:off x="3475" y="2059"/>
                <a:ext cx="19" cy="3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99" name="Line 3869"/>
              <p:cNvSpPr>
                <a:spLocks noChangeShapeType="1"/>
              </p:cNvSpPr>
              <p:nvPr/>
            </p:nvSpPr>
            <p:spPr bwMode="auto">
              <a:xfrm flipH="1" flipV="1">
                <a:off x="3469" y="2075"/>
                <a:ext cx="14" cy="2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00" name="Freeform 3870"/>
              <p:cNvSpPr>
                <a:spLocks/>
              </p:cNvSpPr>
              <p:nvPr/>
            </p:nvSpPr>
            <p:spPr bwMode="auto">
              <a:xfrm>
                <a:off x="3468" y="2060"/>
                <a:ext cx="6" cy="15"/>
              </a:xfrm>
              <a:custGeom>
                <a:avLst/>
                <a:gdLst>
                  <a:gd name="T0" fmla="*/ 37 w 37"/>
                  <a:gd name="T1" fmla="*/ 0 h 96"/>
                  <a:gd name="T2" fmla="*/ 25 w 37"/>
                  <a:gd name="T3" fmla="*/ 7 h 96"/>
                  <a:gd name="T4" fmla="*/ 16 w 37"/>
                  <a:gd name="T5" fmla="*/ 18 h 96"/>
                  <a:gd name="T6" fmla="*/ 8 w 37"/>
                  <a:gd name="T7" fmla="*/ 28 h 96"/>
                  <a:gd name="T8" fmla="*/ 3 w 37"/>
                  <a:gd name="T9" fmla="*/ 41 h 96"/>
                  <a:gd name="T10" fmla="*/ 0 w 37"/>
                  <a:gd name="T11" fmla="*/ 56 h 96"/>
                  <a:gd name="T12" fmla="*/ 0 w 37"/>
                  <a:gd name="T13" fmla="*/ 69 h 96"/>
                  <a:gd name="T14" fmla="*/ 3 w 37"/>
                  <a:gd name="T15" fmla="*/ 83 h 96"/>
                  <a:gd name="T16" fmla="*/ 7 w 37"/>
                  <a:gd name="T17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96">
                    <a:moveTo>
                      <a:pt x="37" y="0"/>
                    </a:moveTo>
                    <a:lnTo>
                      <a:pt x="25" y="7"/>
                    </a:lnTo>
                    <a:lnTo>
                      <a:pt x="16" y="18"/>
                    </a:lnTo>
                    <a:lnTo>
                      <a:pt x="8" y="28"/>
                    </a:lnTo>
                    <a:lnTo>
                      <a:pt x="3" y="41"/>
                    </a:lnTo>
                    <a:lnTo>
                      <a:pt x="0" y="56"/>
                    </a:lnTo>
                    <a:lnTo>
                      <a:pt x="0" y="69"/>
                    </a:lnTo>
                    <a:lnTo>
                      <a:pt x="3" y="83"/>
                    </a:lnTo>
                    <a:lnTo>
                      <a:pt x="7" y="96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01" name="Line 3871"/>
              <p:cNvSpPr>
                <a:spLocks noChangeShapeType="1"/>
              </p:cNvSpPr>
              <p:nvPr/>
            </p:nvSpPr>
            <p:spPr bwMode="auto">
              <a:xfrm flipH="1">
                <a:off x="3401" y="2098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02" name="Line 3872"/>
              <p:cNvSpPr>
                <a:spLocks noChangeShapeType="1"/>
              </p:cNvSpPr>
              <p:nvPr/>
            </p:nvSpPr>
            <p:spPr bwMode="auto">
              <a:xfrm>
                <a:off x="3417" y="2103"/>
                <a:ext cx="14" cy="2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03" name="Freeform 3873"/>
              <p:cNvSpPr>
                <a:spLocks/>
              </p:cNvSpPr>
              <p:nvPr/>
            </p:nvSpPr>
            <p:spPr bwMode="auto">
              <a:xfrm>
                <a:off x="3421" y="2135"/>
                <a:ext cx="56" cy="22"/>
              </a:xfrm>
              <a:custGeom>
                <a:avLst/>
                <a:gdLst>
                  <a:gd name="T0" fmla="*/ 0 w 337"/>
                  <a:gd name="T1" fmla="*/ 0 h 131"/>
                  <a:gd name="T2" fmla="*/ 18 w 337"/>
                  <a:gd name="T3" fmla="*/ 27 h 131"/>
                  <a:gd name="T4" fmla="*/ 38 w 337"/>
                  <a:gd name="T5" fmla="*/ 52 h 131"/>
                  <a:gd name="T6" fmla="*/ 61 w 337"/>
                  <a:gd name="T7" fmla="*/ 74 h 131"/>
                  <a:gd name="T8" fmla="*/ 88 w 337"/>
                  <a:gd name="T9" fmla="*/ 94 h 131"/>
                  <a:gd name="T10" fmla="*/ 117 w 337"/>
                  <a:gd name="T11" fmla="*/ 109 h 131"/>
                  <a:gd name="T12" fmla="*/ 147 w 337"/>
                  <a:gd name="T13" fmla="*/ 120 h 131"/>
                  <a:gd name="T14" fmla="*/ 179 w 337"/>
                  <a:gd name="T15" fmla="*/ 128 h 131"/>
                  <a:gd name="T16" fmla="*/ 211 w 337"/>
                  <a:gd name="T17" fmla="*/ 131 h 131"/>
                  <a:gd name="T18" fmla="*/ 244 w 337"/>
                  <a:gd name="T19" fmla="*/ 131 h 131"/>
                  <a:gd name="T20" fmla="*/ 276 w 337"/>
                  <a:gd name="T21" fmla="*/ 125 h 131"/>
                  <a:gd name="T22" fmla="*/ 308 w 337"/>
                  <a:gd name="T23" fmla="*/ 115 h 131"/>
                  <a:gd name="T24" fmla="*/ 337 w 337"/>
                  <a:gd name="T25" fmla="*/ 102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7" h="131">
                    <a:moveTo>
                      <a:pt x="0" y="0"/>
                    </a:moveTo>
                    <a:lnTo>
                      <a:pt x="18" y="27"/>
                    </a:lnTo>
                    <a:lnTo>
                      <a:pt x="38" y="52"/>
                    </a:lnTo>
                    <a:lnTo>
                      <a:pt x="61" y="74"/>
                    </a:lnTo>
                    <a:lnTo>
                      <a:pt x="88" y="94"/>
                    </a:lnTo>
                    <a:lnTo>
                      <a:pt x="117" y="109"/>
                    </a:lnTo>
                    <a:lnTo>
                      <a:pt x="147" y="120"/>
                    </a:lnTo>
                    <a:lnTo>
                      <a:pt x="179" y="128"/>
                    </a:lnTo>
                    <a:lnTo>
                      <a:pt x="211" y="131"/>
                    </a:lnTo>
                    <a:lnTo>
                      <a:pt x="244" y="131"/>
                    </a:lnTo>
                    <a:lnTo>
                      <a:pt x="276" y="125"/>
                    </a:lnTo>
                    <a:lnTo>
                      <a:pt x="308" y="115"/>
                    </a:lnTo>
                    <a:lnTo>
                      <a:pt x="337" y="102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04" name="Freeform 3874"/>
              <p:cNvSpPr>
                <a:spLocks/>
              </p:cNvSpPr>
              <p:nvPr/>
            </p:nvSpPr>
            <p:spPr bwMode="auto">
              <a:xfrm>
                <a:off x="3431" y="2130"/>
                <a:ext cx="40" cy="15"/>
              </a:xfrm>
              <a:custGeom>
                <a:avLst/>
                <a:gdLst>
                  <a:gd name="T0" fmla="*/ 0 w 238"/>
                  <a:gd name="T1" fmla="*/ 0 h 94"/>
                  <a:gd name="T2" fmla="*/ 15 w 238"/>
                  <a:gd name="T3" fmla="*/ 24 h 94"/>
                  <a:gd name="T4" fmla="*/ 33 w 238"/>
                  <a:gd name="T5" fmla="*/ 44 h 94"/>
                  <a:gd name="T6" fmla="*/ 54 w 238"/>
                  <a:gd name="T7" fmla="*/ 62 h 94"/>
                  <a:gd name="T8" fmla="*/ 78 w 238"/>
                  <a:gd name="T9" fmla="*/ 76 h 94"/>
                  <a:gd name="T10" fmla="*/ 104 w 238"/>
                  <a:gd name="T11" fmla="*/ 86 h 94"/>
                  <a:gd name="T12" fmla="*/ 131 w 238"/>
                  <a:gd name="T13" fmla="*/ 92 h 94"/>
                  <a:gd name="T14" fmla="*/ 158 w 238"/>
                  <a:gd name="T15" fmla="*/ 94 h 94"/>
                  <a:gd name="T16" fmla="*/ 186 w 238"/>
                  <a:gd name="T17" fmla="*/ 91 h 94"/>
                  <a:gd name="T18" fmla="*/ 212 w 238"/>
                  <a:gd name="T19" fmla="*/ 84 h 94"/>
                  <a:gd name="T20" fmla="*/ 238 w 238"/>
                  <a:gd name="T21" fmla="*/ 73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8" h="94">
                    <a:moveTo>
                      <a:pt x="0" y="0"/>
                    </a:moveTo>
                    <a:lnTo>
                      <a:pt x="15" y="24"/>
                    </a:lnTo>
                    <a:lnTo>
                      <a:pt x="33" y="44"/>
                    </a:lnTo>
                    <a:lnTo>
                      <a:pt x="54" y="62"/>
                    </a:lnTo>
                    <a:lnTo>
                      <a:pt x="78" y="76"/>
                    </a:lnTo>
                    <a:lnTo>
                      <a:pt x="104" y="86"/>
                    </a:lnTo>
                    <a:lnTo>
                      <a:pt x="131" y="92"/>
                    </a:lnTo>
                    <a:lnTo>
                      <a:pt x="158" y="94"/>
                    </a:lnTo>
                    <a:lnTo>
                      <a:pt x="186" y="91"/>
                    </a:lnTo>
                    <a:lnTo>
                      <a:pt x="212" y="84"/>
                    </a:lnTo>
                    <a:lnTo>
                      <a:pt x="238" y="73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05" name="Line 3875"/>
              <p:cNvSpPr>
                <a:spLocks noChangeShapeType="1"/>
              </p:cNvSpPr>
              <p:nvPr/>
            </p:nvSpPr>
            <p:spPr bwMode="auto">
              <a:xfrm flipV="1">
                <a:off x="3477" y="215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06" name="Line 3876"/>
              <p:cNvSpPr>
                <a:spLocks noChangeShapeType="1"/>
              </p:cNvSpPr>
              <p:nvPr/>
            </p:nvSpPr>
            <p:spPr bwMode="auto">
              <a:xfrm flipV="1">
                <a:off x="3471" y="2142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07" name="Freeform 3877"/>
              <p:cNvSpPr>
                <a:spLocks/>
              </p:cNvSpPr>
              <p:nvPr/>
            </p:nvSpPr>
            <p:spPr bwMode="auto">
              <a:xfrm>
                <a:off x="3402" y="2097"/>
                <a:ext cx="15" cy="6"/>
              </a:xfrm>
              <a:custGeom>
                <a:avLst/>
                <a:gdLst>
                  <a:gd name="T0" fmla="*/ 95 w 95"/>
                  <a:gd name="T1" fmla="*/ 37 h 37"/>
                  <a:gd name="T2" fmla="*/ 88 w 95"/>
                  <a:gd name="T3" fmla="*/ 26 h 37"/>
                  <a:gd name="T4" fmla="*/ 78 w 95"/>
                  <a:gd name="T5" fmla="*/ 16 h 37"/>
                  <a:gd name="T6" fmla="*/ 66 w 95"/>
                  <a:gd name="T7" fmla="*/ 9 h 37"/>
                  <a:gd name="T8" fmla="*/ 53 w 95"/>
                  <a:gd name="T9" fmla="*/ 3 h 37"/>
                  <a:gd name="T10" fmla="*/ 40 w 95"/>
                  <a:gd name="T11" fmla="*/ 0 h 37"/>
                  <a:gd name="T12" fmla="*/ 26 w 95"/>
                  <a:gd name="T13" fmla="*/ 0 h 37"/>
                  <a:gd name="T14" fmla="*/ 12 w 95"/>
                  <a:gd name="T15" fmla="*/ 3 h 37"/>
                  <a:gd name="T16" fmla="*/ 0 w 95"/>
                  <a:gd name="T17" fmla="*/ 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37">
                    <a:moveTo>
                      <a:pt x="95" y="37"/>
                    </a:moveTo>
                    <a:lnTo>
                      <a:pt x="88" y="26"/>
                    </a:lnTo>
                    <a:lnTo>
                      <a:pt x="78" y="16"/>
                    </a:lnTo>
                    <a:lnTo>
                      <a:pt x="66" y="9"/>
                    </a:lnTo>
                    <a:lnTo>
                      <a:pt x="53" y="3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2" y="3"/>
                    </a:lnTo>
                    <a:lnTo>
                      <a:pt x="0" y="9"/>
                    </a:lnTo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08" name="Line 3878"/>
              <p:cNvSpPr>
                <a:spLocks noChangeShapeType="1"/>
              </p:cNvSpPr>
              <p:nvPr/>
            </p:nvSpPr>
            <p:spPr bwMode="auto">
              <a:xfrm>
                <a:off x="3401" y="2098"/>
                <a:ext cx="20" cy="37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09" name="Line 3879"/>
              <p:cNvSpPr>
                <a:spLocks noChangeShapeType="1"/>
              </p:cNvSpPr>
              <p:nvPr/>
            </p:nvSpPr>
            <p:spPr bwMode="auto">
              <a:xfrm>
                <a:off x="2852" y="1250"/>
                <a:ext cx="0" cy="33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10" name="Rectangle 3880"/>
              <p:cNvSpPr>
                <a:spLocks noChangeArrowheads="1"/>
              </p:cNvSpPr>
              <p:nvPr/>
            </p:nvSpPr>
            <p:spPr bwMode="auto">
              <a:xfrm>
                <a:off x="2282" y="1086"/>
                <a:ext cx="4" cy="125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11" name="Line 3881"/>
              <p:cNvSpPr>
                <a:spLocks noChangeShapeType="1"/>
              </p:cNvSpPr>
              <p:nvPr/>
            </p:nvSpPr>
            <p:spPr bwMode="auto">
              <a:xfrm>
                <a:off x="2605" y="1254"/>
                <a:ext cx="6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12" name="Line 3882"/>
              <p:cNvSpPr>
                <a:spLocks noChangeShapeType="1"/>
              </p:cNvSpPr>
              <p:nvPr/>
            </p:nvSpPr>
            <p:spPr bwMode="auto">
              <a:xfrm>
                <a:off x="1924" y="2138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13" name="Line 3883"/>
              <p:cNvSpPr>
                <a:spLocks noChangeShapeType="1"/>
              </p:cNvSpPr>
              <p:nvPr/>
            </p:nvSpPr>
            <p:spPr bwMode="auto">
              <a:xfrm>
                <a:off x="1981" y="1597"/>
                <a:ext cx="0" cy="52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14" name="Line 3884"/>
              <p:cNvSpPr>
                <a:spLocks noChangeShapeType="1"/>
              </p:cNvSpPr>
              <p:nvPr/>
            </p:nvSpPr>
            <p:spPr bwMode="auto">
              <a:xfrm flipH="1">
                <a:off x="1923" y="2118"/>
                <a:ext cx="5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15" name="Line 3885"/>
              <p:cNvSpPr>
                <a:spLocks noChangeShapeType="1"/>
              </p:cNvSpPr>
              <p:nvPr/>
            </p:nvSpPr>
            <p:spPr bwMode="auto">
              <a:xfrm flipH="1">
                <a:off x="1923" y="1597"/>
                <a:ext cx="52" cy="5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16" name="Line 3886"/>
              <p:cNvSpPr>
                <a:spLocks noChangeShapeType="1"/>
              </p:cNvSpPr>
              <p:nvPr/>
            </p:nvSpPr>
            <p:spPr bwMode="auto">
              <a:xfrm flipV="1">
                <a:off x="1975" y="1597"/>
                <a:ext cx="0" cy="5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17" name="Line 3887"/>
              <p:cNvSpPr>
                <a:spLocks noChangeShapeType="1"/>
              </p:cNvSpPr>
              <p:nvPr/>
            </p:nvSpPr>
            <p:spPr bwMode="auto">
              <a:xfrm>
                <a:off x="1923" y="1597"/>
                <a:ext cx="52" cy="5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18" name="Line 3888"/>
              <p:cNvSpPr>
                <a:spLocks noChangeShapeType="1"/>
              </p:cNvSpPr>
              <p:nvPr/>
            </p:nvSpPr>
            <p:spPr bwMode="auto">
              <a:xfrm>
                <a:off x="1936" y="2117"/>
                <a:ext cx="0" cy="2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19" name="Line 3889"/>
              <p:cNvSpPr>
                <a:spLocks noChangeShapeType="1"/>
              </p:cNvSpPr>
              <p:nvPr/>
            </p:nvSpPr>
            <p:spPr bwMode="auto">
              <a:xfrm flipV="1">
                <a:off x="1975" y="2065"/>
                <a:ext cx="0" cy="5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20" name="Line 3890"/>
              <p:cNvSpPr>
                <a:spLocks noChangeShapeType="1"/>
              </p:cNvSpPr>
              <p:nvPr/>
            </p:nvSpPr>
            <p:spPr bwMode="auto">
              <a:xfrm flipH="1">
                <a:off x="1923" y="2065"/>
                <a:ext cx="52" cy="5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21" name="Line 3891"/>
              <p:cNvSpPr>
                <a:spLocks noChangeShapeType="1"/>
              </p:cNvSpPr>
              <p:nvPr/>
            </p:nvSpPr>
            <p:spPr bwMode="auto">
              <a:xfrm>
                <a:off x="1923" y="2065"/>
                <a:ext cx="52" cy="5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22" name="Rectangle 3892"/>
              <p:cNvSpPr>
                <a:spLocks noChangeArrowheads="1"/>
              </p:cNvSpPr>
              <p:nvPr/>
            </p:nvSpPr>
            <p:spPr bwMode="auto">
              <a:xfrm>
                <a:off x="1942" y="1784"/>
                <a:ext cx="6" cy="146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23" name="Line 3893"/>
              <p:cNvSpPr>
                <a:spLocks noChangeShapeType="1"/>
              </p:cNvSpPr>
              <p:nvPr/>
            </p:nvSpPr>
            <p:spPr bwMode="auto">
              <a:xfrm flipH="1">
                <a:off x="1939" y="1784"/>
                <a:ext cx="3" cy="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24" name="Line 3894"/>
              <p:cNvSpPr>
                <a:spLocks noChangeShapeType="1"/>
              </p:cNvSpPr>
              <p:nvPr/>
            </p:nvSpPr>
            <p:spPr bwMode="auto">
              <a:xfrm flipH="1" flipV="1">
                <a:off x="1939" y="1859"/>
                <a:ext cx="3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25" name="Line 3895"/>
              <p:cNvSpPr>
                <a:spLocks noChangeShapeType="1"/>
              </p:cNvSpPr>
              <p:nvPr/>
            </p:nvSpPr>
            <p:spPr bwMode="auto">
              <a:xfrm flipV="1">
                <a:off x="1973" y="2060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26" name="Line 3896"/>
              <p:cNvSpPr>
                <a:spLocks noChangeShapeType="1"/>
              </p:cNvSpPr>
              <p:nvPr/>
            </p:nvSpPr>
            <p:spPr bwMode="auto">
              <a:xfrm flipH="1">
                <a:off x="1923" y="1649"/>
                <a:ext cx="5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27" name="Line 3897"/>
              <p:cNvSpPr>
                <a:spLocks noChangeShapeType="1"/>
              </p:cNvSpPr>
              <p:nvPr/>
            </p:nvSpPr>
            <p:spPr bwMode="auto">
              <a:xfrm flipH="1">
                <a:off x="1923" y="2065"/>
                <a:ext cx="5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28" name="Line 3898"/>
              <p:cNvSpPr>
                <a:spLocks noChangeShapeType="1"/>
              </p:cNvSpPr>
              <p:nvPr/>
            </p:nvSpPr>
            <p:spPr bwMode="auto">
              <a:xfrm flipH="1">
                <a:off x="1965" y="2060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29" name="Line 3899"/>
              <p:cNvSpPr>
                <a:spLocks noChangeShapeType="1"/>
              </p:cNvSpPr>
              <p:nvPr/>
            </p:nvSpPr>
            <p:spPr bwMode="auto">
              <a:xfrm>
                <a:off x="1973" y="1649"/>
                <a:ext cx="0" cy="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30" name="Line 3900"/>
              <p:cNvSpPr>
                <a:spLocks noChangeShapeType="1"/>
              </p:cNvSpPr>
              <p:nvPr/>
            </p:nvSpPr>
            <p:spPr bwMode="auto">
              <a:xfrm flipH="1">
                <a:off x="1965" y="1654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31" name="Line 3901"/>
              <p:cNvSpPr>
                <a:spLocks noChangeShapeType="1"/>
              </p:cNvSpPr>
              <p:nvPr/>
            </p:nvSpPr>
            <p:spPr bwMode="auto">
              <a:xfrm flipH="1">
                <a:off x="1923" y="1649"/>
                <a:ext cx="5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32" name="Line 3902"/>
              <p:cNvSpPr>
                <a:spLocks noChangeShapeType="1"/>
              </p:cNvSpPr>
              <p:nvPr/>
            </p:nvSpPr>
            <p:spPr bwMode="auto">
              <a:xfrm>
                <a:off x="1936" y="1992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33" name="Line 3903"/>
              <p:cNvSpPr>
                <a:spLocks noChangeShapeType="1"/>
              </p:cNvSpPr>
              <p:nvPr/>
            </p:nvSpPr>
            <p:spPr bwMode="auto">
              <a:xfrm flipV="1">
                <a:off x="1939" y="1722"/>
                <a:ext cx="0" cy="27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34" name="Line 3904"/>
              <p:cNvSpPr>
                <a:spLocks noChangeShapeType="1"/>
              </p:cNvSpPr>
              <p:nvPr/>
            </p:nvSpPr>
            <p:spPr bwMode="auto">
              <a:xfrm flipH="1">
                <a:off x="1936" y="1722"/>
                <a:ext cx="3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35" name="Line 3905"/>
              <p:cNvSpPr>
                <a:spLocks noChangeShapeType="1"/>
              </p:cNvSpPr>
              <p:nvPr/>
            </p:nvSpPr>
            <p:spPr bwMode="auto">
              <a:xfrm flipH="1">
                <a:off x="1937" y="1654"/>
                <a:ext cx="28" cy="1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36" name="Line 3906"/>
              <p:cNvSpPr>
                <a:spLocks noChangeShapeType="1"/>
              </p:cNvSpPr>
              <p:nvPr/>
            </p:nvSpPr>
            <p:spPr bwMode="auto">
              <a:xfrm flipH="1" flipV="1">
                <a:off x="1937" y="2042"/>
                <a:ext cx="28" cy="1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37" name="Line 3907"/>
              <p:cNvSpPr>
                <a:spLocks noChangeShapeType="1"/>
              </p:cNvSpPr>
              <p:nvPr/>
            </p:nvSpPr>
            <p:spPr bwMode="auto">
              <a:xfrm flipH="1" flipV="1">
                <a:off x="1926" y="1996"/>
                <a:ext cx="28" cy="3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38" name="Line 3908"/>
              <p:cNvSpPr>
                <a:spLocks noChangeShapeType="1"/>
              </p:cNvSpPr>
              <p:nvPr/>
            </p:nvSpPr>
            <p:spPr bwMode="auto">
              <a:xfrm flipH="1">
                <a:off x="1926" y="1680"/>
                <a:ext cx="28" cy="3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39" name="Line 3909"/>
              <p:cNvSpPr>
                <a:spLocks noChangeShapeType="1"/>
              </p:cNvSpPr>
              <p:nvPr/>
            </p:nvSpPr>
            <p:spPr bwMode="auto">
              <a:xfrm>
                <a:off x="1926" y="1718"/>
                <a:ext cx="0" cy="27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40" name="Line 3910"/>
              <p:cNvSpPr>
                <a:spLocks noChangeShapeType="1"/>
              </p:cNvSpPr>
              <p:nvPr/>
            </p:nvSpPr>
            <p:spPr bwMode="auto">
              <a:xfrm flipV="1">
                <a:off x="1936" y="1986"/>
                <a:ext cx="0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41" name="Line 3911"/>
              <p:cNvSpPr>
                <a:spLocks noChangeShapeType="1"/>
              </p:cNvSpPr>
              <p:nvPr/>
            </p:nvSpPr>
            <p:spPr bwMode="auto">
              <a:xfrm flipH="1">
                <a:off x="1926" y="1986"/>
                <a:ext cx="1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42" name="Line 3912"/>
              <p:cNvSpPr>
                <a:spLocks noChangeShapeType="1"/>
              </p:cNvSpPr>
              <p:nvPr/>
            </p:nvSpPr>
            <p:spPr bwMode="auto">
              <a:xfrm>
                <a:off x="1936" y="1722"/>
                <a:ext cx="0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43" name="Line 3913"/>
              <p:cNvSpPr>
                <a:spLocks noChangeShapeType="1"/>
              </p:cNvSpPr>
              <p:nvPr/>
            </p:nvSpPr>
            <p:spPr bwMode="auto">
              <a:xfrm flipH="1">
                <a:off x="1926" y="1728"/>
                <a:ext cx="1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44" name="Line 3914"/>
              <p:cNvSpPr>
                <a:spLocks noChangeShapeType="1"/>
              </p:cNvSpPr>
              <p:nvPr/>
            </p:nvSpPr>
            <p:spPr bwMode="auto">
              <a:xfrm>
                <a:off x="1946" y="1680"/>
                <a:ext cx="0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45" name="Line 3915"/>
              <p:cNvSpPr>
                <a:spLocks noChangeShapeType="1"/>
              </p:cNvSpPr>
              <p:nvPr/>
            </p:nvSpPr>
            <p:spPr bwMode="auto">
              <a:xfrm flipH="1">
                <a:off x="1937" y="1686"/>
                <a:ext cx="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46" name="Line 3916"/>
              <p:cNvSpPr>
                <a:spLocks noChangeShapeType="1"/>
              </p:cNvSpPr>
              <p:nvPr/>
            </p:nvSpPr>
            <p:spPr bwMode="auto">
              <a:xfrm flipH="1">
                <a:off x="1946" y="1680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47" name="Line 3917"/>
              <p:cNvSpPr>
                <a:spLocks noChangeShapeType="1"/>
              </p:cNvSpPr>
              <p:nvPr/>
            </p:nvSpPr>
            <p:spPr bwMode="auto">
              <a:xfrm flipV="1">
                <a:off x="1937" y="1672"/>
                <a:ext cx="0" cy="1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48" name="Line 3918"/>
              <p:cNvSpPr>
                <a:spLocks noChangeShapeType="1"/>
              </p:cNvSpPr>
              <p:nvPr/>
            </p:nvSpPr>
            <p:spPr bwMode="auto">
              <a:xfrm flipV="1">
                <a:off x="1946" y="2028"/>
                <a:ext cx="0" cy="6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49" name="Line 3919"/>
              <p:cNvSpPr>
                <a:spLocks noChangeShapeType="1"/>
              </p:cNvSpPr>
              <p:nvPr/>
            </p:nvSpPr>
            <p:spPr bwMode="auto">
              <a:xfrm flipH="1">
                <a:off x="1937" y="2028"/>
                <a:ext cx="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50" name="Line 3920"/>
              <p:cNvSpPr>
                <a:spLocks noChangeShapeType="1"/>
              </p:cNvSpPr>
              <p:nvPr/>
            </p:nvSpPr>
            <p:spPr bwMode="auto">
              <a:xfrm flipH="1">
                <a:off x="1946" y="2034"/>
                <a:ext cx="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51" name="Line 3921"/>
              <p:cNvSpPr>
                <a:spLocks noChangeShapeType="1"/>
              </p:cNvSpPr>
              <p:nvPr/>
            </p:nvSpPr>
            <p:spPr bwMode="auto">
              <a:xfrm>
                <a:off x="1937" y="202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52" name="Line 3922"/>
              <p:cNvSpPr>
                <a:spLocks noChangeShapeType="1"/>
              </p:cNvSpPr>
              <p:nvPr/>
            </p:nvSpPr>
            <p:spPr bwMode="auto">
              <a:xfrm flipV="1">
                <a:off x="2605" y="12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53" name="Line 3923"/>
              <p:cNvSpPr>
                <a:spLocks noChangeShapeType="1"/>
              </p:cNvSpPr>
              <p:nvPr/>
            </p:nvSpPr>
            <p:spPr bwMode="auto">
              <a:xfrm flipH="1">
                <a:off x="2386" y="1254"/>
                <a:ext cx="219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54" name="Line 3924"/>
              <p:cNvSpPr>
                <a:spLocks noChangeShapeType="1"/>
              </p:cNvSpPr>
              <p:nvPr/>
            </p:nvSpPr>
            <p:spPr bwMode="auto">
              <a:xfrm flipH="1">
                <a:off x="2418" y="2086"/>
                <a:ext cx="3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55" name="Line 3925"/>
              <p:cNvSpPr>
                <a:spLocks noChangeShapeType="1"/>
              </p:cNvSpPr>
              <p:nvPr/>
            </p:nvSpPr>
            <p:spPr bwMode="auto">
              <a:xfrm>
                <a:off x="2423" y="1753"/>
                <a:ext cx="0" cy="33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56" name="Line 3926"/>
              <p:cNvSpPr>
                <a:spLocks noChangeShapeType="1"/>
              </p:cNvSpPr>
              <p:nvPr/>
            </p:nvSpPr>
            <p:spPr bwMode="auto">
              <a:xfrm>
                <a:off x="2418" y="2118"/>
                <a:ext cx="0" cy="2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57" name="Line 3927"/>
              <p:cNvSpPr>
                <a:spLocks noChangeShapeType="1"/>
              </p:cNvSpPr>
              <p:nvPr/>
            </p:nvSpPr>
            <p:spPr bwMode="auto">
              <a:xfrm flipH="1">
                <a:off x="2421" y="1701"/>
                <a:ext cx="48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58" name="Line 3928"/>
              <p:cNvSpPr>
                <a:spLocks noChangeShapeType="1"/>
              </p:cNvSpPr>
              <p:nvPr/>
            </p:nvSpPr>
            <p:spPr bwMode="auto">
              <a:xfrm flipH="1">
                <a:off x="2418" y="2118"/>
                <a:ext cx="5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59" name="Line 3929"/>
              <p:cNvSpPr>
                <a:spLocks noChangeShapeType="1"/>
              </p:cNvSpPr>
              <p:nvPr/>
            </p:nvSpPr>
            <p:spPr bwMode="auto">
              <a:xfrm>
                <a:off x="2433" y="1753"/>
                <a:ext cx="0" cy="36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60" name="Line 3930"/>
              <p:cNvSpPr>
                <a:spLocks noChangeShapeType="1"/>
              </p:cNvSpPr>
              <p:nvPr/>
            </p:nvSpPr>
            <p:spPr bwMode="auto">
              <a:xfrm>
                <a:off x="2435" y="1753"/>
                <a:ext cx="0" cy="36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61" name="Line 3931"/>
              <p:cNvSpPr>
                <a:spLocks noChangeShapeType="1"/>
              </p:cNvSpPr>
              <p:nvPr/>
            </p:nvSpPr>
            <p:spPr bwMode="auto">
              <a:xfrm>
                <a:off x="2423" y="1753"/>
                <a:ext cx="46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62" name="Line 3932"/>
              <p:cNvSpPr>
                <a:spLocks noChangeShapeType="1"/>
              </p:cNvSpPr>
              <p:nvPr/>
            </p:nvSpPr>
            <p:spPr bwMode="auto">
              <a:xfrm flipV="1">
                <a:off x="2464" y="1753"/>
                <a:ext cx="0" cy="365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63" name="Line 3933"/>
              <p:cNvSpPr>
                <a:spLocks noChangeShapeType="1"/>
              </p:cNvSpPr>
              <p:nvPr/>
            </p:nvSpPr>
            <p:spPr bwMode="auto">
              <a:xfrm flipV="1">
                <a:off x="2469" y="2118"/>
                <a:ext cx="0" cy="2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64" name="Line 3934"/>
              <p:cNvSpPr>
                <a:spLocks noChangeShapeType="1"/>
              </p:cNvSpPr>
              <p:nvPr/>
            </p:nvSpPr>
            <p:spPr bwMode="auto">
              <a:xfrm flipH="1" flipV="1">
                <a:off x="2418" y="1729"/>
                <a:ext cx="3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65" name="Line 3935"/>
              <p:cNvSpPr>
                <a:spLocks noChangeShapeType="1"/>
              </p:cNvSpPr>
              <p:nvPr/>
            </p:nvSpPr>
            <p:spPr bwMode="auto">
              <a:xfrm flipV="1">
                <a:off x="2423" y="1701"/>
                <a:ext cx="46" cy="5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66" name="Line 3936"/>
              <p:cNvSpPr>
                <a:spLocks noChangeShapeType="1"/>
              </p:cNvSpPr>
              <p:nvPr/>
            </p:nvSpPr>
            <p:spPr bwMode="auto">
              <a:xfrm>
                <a:off x="2419" y="1703"/>
                <a:ext cx="50" cy="5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67" name="Line 3937"/>
              <p:cNvSpPr>
                <a:spLocks noChangeShapeType="1"/>
              </p:cNvSpPr>
              <p:nvPr/>
            </p:nvSpPr>
            <p:spPr bwMode="auto">
              <a:xfrm flipV="1">
                <a:off x="2418" y="170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68" name="Line 3938"/>
              <p:cNvSpPr>
                <a:spLocks noChangeShapeType="1"/>
              </p:cNvSpPr>
              <p:nvPr/>
            </p:nvSpPr>
            <p:spPr bwMode="auto">
              <a:xfrm flipH="1">
                <a:off x="2418" y="1701"/>
                <a:ext cx="3" cy="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69" name="Line 3939"/>
              <p:cNvSpPr>
                <a:spLocks noChangeShapeType="1"/>
              </p:cNvSpPr>
              <p:nvPr/>
            </p:nvSpPr>
            <p:spPr bwMode="auto">
              <a:xfrm flipH="1">
                <a:off x="2421" y="1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70" name="Line 3940"/>
              <p:cNvSpPr>
                <a:spLocks noChangeShapeType="1"/>
              </p:cNvSpPr>
              <p:nvPr/>
            </p:nvSpPr>
            <p:spPr bwMode="auto">
              <a:xfrm>
                <a:off x="2423" y="1733"/>
                <a:ext cx="0" cy="2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71" name="Line 3941"/>
              <p:cNvSpPr>
                <a:spLocks noChangeShapeType="1"/>
              </p:cNvSpPr>
              <p:nvPr/>
            </p:nvSpPr>
            <p:spPr bwMode="auto">
              <a:xfrm>
                <a:off x="2418" y="2090"/>
                <a:ext cx="0" cy="2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72" name="Line 3942"/>
              <p:cNvSpPr>
                <a:spLocks noChangeShapeType="1"/>
              </p:cNvSpPr>
              <p:nvPr/>
            </p:nvSpPr>
            <p:spPr bwMode="auto">
              <a:xfrm flipH="1">
                <a:off x="2421" y="2086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73" name="Line 3943"/>
              <p:cNvSpPr>
                <a:spLocks noChangeShapeType="1"/>
              </p:cNvSpPr>
              <p:nvPr/>
            </p:nvSpPr>
            <p:spPr bwMode="auto">
              <a:xfrm flipV="1">
                <a:off x="2469" y="1701"/>
                <a:ext cx="0" cy="5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74" name="Rectangle 3944"/>
              <p:cNvSpPr>
                <a:spLocks noChangeArrowheads="1"/>
              </p:cNvSpPr>
              <p:nvPr/>
            </p:nvSpPr>
            <p:spPr bwMode="auto">
              <a:xfrm>
                <a:off x="2510" y="1912"/>
                <a:ext cx="41" cy="52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75" name="Line 3945"/>
              <p:cNvSpPr>
                <a:spLocks noChangeShapeType="1"/>
              </p:cNvSpPr>
              <p:nvPr/>
            </p:nvSpPr>
            <p:spPr bwMode="auto">
              <a:xfrm flipH="1">
                <a:off x="2712" y="1779"/>
                <a:ext cx="4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76" name="Rectangle 3946"/>
              <p:cNvSpPr>
                <a:spLocks noChangeArrowheads="1"/>
              </p:cNvSpPr>
              <p:nvPr/>
            </p:nvSpPr>
            <p:spPr bwMode="auto">
              <a:xfrm>
                <a:off x="2719" y="1878"/>
                <a:ext cx="27" cy="7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77" name="Line 3947"/>
              <p:cNvSpPr>
                <a:spLocks noChangeShapeType="1"/>
              </p:cNvSpPr>
              <p:nvPr/>
            </p:nvSpPr>
            <p:spPr bwMode="auto">
              <a:xfrm>
                <a:off x="2712" y="2010"/>
                <a:ext cx="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78" name="Line 3948"/>
              <p:cNvSpPr>
                <a:spLocks noChangeShapeType="1"/>
              </p:cNvSpPr>
              <p:nvPr/>
            </p:nvSpPr>
            <p:spPr bwMode="auto">
              <a:xfrm>
                <a:off x="2746" y="2010"/>
                <a:ext cx="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79" name="Line 3949"/>
              <p:cNvSpPr>
                <a:spLocks noChangeShapeType="1"/>
              </p:cNvSpPr>
              <p:nvPr/>
            </p:nvSpPr>
            <p:spPr bwMode="auto">
              <a:xfrm flipH="1" flipV="1">
                <a:off x="2712" y="1882"/>
                <a:ext cx="41" cy="12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80" name="Line 3950"/>
              <p:cNvSpPr>
                <a:spLocks noChangeShapeType="1"/>
              </p:cNvSpPr>
              <p:nvPr/>
            </p:nvSpPr>
            <p:spPr bwMode="auto">
              <a:xfrm>
                <a:off x="2712" y="1882"/>
                <a:ext cx="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81" name="Line 3951"/>
              <p:cNvSpPr>
                <a:spLocks noChangeShapeType="1"/>
              </p:cNvSpPr>
              <p:nvPr/>
            </p:nvSpPr>
            <p:spPr bwMode="auto">
              <a:xfrm>
                <a:off x="2746" y="1882"/>
                <a:ext cx="7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82" name="Line 3952"/>
              <p:cNvSpPr>
                <a:spLocks noChangeShapeType="1"/>
              </p:cNvSpPr>
              <p:nvPr/>
            </p:nvSpPr>
            <p:spPr bwMode="auto">
              <a:xfrm flipH="1">
                <a:off x="2712" y="2010"/>
                <a:ext cx="41" cy="10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83" name="Line 3953"/>
              <p:cNvSpPr>
                <a:spLocks noChangeShapeType="1"/>
              </p:cNvSpPr>
              <p:nvPr/>
            </p:nvSpPr>
            <p:spPr bwMode="auto">
              <a:xfrm>
                <a:off x="2712" y="1779"/>
                <a:ext cx="0" cy="33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84" name="Line 3954"/>
              <p:cNvSpPr>
                <a:spLocks noChangeShapeType="1"/>
              </p:cNvSpPr>
              <p:nvPr/>
            </p:nvSpPr>
            <p:spPr bwMode="auto">
              <a:xfrm flipH="1">
                <a:off x="2712" y="1779"/>
                <a:ext cx="41" cy="10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85" name="Line 3955"/>
              <p:cNvSpPr>
                <a:spLocks noChangeShapeType="1"/>
              </p:cNvSpPr>
              <p:nvPr/>
            </p:nvSpPr>
            <p:spPr bwMode="auto">
              <a:xfrm flipH="1" flipV="1">
                <a:off x="2712" y="2010"/>
                <a:ext cx="41" cy="10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86" name="Line 3956"/>
              <p:cNvSpPr>
                <a:spLocks noChangeShapeType="1"/>
              </p:cNvSpPr>
              <p:nvPr/>
            </p:nvSpPr>
            <p:spPr bwMode="auto">
              <a:xfrm flipH="1" flipV="1">
                <a:off x="2712" y="1779"/>
                <a:ext cx="41" cy="10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87" name="Line 3957"/>
              <p:cNvSpPr>
                <a:spLocks noChangeShapeType="1"/>
              </p:cNvSpPr>
              <p:nvPr/>
            </p:nvSpPr>
            <p:spPr bwMode="auto">
              <a:xfrm flipH="1">
                <a:off x="2712" y="1882"/>
                <a:ext cx="41" cy="12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88" name="Rectangle 3958"/>
              <p:cNvSpPr>
                <a:spLocks noChangeArrowheads="1"/>
              </p:cNvSpPr>
              <p:nvPr/>
            </p:nvSpPr>
            <p:spPr bwMode="auto">
              <a:xfrm>
                <a:off x="2719" y="2006"/>
                <a:ext cx="27" cy="7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89" name="Line 3959"/>
              <p:cNvSpPr>
                <a:spLocks noChangeShapeType="1"/>
              </p:cNvSpPr>
              <p:nvPr/>
            </p:nvSpPr>
            <p:spPr bwMode="auto">
              <a:xfrm flipH="1">
                <a:off x="2433" y="21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90" name="Line 3960"/>
              <p:cNvSpPr>
                <a:spLocks noChangeShapeType="1"/>
              </p:cNvSpPr>
              <p:nvPr/>
            </p:nvSpPr>
            <p:spPr bwMode="auto">
              <a:xfrm flipH="1">
                <a:off x="2433" y="2108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91" name="Line 3961"/>
              <p:cNvSpPr>
                <a:spLocks noChangeShapeType="1"/>
              </p:cNvSpPr>
              <p:nvPr/>
            </p:nvSpPr>
            <p:spPr bwMode="auto">
              <a:xfrm flipH="1">
                <a:off x="2433" y="2103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92" name="Line 3962"/>
              <p:cNvSpPr>
                <a:spLocks noChangeShapeType="1"/>
              </p:cNvSpPr>
              <p:nvPr/>
            </p:nvSpPr>
            <p:spPr bwMode="auto">
              <a:xfrm flipH="1">
                <a:off x="2433" y="209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93" name="Line 3963"/>
              <p:cNvSpPr>
                <a:spLocks noChangeShapeType="1"/>
              </p:cNvSpPr>
              <p:nvPr/>
            </p:nvSpPr>
            <p:spPr bwMode="auto">
              <a:xfrm flipH="1">
                <a:off x="2433" y="2092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94" name="Line 3964"/>
              <p:cNvSpPr>
                <a:spLocks noChangeShapeType="1"/>
              </p:cNvSpPr>
              <p:nvPr/>
            </p:nvSpPr>
            <p:spPr bwMode="auto">
              <a:xfrm flipH="1">
                <a:off x="2433" y="208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95" name="Line 3965"/>
              <p:cNvSpPr>
                <a:spLocks noChangeShapeType="1"/>
              </p:cNvSpPr>
              <p:nvPr/>
            </p:nvSpPr>
            <p:spPr bwMode="auto">
              <a:xfrm flipH="1">
                <a:off x="2433" y="2082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96" name="Line 3966"/>
              <p:cNvSpPr>
                <a:spLocks noChangeShapeType="1"/>
              </p:cNvSpPr>
              <p:nvPr/>
            </p:nvSpPr>
            <p:spPr bwMode="auto">
              <a:xfrm flipH="1">
                <a:off x="2433" y="2076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97" name="Line 3967"/>
              <p:cNvSpPr>
                <a:spLocks noChangeShapeType="1"/>
              </p:cNvSpPr>
              <p:nvPr/>
            </p:nvSpPr>
            <p:spPr bwMode="auto">
              <a:xfrm flipH="1">
                <a:off x="2433" y="207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98" name="Line 3968"/>
              <p:cNvSpPr>
                <a:spLocks noChangeShapeType="1"/>
              </p:cNvSpPr>
              <p:nvPr/>
            </p:nvSpPr>
            <p:spPr bwMode="auto">
              <a:xfrm flipH="1">
                <a:off x="2433" y="2066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99" name="Line 3969"/>
              <p:cNvSpPr>
                <a:spLocks noChangeShapeType="1"/>
              </p:cNvSpPr>
              <p:nvPr/>
            </p:nvSpPr>
            <p:spPr bwMode="auto">
              <a:xfrm flipH="1">
                <a:off x="2433" y="2060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00" name="Line 3970"/>
              <p:cNvSpPr>
                <a:spLocks noChangeShapeType="1"/>
              </p:cNvSpPr>
              <p:nvPr/>
            </p:nvSpPr>
            <p:spPr bwMode="auto">
              <a:xfrm flipH="1">
                <a:off x="2433" y="2055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01" name="Line 3971"/>
              <p:cNvSpPr>
                <a:spLocks noChangeShapeType="1"/>
              </p:cNvSpPr>
              <p:nvPr/>
            </p:nvSpPr>
            <p:spPr bwMode="auto">
              <a:xfrm flipH="1">
                <a:off x="2433" y="2050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02" name="Line 3972"/>
              <p:cNvSpPr>
                <a:spLocks noChangeShapeType="1"/>
              </p:cNvSpPr>
              <p:nvPr/>
            </p:nvSpPr>
            <p:spPr bwMode="auto">
              <a:xfrm flipH="1">
                <a:off x="2433" y="2044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03" name="Line 3973"/>
              <p:cNvSpPr>
                <a:spLocks noChangeShapeType="1"/>
              </p:cNvSpPr>
              <p:nvPr/>
            </p:nvSpPr>
            <p:spPr bwMode="auto">
              <a:xfrm flipH="1">
                <a:off x="2433" y="20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04" name="Line 3974"/>
              <p:cNvSpPr>
                <a:spLocks noChangeShapeType="1"/>
              </p:cNvSpPr>
              <p:nvPr/>
            </p:nvSpPr>
            <p:spPr bwMode="auto">
              <a:xfrm flipH="1">
                <a:off x="2433" y="2034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05" name="Line 3975"/>
              <p:cNvSpPr>
                <a:spLocks noChangeShapeType="1"/>
              </p:cNvSpPr>
              <p:nvPr/>
            </p:nvSpPr>
            <p:spPr bwMode="auto">
              <a:xfrm flipH="1">
                <a:off x="2433" y="20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06" name="Line 3976"/>
              <p:cNvSpPr>
                <a:spLocks noChangeShapeType="1"/>
              </p:cNvSpPr>
              <p:nvPr/>
            </p:nvSpPr>
            <p:spPr bwMode="auto">
              <a:xfrm flipH="1">
                <a:off x="2433" y="20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07" name="Line 3977"/>
              <p:cNvSpPr>
                <a:spLocks noChangeShapeType="1"/>
              </p:cNvSpPr>
              <p:nvPr/>
            </p:nvSpPr>
            <p:spPr bwMode="auto">
              <a:xfrm flipH="1">
                <a:off x="2433" y="2018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08" name="Line 3978"/>
              <p:cNvSpPr>
                <a:spLocks noChangeShapeType="1"/>
              </p:cNvSpPr>
              <p:nvPr/>
            </p:nvSpPr>
            <p:spPr bwMode="auto">
              <a:xfrm flipH="1">
                <a:off x="2433" y="20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09" name="Line 3979"/>
              <p:cNvSpPr>
                <a:spLocks noChangeShapeType="1"/>
              </p:cNvSpPr>
              <p:nvPr/>
            </p:nvSpPr>
            <p:spPr bwMode="auto">
              <a:xfrm flipH="1">
                <a:off x="2433" y="200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10" name="Line 3980"/>
              <p:cNvSpPr>
                <a:spLocks noChangeShapeType="1"/>
              </p:cNvSpPr>
              <p:nvPr/>
            </p:nvSpPr>
            <p:spPr bwMode="auto">
              <a:xfrm flipH="1">
                <a:off x="2433" y="2002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11" name="Line 3981"/>
              <p:cNvSpPr>
                <a:spLocks noChangeShapeType="1"/>
              </p:cNvSpPr>
              <p:nvPr/>
            </p:nvSpPr>
            <p:spPr bwMode="auto">
              <a:xfrm flipH="1">
                <a:off x="2433" y="199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12" name="Line 3982"/>
              <p:cNvSpPr>
                <a:spLocks noChangeShapeType="1"/>
              </p:cNvSpPr>
              <p:nvPr/>
            </p:nvSpPr>
            <p:spPr bwMode="auto">
              <a:xfrm flipH="1">
                <a:off x="2433" y="199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13" name="Line 3983"/>
              <p:cNvSpPr>
                <a:spLocks noChangeShapeType="1"/>
              </p:cNvSpPr>
              <p:nvPr/>
            </p:nvSpPr>
            <p:spPr bwMode="auto">
              <a:xfrm flipH="1">
                <a:off x="2433" y="1986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14" name="Line 3984"/>
              <p:cNvSpPr>
                <a:spLocks noChangeShapeType="1"/>
              </p:cNvSpPr>
              <p:nvPr/>
            </p:nvSpPr>
            <p:spPr bwMode="auto">
              <a:xfrm flipH="1">
                <a:off x="2433" y="198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15" name="Line 3985"/>
              <p:cNvSpPr>
                <a:spLocks noChangeShapeType="1"/>
              </p:cNvSpPr>
              <p:nvPr/>
            </p:nvSpPr>
            <p:spPr bwMode="auto">
              <a:xfrm flipH="1">
                <a:off x="2433" y="1976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16" name="Line 3986"/>
              <p:cNvSpPr>
                <a:spLocks noChangeShapeType="1"/>
              </p:cNvSpPr>
              <p:nvPr/>
            </p:nvSpPr>
            <p:spPr bwMode="auto">
              <a:xfrm flipH="1">
                <a:off x="2433" y="1970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17" name="Line 3987"/>
              <p:cNvSpPr>
                <a:spLocks noChangeShapeType="1"/>
              </p:cNvSpPr>
              <p:nvPr/>
            </p:nvSpPr>
            <p:spPr bwMode="auto">
              <a:xfrm flipH="1">
                <a:off x="2433" y="1965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18" name="Line 3988"/>
              <p:cNvSpPr>
                <a:spLocks noChangeShapeType="1"/>
              </p:cNvSpPr>
              <p:nvPr/>
            </p:nvSpPr>
            <p:spPr bwMode="auto">
              <a:xfrm flipH="1">
                <a:off x="2433" y="1960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19" name="Line 3989"/>
              <p:cNvSpPr>
                <a:spLocks noChangeShapeType="1"/>
              </p:cNvSpPr>
              <p:nvPr/>
            </p:nvSpPr>
            <p:spPr bwMode="auto">
              <a:xfrm flipH="1">
                <a:off x="2433" y="1954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20" name="Line 3990"/>
              <p:cNvSpPr>
                <a:spLocks noChangeShapeType="1"/>
              </p:cNvSpPr>
              <p:nvPr/>
            </p:nvSpPr>
            <p:spPr bwMode="auto">
              <a:xfrm flipH="1">
                <a:off x="2433" y="1949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21" name="Line 3991"/>
              <p:cNvSpPr>
                <a:spLocks noChangeShapeType="1"/>
              </p:cNvSpPr>
              <p:nvPr/>
            </p:nvSpPr>
            <p:spPr bwMode="auto">
              <a:xfrm flipH="1">
                <a:off x="2433" y="1944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22" name="Line 3992"/>
              <p:cNvSpPr>
                <a:spLocks noChangeShapeType="1"/>
              </p:cNvSpPr>
              <p:nvPr/>
            </p:nvSpPr>
            <p:spPr bwMode="auto">
              <a:xfrm flipH="1">
                <a:off x="2433" y="19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23" name="Line 3993"/>
              <p:cNvSpPr>
                <a:spLocks noChangeShapeType="1"/>
              </p:cNvSpPr>
              <p:nvPr/>
            </p:nvSpPr>
            <p:spPr bwMode="auto">
              <a:xfrm flipH="1">
                <a:off x="2433" y="19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24" name="Line 3994"/>
              <p:cNvSpPr>
                <a:spLocks noChangeShapeType="1"/>
              </p:cNvSpPr>
              <p:nvPr/>
            </p:nvSpPr>
            <p:spPr bwMode="auto">
              <a:xfrm flipH="1">
                <a:off x="2433" y="1928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25" name="Line 3995"/>
              <p:cNvSpPr>
                <a:spLocks noChangeShapeType="1"/>
              </p:cNvSpPr>
              <p:nvPr/>
            </p:nvSpPr>
            <p:spPr bwMode="auto">
              <a:xfrm flipH="1">
                <a:off x="2433" y="19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26" name="Line 3996"/>
              <p:cNvSpPr>
                <a:spLocks noChangeShapeType="1"/>
              </p:cNvSpPr>
              <p:nvPr/>
            </p:nvSpPr>
            <p:spPr bwMode="auto">
              <a:xfrm flipH="1">
                <a:off x="2433" y="191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27" name="Line 3997"/>
              <p:cNvSpPr>
                <a:spLocks noChangeShapeType="1"/>
              </p:cNvSpPr>
              <p:nvPr/>
            </p:nvSpPr>
            <p:spPr bwMode="auto">
              <a:xfrm flipH="1">
                <a:off x="2433" y="1912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28" name="Line 3998"/>
              <p:cNvSpPr>
                <a:spLocks noChangeShapeType="1"/>
              </p:cNvSpPr>
              <p:nvPr/>
            </p:nvSpPr>
            <p:spPr bwMode="auto">
              <a:xfrm flipH="1">
                <a:off x="2433" y="190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29" name="Line 3999"/>
              <p:cNvSpPr>
                <a:spLocks noChangeShapeType="1"/>
              </p:cNvSpPr>
              <p:nvPr/>
            </p:nvSpPr>
            <p:spPr bwMode="auto">
              <a:xfrm flipH="1">
                <a:off x="2433" y="1902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30" name="Line 4000"/>
              <p:cNvSpPr>
                <a:spLocks noChangeShapeType="1"/>
              </p:cNvSpPr>
              <p:nvPr/>
            </p:nvSpPr>
            <p:spPr bwMode="auto">
              <a:xfrm flipH="1">
                <a:off x="2433" y="1896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31" name="Line 4001"/>
              <p:cNvSpPr>
                <a:spLocks noChangeShapeType="1"/>
              </p:cNvSpPr>
              <p:nvPr/>
            </p:nvSpPr>
            <p:spPr bwMode="auto">
              <a:xfrm flipH="1">
                <a:off x="2433" y="189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32" name="Line 4002"/>
              <p:cNvSpPr>
                <a:spLocks noChangeShapeType="1"/>
              </p:cNvSpPr>
              <p:nvPr/>
            </p:nvSpPr>
            <p:spPr bwMode="auto">
              <a:xfrm flipH="1">
                <a:off x="2433" y="1886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33" name="Line 4003"/>
              <p:cNvSpPr>
                <a:spLocks noChangeShapeType="1"/>
              </p:cNvSpPr>
              <p:nvPr/>
            </p:nvSpPr>
            <p:spPr bwMode="auto">
              <a:xfrm flipH="1">
                <a:off x="2433" y="1880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34" name="Line 4004"/>
              <p:cNvSpPr>
                <a:spLocks noChangeShapeType="1"/>
              </p:cNvSpPr>
              <p:nvPr/>
            </p:nvSpPr>
            <p:spPr bwMode="auto">
              <a:xfrm flipH="1">
                <a:off x="2433" y="1875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35" name="Line 4005"/>
              <p:cNvSpPr>
                <a:spLocks noChangeShapeType="1"/>
              </p:cNvSpPr>
              <p:nvPr/>
            </p:nvSpPr>
            <p:spPr bwMode="auto">
              <a:xfrm flipH="1">
                <a:off x="2433" y="1870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36" name="Line 4006"/>
              <p:cNvSpPr>
                <a:spLocks noChangeShapeType="1"/>
              </p:cNvSpPr>
              <p:nvPr/>
            </p:nvSpPr>
            <p:spPr bwMode="auto">
              <a:xfrm flipH="1">
                <a:off x="2433" y="1864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37" name="Line 4007"/>
              <p:cNvSpPr>
                <a:spLocks noChangeShapeType="1"/>
              </p:cNvSpPr>
              <p:nvPr/>
            </p:nvSpPr>
            <p:spPr bwMode="auto">
              <a:xfrm flipH="1">
                <a:off x="2433" y="1859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38" name="Line 4008"/>
              <p:cNvSpPr>
                <a:spLocks noChangeShapeType="1"/>
              </p:cNvSpPr>
              <p:nvPr/>
            </p:nvSpPr>
            <p:spPr bwMode="auto">
              <a:xfrm flipH="1">
                <a:off x="2433" y="1854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39" name="Line 4009"/>
              <p:cNvSpPr>
                <a:spLocks noChangeShapeType="1"/>
              </p:cNvSpPr>
              <p:nvPr/>
            </p:nvSpPr>
            <p:spPr bwMode="auto">
              <a:xfrm flipH="1">
                <a:off x="2433" y="1848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40" name="Line 4010"/>
              <p:cNvSpPr>
                <a:spLocks noChangeShapeType="1"/>
              </p:cNvSpPr>
              <p:nvPr/>
            </p:nvSpPr>
            <p:spPr bwMode="auto">
              <a:xfrm flipH="1">
                <a:off x="2433" y="1843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41" name="Line 4011"/>
              <p:cNvSpPr>
                <a:spLocks noChangeShapeType="1"/>
              </p:cNvSpPr>
              <p:nvPr/>
            </p:nvSpPr>
            <p:spPr bwMode="auto">
              <a:xfrm flipH="1">
                <a:off x="2433" y="1838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42" name="Line 4012"/>
              <p:cNvSpPr>
                <a:spLocks noChangeShapeType="1"/>
              </p:cNvSpPr>
              <p:nvPr/>
            </p:nvSpPr>
            <p:spPr bwMode="auto">
              <a:xfrm flipH="1">
                <a:off x="2433" y="18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43" name="Line 4013"/>
              <p:cNvSpPr>
                <a:spLocks noChangeShapeType="1"/>
              </p:cNvSpPr>
              <p:nvPr/>
            </p:nvSpPr>
            <p:spPr bwMode="auto">
              <a:xfrm flipH="1">
                <a:off x="2433" y="182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44" name="Line 4014"/>
              <p:cNvSpPr>
                <a:spLocks noChangeShapeType="1"/>
              </p:cNvSpPr>
              <p:nvPr/>
            </p:nvSpPr>
            <p:spPr bwMode="auto">
              <a:xfrm flipH="1">
                <a:off x="2433" y="1822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45" name="Line 4015"/>
              <p:cNvSpPr>
                <a:spLocks noChangeShapeType="1"/>
              </p:cNvSpPr>
              <p:nvPr/>
            </p:nvSpPr>
            <p:spPr bwMode="auto">
              <a:xfrm flipH="1">
                <a:off x="2433" y="181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46" name="Line 4016"/>
              <p:cNvSpPr>
                <a:spLocks noChangeShapeType="1"/>
              </p:cNvSpPr>
              <p:nvPr/>
            </p:nvSpPr>
            <p:spPr bwMode="auto">
              <a:xfrm flipH="1">
                <a:off x="2433" y="181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47" name="Line 4017"/>
              <p:cNvSpPr>
                <a:spLocks noChangeShapeType="1"/>
              </p:cNvSpPr>
              <p:nvPr/>
            </p:nvSpPr>
            <p:spPr bwMode="auto">
              <a:xfrm flipH="1">
                <a:off x="2433" y="18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48" name="Line 4018"/>
              <p:cNvSpPr>
                <a:spLocks noChangeShapeType="1"/>
              </p:cNvSpPr>
              <p:nvPr/>
            </p:nvSpPr>
            <p:spPr bwMode="auto">
              <a:xfrm flipH="1">
                <a:off x="2433" y="180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49" name="Line 4019"/>
              <p:cNvSpPr>
                <a:spLocks noChangeShapeType="1"/>
              </p:cNvSpPr>
              <p:nvPr/>
            </p:nvSpPr>
            <p:spPr bwMode="auto">
              <a:xfrm flipH="1">
                <a:off x="2433" y="1796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50" name="Line 4020"/>
              <p:cNvSpPr>
                <a:spLocks noChangeShapeType="1"/>
              </p:cNvSpPr>
              <p:nvPr/>
            </p:nvSpPr>
            <p:spPr bwMode="auto">
              <a:xfrm flipH="1">
                <a:off x="2433" y="1790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51" name="Line 4021"/>
              <p:cNvSpPr>
                <a:spLocks noChangeShapeType="1"/>
              </p:cNvSpPr>
              <p:nvPr/>
            </p:nvSpPr>
            <p:spPr bwMode="auto">
              <a:xfrm flipH="1">
                <a:off x="2433" y="1785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52" name="Line 4022"/>
              <p:cNvSpPr>
                <a:spLocks noChangeShapeType="1"/>
              </p:cNvSpPr>
              <p:nvPr/>
            </p:nvSpPr>
            <p:spPr bwMode="auto">
              <a:xfrm flipH="1">
                <a:off x="2433" y="1780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53" name="Line 4023"/>
              <p:cNvSpPr>
                <a:spLocks noChangeShapeType="1"/>
              </p:cNvSpPr>
              <p:nvPr/>
            </p:nvSpPr>
            <p:spPr bwMode="auto">
              <a:xfrm flipH="1">
                <a:off x="2433" y="1774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grpSp>
          <p:nvGrpSpPr>
            <p:cNvPr id="28" name="Group 4225"/>
            <p:cNvGrpSpPr>
              <a:grpSpLocks/>
            </p:cNvGrpSpPr>
            <p:nvPr/>
          </p:nvGrpSpPr>
          <p:grpSpPr bwMode="auto">
            <a:xfrm>
              <a:off x="2433" y="1753"/>
              <a:ext cx="2" cy="365"/>
              <a:chOff x="2433" y="1753"/>
              <a:chExt cx="2" cy="365"/>
            </a:xfrm>
          </p:grpSpPr>
          <p:sp>
            <p:nvSpPr>
              <p:cNvPr id="354" name="Line 4025"/>
              <p:cNvSpPr>
                <a:spLocks noChangeShapeType="1"/>
              </p:cNvSpPr>
              <p:nvPr/>
            </p:nvSpPr>
            <p:spPr bwMode="auto">
              <a:xfrm flipH="1">
                <a:off x="2433" y="1769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5" name="Line 4026"/>
              <p:cNvSpPr>
                <a:spLocks noChangeShapeType="1"/>
              </p:cNvSpPr>
              <p:nvPr/>
            </p:nvSpPr>
            <p:spPr bwMode="auto">
              <a:xfrm flipH="1">
                <a:off x="2433" y="1764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6" name="Line 4027"/>
              <p:cNvSpPr>
                <a:spLocks noChangeShapeType="1"/>
              </p:cNvSpPr>
              <p:nvPr/>
            </p:nvSpPr>
            <p:spPr bwMode="auto">
              <a:xfrm flipH="1">
                <a:off x="2433" y="1759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7" name="Line 4028"/>
              <p:cNvSpPr>
                <a:spLocks noChangeShapeType="1"/>
              </p:cNvSpPr>
              <p:nvPr/>
            </p:nvSpPr>
            <p:spPr bwMode="auto">
              <a:xfrm flipH="1">
                <a:off x="2433" y="1753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8" name="Line 4029"/>
              <p:cNvSpPr>
                <a:spLocks noChangeShapeType="1"/>
              </p:cNvSpPr>
              <p:nvPr/>
            </p:nvSpPr>
            <p:spPr bwMode="auto">
              <a:xfrm flipH="1">
                <a:off x="2433" y="211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9" name="Line 4030"/>
              <p:cNvSpPr>
                <a:spLocks noChangeShapeType="1"/>
              </p:cNvSpPr>
              <p:nvPr/>
            </p:nvSpPr>
            <p:spPr bwMode="auto">
              <a:xfrm flipH="1">
                <a:off x="2433" y="2112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0" name="Line 4031"/>
              <p:cNvSpPr>
                <a:spLocks noChangeShapeType="1"/>
              </p:cNvSpPr>
              <p:nvPr/>
            </p:nvSpPr>
            <p:spPr bwMode="auto">
              <a:xfrm flipH="1">
                <a:off x="2433" y="210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1" name="Line 4032"/>
              <p:cNvSpPr>
                <a:spLocks noChangeShapeType="1"/>
              </p:cNvSpPr>
              <p:nvPr/>
            </p:nvSpPr>
            <p:spPr bwMode="auto">
              <a:xfrm flipH="1">
                <a:off x="2433" y="210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2" name="Line 4033"/>
              <p:cNvSpPr>
                <a:spLocks noChangeShapeType="1"/>
              </p:cNvSpPr>
              <p:nvPr/>
            </p:nvSpPr>
            <p:spPr bwMode="auto">
              <a:xfrm flipH="1">
                <a:off x="2433" y="2096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3" name="Line 4034"/>
              <p:cNvSpPr>
                <a:spLocks noChangeShapeType="1"/>
              </p:cNvSpPr>
              <p:nvPr/>
            </p:nvSpPr>
            <p:spPr bwMode="auto">
              <a:xfrm flipH="1">
                <a:off x="2433" y="209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4" name="Line 4035"/>
              <p:cNvSpPr>
                <a:spLocks noChangeShapeType="1"/>
              </p:cNvSpPr>
              <p:nvPr/>
            </p:nvSpPr>
            <p:spPr bwMode="auto">
              <a:xfrm flipH="1">
                <a:off x="2433" y="2085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5" name="Line 4036"/>
              <p:cNvSpPr>
                <a:spLocks noChangeShapeType="1"/>
              </p:cNvSpPr>
              <p:nvPr/>
            </p:nvSpPr>
            <p:spPr bwMode="auto">
              <a:xfrm flipH="1">
                <a:off x="2433" y="2080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6" name="Line 4037"/>
              <p:cNvSpPr>
                <a:spLocks noChangeShapeType="1"/>
              </p:cNvSpPr>
              <p:nvPr/>
            </p:nvSpPr>
            <p:spPr bwMode="auto">
              <a:xfrm flipH="1">
                <a:off x="2433" y="2075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7" name="Line 4038"/>
              <p:cNvSpPr>
                <a:spLocks noChangeShapeType="1"/>
              </p:cNvSpPr>
              <p:nvPr/>
            </p:nvSpPr>
            <p:spPr bwMode="auto">
              <a:xfrm flipH="1">
                <a:off x="2433" y="2070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8" name="Line 4039"/>
              <p:cNvSpPr>
                <a:spLocks noChangeShapeType="1"/>
              </p:cNvSpPr>
              <p:nvPr/>
            </p:nvSpPr>
            <p:spPr bwMode="auto">
              <a:xfrm flipH="1">
                <a:off x="2433" y="2064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69" name="Line 4040"/>
              <p:cNvSpPr>
                <a:spLocks noChangeShapeType="1"/>
              </p:cNvSpPr>
              <p:nvPr/>
            </p:nvSpPr>
            <p:spPr bwMode="auto">
              <a:xfrm flipH="1">
                <a:off x="2433" y="2059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0" name="Line 4041"/>
              <p:cNvSpPr>
                <a:spLocks noChangeShapeType="1"/>
              </p:cNvSpPr>
              <p:nvPr/>
            </p:nvSpPr>
            <p:spPr bwMode="auto">
              <a:xfrm flipH="1">
                <a:off x="2433" y="2054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1" name="Line 4042"/>
              <p:cNvSpPr>
                <a:spLocks noChangeShapeType="1"/>
              </p:cNvSpPr>
              <p:nvPr/>
            </p:nvSpPr>
            <p:spPr bwMode="auto">
              <a:xfrm flipH="1">
                <a:off x="2433" y="2049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2" name="Line 4043"/>
              <p:cNvSpPr>
                <a:spLocks noChangeShapeType="1"/>
              </p:cNvSpPr>
              <p:nvPr/>
            </p:nvSpPr>
            <p:spPr bwMode="auto">
              <a:xfrm flipH="1">
                <a:off x="2433" y="2043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3" name="Line 4044"/>
              <p:cNvSpPr>
                <a:spLocks noChangeShapeType="1"/>
              </p:cNvSpPr>
              <p:nvPr/>
            </p:nvSpPr>
            <p:spPr bwMode="auto">
              <a:xfrm flipH="1">
                <a:off x="2433" y="2038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4" name="Line 4045"/>
              <p:cNvSpPr>
                <a:spLocks noChangeShapeType="1"/>
              </p:cNvSpPr>
              <p:nvPr/>
            </p:nvSpPr>
            <p:spPr bwMode="auto">
              <a:xfrm flipH="1">
                <a:off x="2433" y="20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5" name="Line 4046"/>
              <p:cNvSpPr>
                <a:spLocks noChangeShapeType="1"/>
              </p:cNvSpPr>
              <p:nvPr/>
            </p:nvSpPr>
            <p:spPr bwMode="auto">
              <a:xfrm flipH="1">
                <a:off x="2433" y="202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6" name="Line 4047"/>
              <p:cNvSpPr>
                <a:spLocks noChangeShapeType="1"/>
              </p:cNvSpPr>
              <p:nvPr/>
            </p:nvSpPr>
            <p:spPr bwMode="auto">
              <a:xfrm flipH="1">
                <a:off x="2433" y="2022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7" name="Line 4048"/>
              <p:cNvSpPr>
                <a:spLocks noChangeShapeType="1"/>
              </p:cNvSpPr>
              <p:nvPr/>
            </p:nvSpPr>
            <p:spPr bwMode="auto">
              <a:xfrm flipH="1">
                <a:off x="2433" y="201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8" name="Line 4049"/>
              <p:cNvSpPr>
                <a:spLocks noChangeShapeType="1"/>
              </p:cNvSpPr>
              <p:nvPr/>
            </p:nvSpPr>
            <p:spPr bwMode="auto">
              <a:xfrm flipH="1">
                <a:off x="2433" y="201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79" name="Line 4050"/>
              <p:cNvSpPr>
                <a:spLocks noChangeShapeType="1"/>
              </p:cNvSpPr>
              <p:nvPr/>
            </p:nvSpPr>
            <p:spPr bwMode="auto">
              <a:xfrm flipH="1">
                <a:off x="2433" y="20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0" name="Line 4051"/>
              <p:cNvSpPr>
                <a:spLocks noChangeShapeType="1"/>
              </p:cNvSpPr>
              <p:nvPr/>
            </p:nvSpPr>
            <p:spPr bwMode="auto">
              <a:xfrm flipH="1">
                <a:off x="2433" y="200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1" name="Line 4052"/>
              <p:cNvSpPr>
                <a:spLocks noChangeShapeType="1"/>
              </p:cNvSpPr>
              <p:nvPr/>
            </p:nvSpPr>
            <p:spPr bwMode="auto">
              <a:xfrm flipH="1">
                <a:off x="2433" y="1995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2" name="Line 4053"/>
              <p:cNvSpPr>
                <a:spLocks noChangeShapeType="1"/>
              </p:cNvSpPr>
              <p:nvPr/>
            </p:nvSpPr>
            <p:spPr bwMode="auto">
              <a:xfrm flipH="1">
                <a:off x="2433" y="1990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3" name="Line 4054"/>
              <p:cNvSpPr>
                <a:spLocks noChangeShapeType="1"/>
              </p:cNvSpPr>
              <p:nvPr/>
            </p:nvSpPr>
            <p:spPr bwMode="auto">
              <a:xfrm flipH="1">
                <a:off x="2433" y="1985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4" name="Line 4055"/>
              <p:cNvSpPr>
                <a:spLocks noChangeShapeType="1"/>
              </p:cNvSpPr>
              <p:nvPr/>
            </p:nvSpPr>
            <p:spPr bwMode="auto">
              <a:xfrm flipH="1">
                <a:off x="2433" y="1980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5" name="Line 4056"/>
              <p:cNvSpPr>
                <a:spLocks noChangeShapeType="1"/>
              </p:cNvSpPr>
              <p:nvPr/>
            </p:nvSpPr>
            <p:spPr bwMode="auto">
              <a:xfrm flipH="1">
                <a:off x="2433" y="1974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6" name="Line 4057"/>
              <p:cNvSpPr>
                <a:spLocks noChangeShapeType="1"/>
              </p:cNvSpPr>
              <p:nvPr/>
            </p:nvSpPr>
            <p:spPr bwMode="auto">
              <a:xfrm flipH="1">
                <a:off x="2433" y="1969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7" name="Line 4058"/>
              <p:cNvSpPr>
                <a:spLocks noChangeShapeType="1"/>
              </p:cNvSpPr>
              <p:nvPr/>
            </p:nvSpPr>
            <p:spPr bwMode="auto">
              <a:xfrm flipH="1">
                <a:off x="2433" y="1964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8" name="Line 4059"/>
              <p:cNvSpPr>
                <a:spLocks noChangeShapeType="1"/>
              </p:cNvSpPr>
              <p:nvPr/>
            </p:nvSpPr>
            <p:spPr bwMode="auto">
              <a:xfrm flipH="1">
                <a:off x="2433" y="1958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89" name="Line 4060"/>
              <p:cNvSpPr>
                <a:spLocks noChangeShapeType="1"/>
              </p:cNvSpPr>
              <p:nvPr/>
            </p:nvSpPr>
            <p:spPr bwMode="auto">
              <a:xfrm flipH="1">
                <a:off x="2433" y="1953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0" name="Line 4061"/>
              <p:cNvSpPr>
                <a:spLocks noChangeShapeType="1"/>
              </p:cNvSpPr>
              <p:nvPr/>
            </p:nvSpPr>
            <p:spPr bwMode="auto">
              <a:xfrm flipH="1">
                <a:off x="2433" y="1948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1" name="Line 4062"/>
              <p:cNvSpPr>
                <a:spLocks noChangeShapeType="1"/>
              </p:cNvSpPr>
              <p:nvPr/>
            </p:nvSpPr>
            <p:spPr bwMode="auto">
              <a:xfrm flipH="1">
                <a:off x="2433" y="19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2" name="Line 4063"/>
              <p:cNvSpPr>
                <a:spLocks noChangeShapeType="1"/>
              </p:cNvSpPr>
              <p:nvPr/>
            </p:nvSpPr>
            <p:spPr bwMode="auto">
              <a:xfrm flipH="1">
                <a:off x="2433" y="193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3" name="Line 4064"/>
              <p:cNvSpPr>
                <a:spLocks noChangeShapeType="1"/>
              </p:cNvSpPr>
              <p:nvPr/>
            </p:nvSpPr>
            <p:spPr bwMode="auto">
              <a:xfrm flipH="1">
                <a:off x="2433" y="1932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4" name="Line 4065"/>
              <p:cNvSpPr>
                <a:spLocks noChangeShapeType="1"/>
              </p:cNvSpPr>
              <p:nvPr/>
            </p:nvSpPr>
            <p:spPr bwMode="auto">
              <a:xfrm flipH="1">
                <a:off x="2433" y="192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5" name="Line 4066"/>
              <p:cNvSpPr>
                <a:spLocks noChangeShapeType="1"/>
              </p:cNvSpPr>
              <p:nvPr/>
            </p:nvSpPr>
            <p:spPr bwMode="auto">
              <a:xfrm flipH="1">
                <a:off x="2433" y="192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6" name="Line 4067"/>
              <p:cNvSpPr>
                <a:spLocks noChangeShapeType="1"/>
              </p:cNvSpPr>
              <p:nvPr/>
            </p:nvSpPr>
            <p:spPr bwMode="auto">
              <a:xfrm flipH="1">
                <a:off x="2433" y="19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7" name="Line 4068"/>
              <p:cNvSpPr>
                <a:spLocks noChangeShapeType="1"/>
              </p:cNvSpPr>
              <p:nvPr/>
            </p:nvSpPr>
            <p:spPr bwMode="auto">
              <a:xfrm flipH="1">
                <a:off x="2433" y="191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8" name="Line 4069"/>
              <p:cNvSpPr>
                <a:spLocks noChangeShapeType="1"/>
              </p:cNvSpPr>
              <p:nvPr/>
            </p:nvSpPr>
            <p:spPr bwMode="auto">
              <a:xfrm flipH="1">
                <a:off x="2433" y="19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99" name="Line 4070"/>
              <p:cNvSpPr>
                <a:spLocks noChangeShapeType="1"/>
              </p:cNvSpPr>
              <p:nvPr/>
            </p:nvSpPr>
            <p:spPr bwMode="auto">
              <a:xfrm flipH="1">
                <a:off x="2433" y="1900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0" name="Line 4071"/>
              <p:cNvSpPr>
                <a:spLocks noChangeShapeType="1"/>
              </p:cNvSpPr>
              <p:nvPr/>
            </p:nvSpPr>
            <p:spPr bwMode="auto">
              <a:xfrm flipH="1">
                <a:off x="2433" y="1895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1" name="Line 4072"/>
              <p:cNvSpPr>
                <a:spLocks noChangeShapeType="1"/>
              </p:cNvSpPr>
              <p:nvPr/>
            </p:nvSpPr>
            <p:spPr bwMode="auto">
              <a:xfrm flipH="1">
                <a:off x="2433" y="1890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2" name="Line 4073"/>
              <p:cNvSpPr>
                <a:spLocks noChangeShapeType="1"/>
              </p:cNvSpPr>
              <p:nvPr/>
            </p:nvSpPr>
            <p:spPr bwMode="auto">
              <a:xfrm flipH="1">
                <a:off x="2433" y="1884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3" name="Line 4074"/>
              <p:cNvSpPr>
                <a:spLocks noChangeShapeType="1"/>
              </p:cNvSpPr>
              <p:nvPr/>
            </p:nvSpPr>
            <p:spPr bwMode="auto">
              <a:xfrm flipH="1">
                <a:off x="2433" y="1879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4" name="Line 4075"/>
              <p:cNvSpPr>
                <a:spLocks noChangeShapeType="1"/>
              </p:cNvSpPr>
              <p:nvPr/>
            </p:nvSpPr>
            <p:spPr bwMode="auto">
              <a:xfrm flipH="1">
                <a:off x="2433" y="1874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5" name="Line 4076"/>
              <p:cNvSpPr>
                <a:spLocks noChangeShapeType="1"/>
              </p:cNvSpPr>
              <p:nvPr/>
            </p:nvSpPr>
            <p:spPr bwMode="auto">
              <a:xfrm flipH="1">
                <a:off x="2433" y="1868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6" name="Line 4077"/>
              <p:cNvSpPr>
                <a:spLocks noChangeShapeType="1"/>
              </p:cNvSpPr>
              <p:nvPr/>
            </p:nvSpPr>
            <p:spPr bwMode="auto">
              <a:xfrm flipH="1">
                <a:off x="2433" y="1863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7" name="Line 4078"/>
              <p:cNvSpPr>
                <a:spLocks noChangeShapeType="1"/>
              </p:cNvSpPr>
              <p:nvPr/>
            </p:nvSpPr>
            <p:spPr bwMode="auto">
              <a:xfrm flipH="1">
                <a:off x="2433" y="1858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8" name="Line 4079"/>
              <p:cNvSpPr>
                <a:spLocks noChangeShapeType="1"/>
              </p:cNvSpPr>
              <p:nvPr/>
            </p:nvSpPr>
            <p:spPr bwMode="auto">
              <a:xfrm flipH="1">
                <a:off x="2433" y="1853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09" name="Line 4080"/>
              <p:cNvSpPr>
                <a:spLocks noChangeShapeType="1"/>
              </p:cNvSpPr>
              <p:nvPr/>
            </p:nvSpPr>
            <p:spPr bwMode="auto">
              <a:xfrm flipH="1">
                <a:off x="2433" y="184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0" name="Line 4081"/>
              <p:cNvSpPr>
                <a:spLocks noChangeShapeType="1"/>
              </p:cNvSpPr>
              <p:nvPr/>
            </p:nvSpPr>
            <p:spPr bwMode="auto">
              <a:xfrm flipH="1">
                <a:off x="2433" y="18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1" name="Line 4082"/>
              <p:cNvSpPr>
                <a:spLocks noChangeShapeType="1"/>
              </p:cNvSpPr>
              <p:nvPr/>
            </p:nvSpPr>
            <p:spPr bwMode="auto">
              <a:xfrm flipH="1">
                <a:off x="2433" y="183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2" name="Line 4083"/>
              <p:cNvSpPr>
                <a:spLocks noChangeShapeType="1"/>
              </p:cNvSpPr>
              <p:nvPr/>
            </p:nvSpPr>
            <p:spPr bwMode="auto">
              <a:xfrm flipH="1">
                <a:off x="2433" y="183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3" name="Line 4084"/>
              <p:cNvSpPr>
                <a:spLocks noChangeShapeType="1"/>
              </p:cNvSpPr>
              <p:nvPr/>
            </p:nvSpPr>
            <p:spPr bwMode="auto">
              <a:xfrm flipH="1">
                <a:off x="2433" y="18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4" name="Line 4085"/>
              <p:cNvSpPr>
                <a:spLocks noChangeShapeType="1"/>
              </p:cNvSpPr>
              <p:nvPr/>
            </p:nvSpPr>
            <p:spPr bwMode="auto">
              <a:xfrm flipH="1">
                <a:off x="2433" y="1821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5" name="Line 4086"/>
              <p:cNvSpPr>
                <a:spLocks noChangeShapeType="1"/>
              </p:cNvSpPr>
              <p:nvPr/>
            </p:nvSpPr>
            <p:spPr bwMode="auto">
              <a:xfrm flipH="1">
                <a:off x="2433" y="1815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6" name="Line 4087"/>
              <p:cNvSpPr>
                <a:spLocks noChangeShapeType="1"/>
              </p:cNvSpPr>
              <p:nvPr/>
            </p:nvSpPr>
            <p:spPr bwMode="auto">
              <a:xfrm flipH="1">
                <a:off x="2433" y="1810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7" name="Line 4088"/>
              <p:cNvSpPr>
                <a:spLocks noChangeShapeType="1"/>
              </p:cNvSpPr>
              <p:nvPr/>
            </p:nvSpPr>
            <p:spPr bwMode="auto">
              <a:xfrm flipH="1">
                <a:off x="2433" y="1805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8" name="Line 4089"/>
              <p:cNvSpPr>
                <a:spLocks noChangeShapeType="1"/>
              </p:cNvSpPr>
              <p:nvPr/>
            </p:nvSpPr>
            <p:spPr bwMode="auto">
              <a:xfrm flipH="1">
                <a:off x="2433" y="1799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19" name="Line 4090"/>
              <p:cNvSpPr>
                <a:spLocks noChangeShapeType="1"/>
              </p:cNvSpPr>
              <p:nvPr/>
            </p:nvSpPr>
            <p:spPr bwMode="auto">
              <a:xfrm flipH="1">
                <a:off x="2433" y="1794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0" name="Line 4091"/>
              <p:cNvSpPr>
                <a:spLocks noChangeShapeType="1"/>
              </p:cNvSpPr>
              <p:nvPr/>
            </p:nvSpPr>
            <p:spPr bwMode="auto">
              <a:xfrm flipH="1">
                <a:off x="2433" y="1789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1" name="Line 4092"/>
              <p:cNvSpPr>
                <a:spLocks noChangeShapeType="1"/>
              </p:cNvSpPr>
              <p:nvPr/>
            </p:nvSpPr>
            <p:spPr bwMode="auto">
              <a:xfrm flipH="1">
                <a:off x="2433" y="1784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2" name="Line 4093"/>
              <p:cNvSpPr>
                <a:spLocks noChangeShapeType="1"/>
              </p:cNvSpPr>
              <p:nvPr/>
            </p:nvSpPr>
            <p:spPr bwMode="auto">
              <a:xfrm flipH="1">
                <a:off x="2433" y="1778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3" name="Line 4094"/>
              <p:cNvSpPr>
                <a:spLocks noChangeShapeType="1"/>
              </p:cNvSpPr>
              <p:nvPr/>
            </p:nvSpPr>
            <p:spPr bwMode="auto">
              <a:xfrm flipH="1">
                <a:off x="2433" y="1773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4" name="Line 4095"/>
              <p:cNvSpPr>
                <a:spLocks noChangeShapeType="1"/>
              </p:cNvSpPr>
              <p:nvPr/>
            </p:nvSpPr>
            <p:spPr bwMode="auto">
              <a:xfrm flipH="1">
                <a:off x="2433" y="1768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5" name="Line 4096"/>
              <p:cNvSpPr>
                <a:spLocks noChangeShapeType="1"/>
              </p:cNvSpPr>
              <p:nvPr/>
            </p:nvSpPr>
            <p:spPr bwMode="auto">
              <a:xfrm flipH="1">
                <a:off x="2433" y="1763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6" name="Line 4097"/>
              <p:cNvSpPr>
                <a:spLocks noChangeShapeType="1"/>
              </p:cNvSpPr>
              <p:nvPr/>
            </p:nvSpPr>
            <p:spPr bwMode="auto">
              <a:xfrm flipH="1">
                <a:off x="2433" y="1757"/>
                <a:ext cx="2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7" name="Line 4098"/>
              <p:cNvSpPr>
                <a:spLocks noChangeShapeType="1"/>
              </p:cNvSpPr>
              <p:nvPr/>
            </p:nvSpPr>
            <p:spPr bwMode="auto">
              <a:xfrm flipV="1">
                <a:off x="2435" y="211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8" name="Line 4099"/>
              <p:cNvSpPr>
                <a:spLocks noChangeShapeType="1"/>
              </p:cNvSpPr>
              <p:nvPr/>
            </p:nvSpPr>
            <p:spPr bwMode="auto">
              <a:xfrm flipV="1">
                <a:off x="2435" y="211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29" name="Line 4100"/>
              <p:cNvSpPr>
                <a:spLocks noChangeShapeType="1"/>
              </p:cNvSpPr>
              <p:nvPr/>
            </p:nvSpPr>
            <p:spPr bwMode="auto">
              <a:xfrm flipV="1">
                <a:off x="2435" y="211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0" name="Line 4101"/>
              <p:cNvSpPr>
                <a:spLocks noChangeShapeType="1"/>
              </p:cNvSpPr>
              <p:nvPr/>
            </p:nvSpPr>
            <p:spPr bwMode="auto">
              <a:xfrm flipV="1">
                <a:off x="2435" y="2109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1" name="Line 4102"/>
              <p:cNvSpPr>
                <a:spLocks noChangeShapeType="1"/>
              </p:cNvSpPr>
              <p:nvPr/>
            </p:nvSpPr>
            <p:spPr bwMode="auto">
              <a:xfrm flipV="1">
                <a:off x="2435" y="21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2" name="Line 4103"/>
              <p:cNvSpPr>
                <a:spLocks noChangeShapeType="1"/>
              </p:cNvSpPr>
              <p:nvPr/>
            </p:nvSpPr>
            <p:spPr bwMode="auto">
              <a:xfrm flipV="1">
                <a:off x="2435" y="210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3" name="Line 4104"/>
              <p:cNvSpPr>
                <a:spLocks noChangeShapeType="1"/>
              </p:cNvSpPr>
              <p:nvPr/>
            </p:nvSpPr>
            <p:spPr bwMode="auto">
              <a:xfrm flipV="1">
                <a:off x="2435" y="2101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4" name="Line 4105"/>
              <p:cNvSpPr>
                <a:spLocks noChangeShapeType="1"/>
              </p:cNvSpPr>
              <p:nvPr/>
            </p:nvSpPr>
            <p:spPr bwMode="auto">
              <a:xfrm flipV="1">
                <a:off x="2435" y="209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5" name="Line 4106"/>
              <p:cNvSpPr>
                <a:spLocks noChangeShapeType="1"/>
              </p:cNvSpPr>
              <p:nvPr/>
            </p:nvSpPr>
            <p:spPr bwMode="auto">
              <a:xfrm flipV="1">
                <a:off x="2435" y="209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6" name="Line 4107"/>
              <p:cNvSpPr>
                <a:spLocks noChangeShapeType="1"/>
              </p:cNvSpPr>
              <p:nvPr/>
            </p:nvSpPr>
            <p:spPr bwMode="auto">
              <a:xfrm flipV="1">
                <a:off x="2435" y="209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7" name="Line 4108"/>
              <p:cNvSpPr>
                <a:spLocks noChangeShapeType="1"/>
              </p:cNvSpPr>
              <p:nvPr/>
            </p:nvSpPr>
            <p:spPr bwMode="auto">
              <a:xfrm flipV="1">
                <a:off x="2435" y="2091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8" name="Line 4109"/>
              <p:cNvSpPr>
                <a:spLocks noChangeShapeType="1"/>
              </p:cNvSpPr>
              <p:nvPr/>
            </p:nvSpPr>
            <p:spPr bwMode="auto">
              <a:xfrm flipV="1">
                <a:off x="2435" y="208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39" name="Line 4110"/>
              <p:cNvSpPr>
                <a:spLocks noChangeShapeType="1"/>
              </p:cNvSpPr>
              <p:nvPr/>
            </p:nvSpPr>
            <p:spPr bwMode="auto">
              <a:xfrm flipV="1">
                <a:off x="2435" y="2085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0" name="Line 4111"/>
              <p:cNvSpPr>
                <a:spLocks noChangeShapeType="1"/>
              </p:cNvSpPr>
              <p:nvPr/>
            </p:nvSpPr>
            <p:spPr bwMode="auto">
              <a:xfrm flipV="1">
                <a:off x="2435" y="208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1" name="Line 4112"/>
              <p:cNvSpPr>
                <a:spLocks noChangeShapeType="1"/>
              </p:cNvSpPr>
              <p:nvPr/>
            </p:nvSpPr>
            <p:spPr bwMode="auto">
              <a:xfrm flipV="1">
                <a:off x="2435" y="2080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2" name="Line 4113"/>
              <p:cNvSpPr>
                <a:spLocks noChangeShapeType="1"/>
              </p:cNvSpPr>
              <p:nvPr/>
            </p:nvSpPr>
            <p:spPr bwMode="auto">
              <a:xfrm flipV="1">
                <a:off x="2435" y="207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3" name="Line 4114"/>
              <p:cNvSpPr>
                <a:spLocks noChangeShapeType="1"/>
              </p:cNvSpPr>
              <p:nvPr/>
            </p:nvSpPr>
            <p:spPr bwMode="auto">
              <a:xfrm flipV="1">
                <a:off x="2435" y="207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4" name="Line 4115"/>
              <p:cNvSpPr>
                <a:spLocks noChangeShapeType="1"/>
              </p:cNvSpPr>
              <p:nvPr/>
            </p:nvSpPr>
            <p:spPr bwMode="auto">
              <a:xfrm flipV="1">
                <a:off x="2435" y="2072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5" name="Line 4116"/>
              <p:cNvSpPr>
                <a:spLocks noChangeShapeType="1"/>
              </p:cNvSpPr>
              <p:nvPr/>
            </p:nvSpPr>
            <p:spPr bwMode="auto">
              <a:xfrm flipV="1">
                <a:off x="2435" y="207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6" name="Line 4117"/>
              <p:cNvSpPr>
                <a:spLocks noChangeShapeType="1"/>
              </p:cNvSpPr>
              <p:nvPr/>
            </p:nvSpPr>
            <p:spPr bwMode="auto">
              <a:xfrm flipV="1">
                <a:off x="2435" y="206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7" name="Line 4118"/>
              <p:cNvSpPr>
                <a:spLocks noChangeShapeType="1"/>
              </p:cNvSpPr>
              <p:nvPr/>
            </p:nvSpPr>
            <p:spPr bwMode="auto">
              <a:xfrm flipV="1">
                <a:off x="2435" y="2064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8" name="Line 4119"/>
              <p:cNvSpPr>
                <a:spLocks noChangeShapeType="1"/>
              </p:cNvSpPr>
              <p:nvPr/>
            </p:nvSpPr>
            <p:spPr bwMode="auto">
              <a:xfrm flipV="1">
                <a:off x="2435" y="206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49" name="Line 4120"/>
              <p:cNvSpPr>
                <a:spLocks noChangeShapeType="1"/>
              </p:cNvSpPr>
              <p:nvPr/>
            </p:nvSpPr>
            <p:spPr bwMode="auto">
              <a:xfrm flipV="1">
                <a:off x="2435" y="205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0" name="Line 4121"/>
              <p:cNvSpPr>
                <a:spLocks noChangeShapeType="1"/>
              </p:cNvSpPr>
              <p:nvPr/>
            </p:nvSpPr>
            <p:spPr bwMode="auto">
              <a:xfrm flipV="1">
                <a:off x="2435" y="2056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1" name="Line 4122"/>
              <p:cNvSpPr>
                <a:spLocks noChangeShapeType="1"/>
              </p:cNvSpPr>
              <p:nvPr/>
            </p:nvSpPr>
            <p:spPr bwMode="auto">
              <a:xfrm flipV="1">
                <a:off x="2435" y="205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2" name="Line 4123"/>
              <p:cNvSpPr>
                <a:spLocks noChangeShapeType="1"/>
              </p:cNvSpPr>
              <p:nvPr/>
            </p:nvSpPr>
            <p:spPr bwMode="auto">
              <a:xfrm flipV="1">
                <a:off x="2435" y="2051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3" name="Line 4124"/>
              <p:cNvSpPr>
                <a:spLocks noChangeShapeType="1"/>
              </p:cNvSpPr>
              <p:nvPr/>
            </p:nvSpPr>
            <p:spPr bwMode="auto">
              <a:xfrm flipV="1">
                <a:off x="2435" y="204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4" name="Line 4125"/>
              <p:cNvSpPr>
                <a:spLocks noChangeShapeType="1"/>
              </p:cNvSpPr>
              <p:nvPr/>
            </p:nvSpPr>
            <p:spPr bwMode="auto">
              <a:xfrm flipV="1">
                <a:off x="2435" y="204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5" name="Line 4126"/>
              <p:cNvSpPr>
                <a:spLocks noChangeShapeType="1"/>
              </p:cNvSpPr>
              <p:nvPr/>
            </p:nvSpPr>
            <p:spPr bwMode="auto">
              <a:xfrm flipV="1">
                <a:off x="2435" y="204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6" name="Line 4127"/>
              <p:cNvSpPr>
                <a:spLocks noChangeShapeType="1"/>
              </p:cNvSpPr>
              <p:nvPr/>
            </p:nvSpPr>
            <p:spPr bwMode="auto">
              <a:xfrm flipV="1">
                <a:off x="2435" y="20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7" name="Line 4128"/>
              <p:cNvSpPr>
                <a:spLocks noChangeShapeType="1"/>
              </p:cNvSpPr>
              <p:nvPr/>
            </p:nvSpPr>
            <p:spPr bwMode="auto">
              <a:xfrm flipV="1">
                <a:off x="2435" y="203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8" name="Line 4129"/>
              <p:cNvSpPr>
                <a:spLocks noChangeShapeType="1"/>
              </p:cNvSpPr>
              <p:nvPr/>
            </p:nvSpPr>
            <p:spPr bwMode="auto">
              <a:xfrm flipV="1">
                <a:off x="2435" y="2035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59" name="Line 4130"/>
              <p:cNvSpPr>
                <a:spLocks noChangeShapeType="1"/>
              </p:cNvSpPr>
              <p:nvPr/>
            </p:nvSpPr>
            <p:spPr bwMode="auto">
              <a:xfrm flipV="1">
                <a:off x="2435" y="203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60" name="Line 4131"/>
              <p:cNvSpPr>
                <a:spLocks noChangeShapeType="1"/>
              </p:cNvSpPr>
              <p:nvPr/>
            </p:nvSpPr>
            <p:spPr bwMode="auto">
              <a:xfrm flipV="1">
                <a:off x="2435" y="203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61" name="Line 4132"/>
              <p:cNvSpPr>
                <a:spLocks noChangeShapeType="1"/>
              </p:cNvSpPr>
              <p:nvPr/>
            </p:nvSpPr>
            <p:spPr bwMode="auto">
              <a:xfrm flipV="1">
                <a:off x="2435" y="20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62" name="Line 4133"/>
              <p:cNvSpPr>
                <a:spLocks noChangeShapeType="1"/>
              </p:cNvSpPr>
              <p:nvPr/>
            </p:nvSpPr>
            <p:spPr bwMode="auto">
              <a:xfrm flipV="1">
                <a:off x="2435" y="202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63" name="Line 4134"/>
              <p:cNvSpPr>
                <a:spLocks noChangeShapeType="1"/>
              </p:cNvSpPr>
              <p:nvPr/>
            </p:nvSpPr>
            <p:spPr bwMode="auto">
              <a:xfrm flipV="1">
                <a:off x="2435" y="202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64" name="Line 4135"/>
              <p:cNvSpPr>
                <a:spLocks noChangeShapeType="1"/>
              </p:cNvSpPr>
              <p:nvPr/>
            </p:nvSpPr>
            <p:spPr bwMode="auto">
              <a:xfrm flipV="1">
                <a:off x="2435" y="2019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65" name="Line 4136"/>
              <p:cNvSpPr>
                <a:spLocks noChangeShapeType="1"/>
              </p:cNvSpPr>
              <p:nvPr/>
            </p:nvSpPr>
            <p:spPr bwMode="auto">
              <a:xfrm flipV="1">
                <a:off x="2435" y="201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66" name="Line 4137"/>
              <p:cNvSpPr>
                <a:spLocks noChangeShapeType="1"/>
              </p:cNvSpPr>
              <p:nvPr/>
            </p:nvSpPr>
            <p:spPr bwMode="auto">
              <a:xfrm flipV="1">
                <a:off x="2435" y="201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67" name="Line 4138"/>
              <p:cNvSpPr>
                <a:spLocks noChangeShapeType="1"/>
              </p:cNvSpPr>
              <p:nvPr/>
            </p:nvSpPr>
            <p:spPr bwMode="auto">
              <a:xfrm flipV="1">
                <a:off x="2435" y="2011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68" name="Line 4139"/>
              <p:cNvSpPr>
                <a:spLocks noChangeShapeType="1"/>
              </p:cNvSpPr>
              <p:nvPr/>
            </p:nvSpPr>
            <p:spPr bwMode="auto">
              <a:xfrm flipV="1">
                <a:off x="2435" y="200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69" name="Line 4140"/>
              <p:cNvSpPr>
                <a:spLocks noChangeShapeType="1"/>
              </p:cNvSpPr>
              <p:nvPr/>
            </p:nvSpPr>
            <p:spPr bwMode="auto">
              <a:xfrm flipV="1">
                <a:off x="2435" y="200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70" name="Line 4141"/>
              <p:cNvSpPr>
                <a:spLocks noChangeShapeType="1"/>
              </p:cNvSpPr>
              <p:nvPr/>
            </p:nvSpPr>
            <p:spPr bwMode="auto">
              <a:xfrm flipV="1">
                <a:off x="2435" y="2003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71" name="Line 4142"/>
              <p:cNvSpPr>
                <a:spLocks noChangeShapeType="1"/>
              </p:cNvSpPr>
              <p:nvPr/>
            </p:nvSpPr>
            <p:spPr bwMode="auto">
              <a:xfrm flipV="1">
                <a:off x="2435" y="2001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72" name="Line 4143"/>
              <p:cNvSpPr>
                <a:spLocks noChangeShapeType="1"/>
              </p:cNvSpPr>
              <p:nvPr/>
            </p:nvSpPr>
            <p:spPr bwMode="auto">
              <a:xfrm flipV="1">
                <a:off x="2435" y="1998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73" name="Line 4144"/>
              <p:cNvSpPr>
                <a:spLocks noChangeShapeType="1"/>
              </p:cNvSpPr>
              <p:nvPr/>
            </p:nvSpPr>
            <p:spPr bwMode="auto">
              <a:xfrm flipV="1">
                <a:off x="2435" y="1995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74" name="Line 4145"/>
              <p:cNvSpPr>
                <a:spLocks noChangeShapeType="1"/>
              </p:cNvSpPr>
              <p:nvPr/>
            </p:nvSpPr>
            <p:spPr bwMode="auto">
              <a:xfrm flipV="1">
                <a:off x="2435" y="199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75" name="Line 4146"/>
              <p:cNvSpPr>
                <a:spLocks noChangeShapeType="1"/>
              </p:cNvSpPr>
              <p:nvPr/>
            </p:nvSpPr>
            <p:spPr bwMode="auto">
              <a:xfrm flipV="1">
                <a:off x="2435" y="199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76" name="Line 4147"/>
              <p:cNvSpPr>
                <a:spLocks noChangeShapeType="1"/>
              </p:cNvSpPr>
              <p:nvPr/>
            </p:nvSpPr>
            <p:spPr bwMode="auto">
              <a:xfrm flipV="1">
                <a:off x="2435" y="198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77" name="Line 4148"/>
              <p:cNvSpPr>
                <a:spLocks noChangeShapeType="1"/>
              </p:cNvSpPr>
              <p:nvPr/>
            </p:nvSpPr>
            <p:spPr bwMode="auto">
              <a:xfrm flipV="1">
                <a:off x="2435" y="198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78" name="Line 4149"/>
              <p:cNvSpPr>
                <a:spLocks noChangeShapeType="1"/>
              </p:cNvSpPr>
              <p:nvPr/>
            </p:nvSpPr>
            <p:spPr bwMode="auto">
              <a:xfrm flipV="1">
                <a:off x="2435" y="1982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79" name="Line 4150"/>
              <p:cNvSpPr>
                <a:spLocks noChangeShapeType="1"/>
              </p:cNvSpPr>
              <p:nvPr/>
            </p:nvSpPr>
            <p:spPr bwMode="auto">
              <a:xfrm flipV="1">
                <a:off x="2435" y="19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80" name="Line 4151"/>
              <p:cNvSpPr>
                <a:spLocks noChangeShapeType="1"/>
              </p:cNvSpPr>
              <p:nvPr/>
            </p:nvSpPr>
            <p:spPr bwMode="auto">
              <a:xfrm flipV="1">
                <a:off x="2435" y="197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81" name="Line 4152"/>
              <p:cNvSpPr>
                <a:spLocks noChangeShapeType="1"/>
              </p:cNvSpPr>
              <p:nvPr/>
            </p:nvSpPr>
            <p:spPr bwMode="auto">
              <a:xfrm flipV="1">
                <a:off x="2435" y="1974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82" name="Line 4153"/>
              <p:cNvSpPr>
                <a:spLocks noChangeShapeType="1"/>
              </p:cNvSpPr>
              <p:nvPr/>
            </p:nvSpPr>
            <p:spPr bwMode="auto">
              <a:xfrm flipV="1">
                <a:off x="2435" y="197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83" name="Line 4154"/>
              <p:cNvSpPr>
                <a:spLocks noChangeShapeType="1"/>
              </p:cNvSpPr>
              <p:nvPr/>
            </p:nvSpPr>
            <p:spPr bwMode="auto">
              <a:xfrm flipV="1">
                <a:off x="2435" y="196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84" name="Line 4155"/>
              <p:cNvSpPr>
                <a:spLocks noChangeShapeType="1"/>
              </p:cNvSpPr>
              <p:nvPr/>
            </p:nvSpPr>
            <p:spPr bwMode="auto">
              <a:xfrm flipV="1">
                <a:off x="2435" y="1966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85" name="Line 4156"/>
              <p:cNvSpPr>
                <a:spLocks noChangeShapeType="1"/>
              </p:cNvSpPr>
              <p:nvPr/>
            </p:nvSpPr>
            <p:spPr bwMode="auto">
              <a:xfrm flipV="1">
                <a:off x="2435" y="196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86" name="Line 4157"/>
              <p:cNvSpPr>
                <a:spLocks noChangeShapeType="1"/>
              </p:cNvSpPr>
              <p:nvPr/>
            </p:nvSpPr>
            <p:spPr bwMode="auto">
              <a:xfrm flipV="1">
                <a:off x="2435" y="1961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87" name="Line 4158"/>
              <p:cNvSpPr>
                <a:spLocks noChangeShapeType="1"/>
              </p:cNvSpPr>
              <p:nvPr/>
            </p:nvSpPr>
            <p:spPr bwMode="auto">
              <a:xfrm flipV="1">
                <a:off x="2435" y="1958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88" name="Line 4159"/>
              <p:cNvSpPr>
                <a:spLocks noChangeShapeType="1"/>
              </p:cNvSpPr>
              <p:nvPr/>
            </p:nvSpPr>
            <p:spPr bwMode="auto">
              <a:xfrm flipV="1">
                <a:off x="2435" y="195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89" name="Line 4160"/>
              <p:cNvSpPr>
                <a:spLocks noChangeShapeType="1"/>
              </p:cNvSpPr>
              <p:nvPr/>
            </p:nvSpPr>
            <p:spPr bwMode="auto">
              <a:xfrm flipV="1">
                <a:off x="2435" y="195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90" name="Line 4161"/>
              <p:cNvSpPr>
                <a:spLocks noChangeShapeType="1"/>
              </p:cNvSpPr>
              <p:nvPr/>
            </p:nvSpPr>
            <p:spPr bwMode="auto">
              <a:xfrm flipV="1">
                <a:off x="2435" y="1951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91" name="Line 4162"/>
              <p:cNvSpPr>
                <a:spLocks noChangeShapeType="1"/>
              </p:cNvSpPr>
              <p:nvPr/>
            </p:nvSpPr>
            <p:spPr bwMode="auto">
              <a:xfrm flipV="1">
                <a:off x="2435" y="194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92" name="Line 4163"/>
              <p:cNvSpPr>
                <a:spLocks noChangeShapeType="1"/>
              </p:cNvSpPr>
              <p:nvPr/>
            </p:nvSpPr>
            <p:spPr bwMode="auto">
              <a:xfrm flipV="1">
                <a:off x="2435" y="194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93" name="Line 4164"/>
              <p:cNvSpPr>
                <a:spLocks noChangeShapeType="1"/>
              </p:cNvSpPr>
              <p:nvPr/>
            </p:nvSpPr>
            <p:spPr bwMode="auto">
              <a:xfrm flipV="1">
                <a:off x="2435" y="1942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94" name="Line 4165"/>
              <p:cNvSpPr>
                <a:spLocks noChangeShapeType="1"/>
              </p:cNvSpPr>
              <p:nvPr/>
            </p:nvSpPr>
            <p:spPr bwMode="auto">
              <a:xfrm flipV="1">
                <a:off x="2435" y="194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95" name="Line 4166"/>
              <p:cNvSpPr>
                <a:spLocks noChangeShapeType="1"/>
              </p:cNvSpPr>
              <p:nvPr/>
            </p:nvSpPr>
            <p:spPr bwMode="auto">
              <a:xfrm flipV="1">
                <a:off x="2435" y="19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96" name="Line 4167"/>
              <p:cNvSpPr>
                <a:spLocks noChangeShapeType="1"/>
              </p:cNvSpPr>
              <p:nvPr/>
            </p:nvSpPr>
            <p:spPr bwMode="auto">
              <a:xfrm flipV="1">
                <a:off x="2435" y="193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97" name="Line 4168"/>
              <p:cNvSpPr>
                <a:spLocks noChangeShapeType="1"/>
              </p:cNvSpPr>
              <p:nvPr/>
            </p:nvSpPr>
            <p:spPr bwMode="auto">
              <a:xfrm flipV="1">
                <a:off x="2435" y="193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98" name="Line 4169"/>
              <p:cNvSpPr>
                <a:spLocks noChangeShapeType="1"/>
              </p:cNvSpPr>
              <p:nvPr/>
            </p:nvSpPr>
            <p:spPr bwMode="auto">
              <a:xfrm flipV="1">
                <a:off x="2435" y="1929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499" name="Line 4170"/>
              <p:cNvSpPr>
                <a:spLocks noChangeShapeType="1"/>
              </p:cNvSpPr>
              <p:nvPr/>
            </p:nvSpPr>
            <p:spPr bwMode="auto">
              <a:xfrm flipV="1">
                <a:off x="2435" y="192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00" name="Line 4171"/>
              <p:cNvSpPr>
                <a:spLocks noChangeShapeType="1"/>
              </p:cNvSpPr>
              <p:nvPr/>
            </p:nvSpPr>
            <p:spPr bwMode="auto">
              <a:xfrm flipV="1">
                <a:off x="2435" y="192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01" name="Line 4172"/>
              <p:cNvSpPr>
                <a:spLocks noChangeShapeType="1"/>
              </p:cNvSpPr>
              <p:nvPr/>
            </p:nvSpPr>
            <p:spPr bwMode="auto">
              <a:xfrm flipV="1">
                <a:off x="2435" y="1921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02" name="Line 4173"/>
              <p:cNvSpPr>
                <a:spLocks noChangeShapeType="1"/>
              </p:cNvSpPr>
              <p:nvPr/>
            </p:nvSpPr>
            <p:spPr bwMode="auto">
              <a:xfrm flipV="1">
                <a:off x="2435" y="191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03" name="Line 4174"/>
              <p:cNvSpPr>
                <a:spLocks noChangeShapeType="1"/>
              </p:cNvSpPr>
              <p:nvPr/>
            </p:nvSpPr>
            <p:spPr bwMode="auto">
              <a:xfrm flipV="1">
                <a:off x="2435" y="191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04" name="Line 4175"/>
              <p:cNvSpPr>
                <a:spLocks noChangeShapeType="1"/>
              </p:cNvSpPr>
              <p:nvPr/>
            </p:nvSpPr>
            <p:spPr bwMode="auto">
              <a:xfrm flipV="1">
                <a:off x="2435" y="1913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05" name="Line 4176"/>
              <p:cNvSpPr>
                <a:spLocks noChangeShapeType="1"/>
              </p:cNvSpPr>
              <p:nvPr/>
            </p:nvSpPr>
            <p:spPr bwMode="auto">
              <a:xfrm flipV="1">
                <a:off x="2435" y="1911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06" name="Line 4177"/>
              <p:cNvSpPr>
                <a:spLocks noChangeShapeType="1"/>
              </p:cNvSpPr>
              <p:nvPr/>
            </p:nvSpPr>
            <p:spPr bwMode="auto">
              <a:xfrm flipV="1">
                <a:off x="2435" y="190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07" name="Line 4178"/>
              <p:cNvSpPr>
                <a:spLocks noChangeShapeType="1"/>
              </p:cNvSpPr>
              <p:nvPr/>
            </p:nvSpPr>
            <p:spPr bwMode="auto">
              <a:xfrm flipV="1">
                <a:off x="2435" y="190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08" name="Line 4179"/>
              <p:cNvSpPr>
                <a:spLocks noChangeShapeType="1"/>
              </p:cNvSpPr>
              <p:nvPr/>
            </p:nvSpPr>
            <p:spPr bwMode="auto">
              <a:xfrm flipV="1">
                <a:off x="2435" y="190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09" name="Line 4180"/>
              <p:cNvSpPr>
                <a:spLocks noChangeShapeType="1"/>
              </p:cNvSpPr>
              <p:nvPr/>
            </p:nvSpPr>
            <p:spPr bwMode="auto">
              <a:xfrm flipV="1">
                <a:off x="2435" y="1900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10" name="Line 4181"/>
              <p:cNvSpPr>
                <a:spLocks noChangeShapeType="1"/>
              </p:cNvSpPr>
              <p:nvPr/>
            </p:nvSpPr>
            <p:spPr bwMode="auto">
              <a:xfrm flipV="1">
                <a:off x="2435" y="1897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11" name="Line 4182"/>
              <p:cNvSpPr>
                <a:spLocks noChangeShapeType="1"/>
              </p:cNvSpPr>
              <p:nvPr/>
            </p:nvSpPr>
            <p:spPr bwMode="auto">
              <a:xfrm flipV="1">
                <a:off x="2435" y="189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12" name="Line 4183"/>
              <p:cNvSpPr>
                <a:spLocks noChangeShapeType="1"/>
              </p:cNvSpPr>
              <p:nvPr/>
            </p:nvSpPr>
            <p:spPr bwMode="auto">
              <a:xfrm flipV="1">
                <a:off x="2435" y="1892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13" name="Line 4184"/>
              <p:cNvSpPr>
                <a:spLocks noChangeShapeType="1"/>
              </p:cNvSpPr>
              <p:nvPr/>
            </p:nvSpPr>
            <p:spPr bwMode="auto">
              <a:xfrm flipV="1">
                <a:off x="2435" y="189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14" name="Line 4185"/>
              <p:cNvSpPr>
                <a:spLocks noChangeShapeType="1"/>
              </p:cNvSpPr>
              <p:nvPr/>
            </p:nvSpPr>
            <p:spPr bwMode="auto">
              <a:xfrm flipV="1">
                <a:off x="2435" y="188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15" name="Line 4186"/>
              <p:cNvSpPr>
                <a:spLocks noChangeShapeType="1"/>
              </p:cNvSpPr>
              <p:nvPr/>
            </p:nvSpPr>
            <p:spPr bwMode="auto">
              <a:xfrm flipV="1">
                <a:off x="2435" y="1884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16" name="Line 4187"/>
              <p:cNvSpPr>
                <a:spLocks noChangeShapeType="1"/>
              </p:cNvSpPr>
              <p:nvPr/>
            </p:nvSpPr>
            <p:spPr bwMode="auto">
              <a:xfrm flipV="1">
                <a:off x="2435" y="188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17" name="Line 4188"/>
              <p:cNvSpPr>
                <a:spLocks noChangeShapeType="1"/>
              </p:cNvSpPr>
              <p:nvPr/>
            </p:nvSpPr>
            <p:spPr bwMode="auto">
              <a:xfrm flipV="1">
                <a:off x="2435" y="187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18" name="Line 4189"/>
              <p:cNvSpPr>
                <a:spLocks noChangeShapeType="1"/>
              </p:cNvSpPr>
              <p:nvPr/>
            </p:nvSpPr>
            <p:spPr bwMode="auto">
              <a:xfrm flipV="1">
                <a:off x="2435" y="18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19" name="Line 4190"/>
              <p:cNvSpPr>
                <a:spLocks noChangeShapeType="1"/>
              </p:cNvSpPr>
              <p:nvPr/>
            </p:nvSpPr>
            <p:spPr bwMode="auto">
              <a:xfrm flipV="1">
                <a:off x="2435" y="187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20" name="Line 4191"/>
              <p:cNvSpPr>
                <a:spLocks noChangeShapeType="1"/>
              </p:cNvSpPr>
              <p:nvPr/>
            </p:nvSpPr>
            <p:spPr bwMode="auto">
              <a:xfrm flipV="1">
                <a:off x="2435" y="1871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21" name="Line 4192"/>
              <p:cNvSpPr>
                <a:spLocks noChangeShapeType="1"/>
              </p:cNvSpPr>
              <p:nvPr/>
            </p:nvSpPr>
            <p:spPr bwMode="auto">
              <a:xfrm flipV="1">
                <a:off x="2435" y="1868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22" name="Line 4193"/>
              <p:cNvSpPr>
                <a:spLocks noChangeShapeType="1"/>
              </p:cNvSpPr>
              <p:nvPr/>
            </p:nvSpPr>
            <p:spPr bwMode="auto">
              <a:xfrm flipV="1">
                <a:off x="2435" y="186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23" name="Line 4194"/>
              <p:cNvSpPr>
                <a:spLocks noChangeShapeType="1"/>
              </p:cNvSpPr>
              <p:nvPr/>
            </p:nvSpPr>
            <p:spPr bwMode="auto">
              <a:xfrm flipV="1">
                <a:off x="2435" y="186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24" name="Line 4195"/>
              <p:cNvSpPr>
                <a:spLocks noChangeShapeType="1"/>
              </p:cNvSpPr>
              <p:nvPr/>
            </p:nvSpPr>
            <p:spPr bwMode="auto">
              <a:xfrm flipV="1">
                <a:off x="2435" y="1860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25" name="Line 4196"/>
              <p:cNvSpPr>
                <a:spLocks noChangeShapeType="1"/>
              </p:cNvSpPr>
              <p:nvPr/>
            </p:nvSpPr>
            <p:spPr bwMode="auto">
              <a:xfrm flipV="1">
                <a:off x="2435" y="185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26" name="Line 4197"/>
              <p:cNvSpPr>
                <a:spLocks noChangeShapeType="1"/>
              </p:cNvSpPr>
              <p:nvPr/>
            </p:nvSpPr>
            <p:spPr bwMode="auto">
              <a:xfrm flipV="1">
                <a:off x="2435" y="1855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27" name="Line 4198"/>
              <p:cNvSpPr>
                <a:spLocks noChangeShapeType="1"/>
              </p:cNvSpPr>
              <p:nvPr/>
            </p:nvSpPr>
            <p:spPr bwMode="auto">
              <a:xfrm flipV="1">
                <a:off x="2435" y="185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28" name="Line 4199"/>
              <p:cNvSpPr>
                <a:spLocks noChangeShapeType="1"/>
              </p:cNvSpPr>
              <p:nvPr/>
            </p:nvSpPr>
            <p:spPr bwMode="auto">
              <a:xfrm flipV="1">
                <a:off x="2435" y="185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29" name="Line 4200"/>
              <p:cNvSpPr>
                <a:spLocks noChangeShapeType="1"/>
              </p:cNvSpPr>
              <p:nvPr/>
            </p:nvSpPr>
            <p:spPr bwMode="auto">
              <a:xfrm flipV="1">
                <a:off x="2435" y="184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30" name="Line 4201"/>
              <p:cNvSpPr>
                <a:spLocks noChangeShapeType="1"/>
              </p:cNvSpPr>
              <p:nvPr/>
            </p:nvSpPr>
            <p:spPr bwMode="auto">
              <a:xfrm flipV="1">
                <a:off x="2435" y="184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31" name="Line 4202"/>
              <p:cNvSpPr>
                <a:spLocks noChangeShapeType="1"/>
              </p:cNvSpPr>
              <p:nvPr/>
            </p:nvSpPr>
            <p:spPr bwMode="auto">
              <a:xfrm flipV="1">
                <a:off x="2435" y="184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32" name="Line 4203"/>
              <p:cNvSpPr>
                <a:spLocks noChangeShapeType="1"/>
              </p:cNvSpPr>
              <p:nvPr/>
            </p:nvSpPr>
            <p:spPr bwMode="auto">
              <a:xfrm flipV="1">
                <a:off x="2435" y="1839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33" name="Line 4204"/>
              <p:cNvSpPr>
                <a:spLocks noChangeShapeType="1"/>
              </p:cNvSpPr>
              <p:nvPr/>
            </p:nvSpPr>
            <p:spPr bwMode="auto">
              <a:xfrm flipV="1">
                <a:off x="2435" y="183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34" name="Line 4205"/>
              <p:cNvSpPr>
                <a:spLocks noChangeShapeType="1"/>
              </p:cNvSpPr>
              <p:nvPr/>
            </p:nvSpPr>
            <p:spPr bwMode="auto">
              <a:xfrm flipV="1">
                <a:off x="2435" y="183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35" name="Line 4206"/>
              <p:cNvSpPr>
                <a:spLocks noChangeShapeType="1"/>
              </p:cNvSpPr>
              <p:nvPr/>
            </p:nvSpPr>
            <p:spPr bwMode="auto">
              <a:xfrm flipV="1">
                <a:off x="2435" y="1831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36" name="Line 4207"/>
              <p:cNvSpPr>
                <a:spLocks noChangeShapeType="1"/>
              </p:cNvSpPr>
              <p:nvPr/>
            </p:nvSpPr>
            <p:spPr bwMode="auto">
              <a:xfrm flipV="1">
                <a:off x="2435" y="182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37" name="Line 4208"/>
              <p:cNvSpPr>
                <a:spLocks noChangeShapeType="1"/>
              </p:cNvSpPr>
              <p:nvPr/>
            </p:nvSpPr>
            <p:spPr bwMode="auto">
              <a:xfrm flipV="1">
                <a:off x="2435" y="182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38" name="Line 4209"/>
              <p:cNvSpPr>
                <a:spLocks noChangeShapeType="1"/>
              </p:cNvSpPr>
              <p:nvPr/>
            </p:nvSpPr>
            <p:spPr bwMode="auto">
              <a:xfrm flipV="1">
                <a:off x="2435" y="1823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39" name="Line 4210"/>
              <p:cNvSpPr>
                <a:spLocks noChangeShapeType="1"/>
              </p:cNvSpPr>
              <p:nvPr/>
            </p:nvSpPr>
            <p:spPr bwMode="auto">
              <a:xfrm flipV="1">
                <a:off x="2435" y="1821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40" name="Line 4211"/>
              <p:cNvSpPr>
                <a:spLocks noChangeShapeType="1"/>
              </p:cNvSpPr>
              <p:nvPr/>
            </p:nvSpPr>
            <p:spPr bwMode="auto">
              <a:xfrm flipV="1">
                <a:off x="2435" y="181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41" name="Line 4212"/>
              <p:cNvSpPr>
                <a:spLocks noChangeShapeType="1"/>
              </p:cNvSpPr>
              <p:nvPr/>
            </p:nvSpPr>
            <p:spPr bwMode="auto">
              <a:xfrm flipV="1">
                <a:off x="2435" y="1815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42" name="Line 4213"/>
              <p:cNvSpPr>
                <a:spLocks noChangeShapeType="1"/>
              </p:cNvSpPr>
              <p:nvPr/>
            </p:nvSpPr>
            <p:spPr bwMode="auto">
              <a:xfrm flipV="1">
                <a:off x="2435" y="181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43" name="Line 4214"/>
              <p:cNvSpPr>
                <a:spLocks noChangeShapeType="1"/>
              </p:cNvSpPr>
              <p:nvPr/>
            </p:nvSpPr>
            <p:spPr bwMode="auto">
              <a:xfrm flipV="1">
                <a:off x="2435" y="181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44" name="Line 4215"/>
              <p:cNvSpPr>
                <a:spLocks noChangeShapeType="1"/>
              </p:cNvSpPr>
              <p:nvPr/>
            </p:nvSpPr>
            <p:spPr bwMode="auto">
              <a:xfrm flipV="1">
                <a:off x="2435" y="180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45" name="Line 4216"/>
              <p:cNvSpPr>
                <a:spLocks noChangeShapeType="1"/>
              </p:cNvSpPr>
              <p:nvPr/>
            </p:nvSpPr>
            <p:spPr bwMode="auto">
              <a:xfrm flipV="1">
                <a:off x="2435" y="18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46" name="Line 4217"/>
              <p:cNvSpPr>
                <a:spLocks noChangeShapeType="1"/>
              </p:cNvSpPr>
              <p:nvPr/>
            </p:nvSpPr>
            <p:spPr bwMode="auto">
              <a:xfrm flipV="1">
                <a:off x="2435" y="180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47" name="Line 4218"/>
              <p:cNvSpPr>
                <a:spLocks noChangeShapeType="1"/>
              </p:cNvSpPr>
              <p:nvPr/>
            </p:nvSpPr>
            <p:spPr bwMode="auto">
              <a:xfrm flipV="1">
                <a:off x="2435" y="1799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48" name="Line 4219"/>
              <p:cNvSpPr>
                <a:spLocks noChangeShapeType="1"/>
              </p:cNvSpPr>
              <p:nvPr/>
            </p:nvSpPr>
            <p:spPr bwMode="auto">
              <a:xfrm flipV="1">
                <a:off x="2435" y="179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49" name="Line 4220"/>
              <p:cNvSpPr>
                <a:spLocks noChangeShapeType="1"/>
              </p:cNvSpPr>
              <p:nvPr/>
            </p:nvSpPr>
            <p:spPr bwMode="auto">
              <a:xfrm flipV="1">
                <a:off x="2435" y="1794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50" name="Line 4221"/>
              <p:cNvSpPr>
                <a:spLocks noChangeShapeType="1"/>
              </p:cNvSpPr>
              <p:nvPr/>
            </p:nvSpPr>
            <p:spPr bwMode="auto">
              <a:xfrm flipV="1">
                <a:off x="2435" y="179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51" name="Line 4222"/>
              <p:cNvSpPr>
                <a:spLocks noChangeShapeType="1"/>
              </p:cNvSpPr>
              <p:nvPr/>
            </p:nvSpPr>
            <p:spPr bwMode="auto">
              <a:xfrm flipV="1">
                <a:off x="2435" y="178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52" name="Line 4223"/>
              <p:cNvSpPr>
                <a:spLocks noChangeShapeType="1"/>
              </p:cNvSpPr>
              <p:nvPr/>
            </p:nvSpPr>
            <p:spPr bwMode="auto">
              <a:xfrm flipV="1">
                <a:off x="2435" y="1786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553" name="Line 4224"/>
              <p:cNvSpPr>
                <a:spLocks noChangeShapeType="1"/>
              </p:cNvSpPr>
              <p:nvPr/>
            </p:nvSpPr>
            <p:spPr bwMode="auto">
              <a:xfrm flipV="1">
                <a:off x="2435" y="178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grpSp>
          <p:nvGrpSpPr>
            <p:cNvPr id="29" name="Group 4426"/>
            <p:cNvGrpSpPr>
              <a:grpSpLocks/>
            </p:cNvGrpSpPr>
            <p:nvPr/>
          </p:nvGrpSpPr>
          <p:grpSpPr bwMode="auto">
            <a:xfrm>
              <a:off x="2434" y="1753"/>
              <a:ext cx="1" cy="365"/>
              <a:chOff x="2434" y="1753"/>
              <a:chExt cx="1" cy="365"/>
            </a:xfrm>
          </p:grpSpPr>
          <p:sp>
            <p:nvSpPr>
              <p:cNvPr id="154" name="Line 4226"/>
              <p:cNvSpPr>
                <a:spLocks noChangeShapeType="1"/>
              </p:cNvSpPr>
              <p:nvPr/>
            </p:nvSpPr>
            <p:spPr bwMode="auto">
              <a:xfrm flipV="1">
                <a:off x="2435" y="1781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5" name="Line 4227"/>
              <p:cNvSpPr>
                <a:spLocks noChangeShapeType="1"/>
              </p:cNvSpPr>
              <p:nvPr/>
            </p:nvSpPr>
            <p:spPr bwMode="auto">
              <a:xfrm flipV="1">
                <a:off x="2435" y="1778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6" name="Line 4228"/>
              <p:cNvSpPr>
                <a:spLocks noChangeShapeType="1"/>
              </p:cNvSpPr>
              <p:nvPr/>
            </p:nvSpPr>
            <p:spPr bwMode="auto">
              <a:xfrm flipV="1">
                <a:off x="2435" y="177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7" name="Line 4229"/>
              <p:cNvSpPr>
                <a:spLocks noChangeShapeType="1"/>
              </p:cNvSpPr>
              <p:nvPr/>
            </p:nvSpPr>
            <p:spPr bwMode="auto">
              <a:xfrm flipV="1">
                <a:off x="2435" y="177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8" name="Line 4230"/>
              <p:cNvSpPr>
                <a:spLocks noChangeShapeType="1"/>
              </p:cNvSpPr>
              <p:nvPr/>
            </p:nvSpPr>
            <p:spPr bwMode="auto">
              <a:xfrm flipV="1">
                <a:off x="2435" y="1770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9" name="Line 4231"/>
              <p:cNvSpPr>
                <a:spLocks noChangeShapeType="1"/>
              </p:cNvSpPr>
              <p:nvPr/>
            </p:nvSpPr>
            <p:spPr bwMode="auto">
              <a:xfrm flipV="1">
                <a:off x="2435" y="176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0" name="Line 4232"/>
              <p:cNvSpPr>
                <a:spLocks noChangeShapeType="1"/>
              </p:cNvSpPr>
              <p:nvPr/>
            </p:nvSpPr>
            <p:spPr bwMode="auto">
              <a:xfrm flipV="1">
                <a:off x="2435" y="176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1" name="Line 4233"/>
              <p:cNvSpPr>
                <a:spLocks noChangeShapeType="1"/>
              </p:cNvSpPr>
              <p:nvPr/>
            </p:nvSpPr>
            <p:spPr bwMode="auto">
              <a:xfrm flipV="1">
                <a:off x="2435" y="176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2" name="Line 4234"/>
              <p:cNvSpPr>
                <a:spLocks noChangeShapeType="1"/>
              </p:cNvSpPr>
              <p:nvPr/>
            </p:nvSpPr>
            <p:spPr bwMode="auto">
              <a:xfrm flipV="1">
                <a:off x="2435" y="176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3" name="Line 4235"/>
              <p:cNvSpPr>
                <a:spLocks noChangeShapeType="1"/>
              </p:cNvSpPr>
              <p:nvPr/>
            </p:nvSpPr>
            <p:spPr bwMode="auto">
              <a:xfrm flipV="1">
                <a:off x="2435" y="1757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4" name="Line 4236"/>
              <p:cNvSpPr>
                <a:spLocks noChangeShapeType="1"/>
              </p:cNvSpPr>
              <p:nvPr/>
            </p:nvSpPr>
            <p:spPr bwMode="auto">
              <a:xfrm flipV="1">
                <a:off x="2435" y="1754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5" name="Line 4237"/>
              <p:cNvSpPr>
                <a:spLocks noChangeShapeType="1"/>
              </p:cNvSpPr>
              <p:nvPr/>
            </p:nvSpPr>
            <p:spPr bwMode="auto">
              <a:xfrm flipV="1">
                <a:off x="2435" y="17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6" name="Line 4238"/>
              <p:cNvSpPr>
                <a:spLocks noChangeShapeType="1"/>
              </p:cNvSpPr>
              <p:nvPr/>
            </p:nvSpPr>
            <p:spPr bwMode="auto">
              <a:xfrm flipV="1">
                <a:off x="2434" y="211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7" name="Line 4239"/>
              <p:cNvSpPr>
                <a:spLocks noChangeShapeType="1"/>
              </p:cNvSpPr>
              <p:nvPr/>
            </p:nvSpPr>
            <p:spPr bwMode="auto">
              <a:xfrm flipV="1">
                <a:off x="2434" y="211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8" name="Line 4240"/>
              <p:cNvSpPr>
                <a:spLocks noChangeShapeType="1"/>
              </p:cNvSpPr>
              <p:nvPr/>
            </p:nvSpPr>
            <p:spPr bwMode="auto">
              <a:xfrm flipV="1">
                <a:off x="2434" y="211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9" name="Line 4241"/>
              <p:cNvSpPr>
                <a:spLocks noChangeShapeType="1"/>
              </p:cNvSpPr>
              <p:nvPr/>
            </p:nvSpPr>
            <p:spPr bwMode="auto">
              <a:xfrm flipV="1">
                <a:off x="2434" y="2109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0" name="Line 4242"/>
              <p:cNvSpPr>
                <a:spLocks noChangeShapeType="1"/>
              </p:cNvSpPr>
              <p:nvPr/>
            </p:nvSpPr>
            <p:spPr bwMode="auto">
              <a:xfrm flipV="1">
                <a:off x="2434" y="21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1" name="Line 4243"/>
              <p:cNvSpPr>
                <a:spLocks noChangeShapeType="1"/>
              </p:cNvSpPr>
              <p:nvPr/>
            </p:nvSpPr>
            <p:spPr bwMode="auto">
              <a:xfrm flipV="1">
                <a:off x="2434" y="210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2" name="Line 4244"/>
              <p:cNvSpPr>
                <a:spLocks noChangeShapeType="1"/>
              </p:cNvSpPr>
              <p:nvPr/>
            </p:nvSpPr>
            <p:spPr bwMode="auto">
              <a:xfrm flipV="1">
                <a:off x="2434" y="2101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3" name="Line 4245"/>
              <p:cNvSpPr>
                <a:spLocks noChangeShapeType="1"/>
              </p:cNvSpPr>
              <p:nvPr/>
            </p:nvSpPr>
            <p:spPr bwMode="auto">
              <a:xfrm flipV="1">
                <a:off x="2434" y="209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4" name="Line 4246"/>
              <p:cNvSpPr>
                <a:spLocks noChangeShapeType="1"/>
              </p:cNvSpPr>
              <p:nvPr/>
            </p:nvSpPr>
            <p:spPr bwMode="auto">
              <a:xfrm flipV="1">
                <a:off x="2434" y="209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5" name="Line 4247"/>
              <p:cNvSpPr>
                <a:spLocks noChangeShapeType="1"/>
              </p:cNvSpPr>
              <p:nvPr/>
            </p:nvSpPr>
            <p:spPr bwMode="auto">
              <a:xfrm flipV="1">
                <a:off x="2434" y="209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6" name="Line 4248"/>
              <p:cNvSpPr>
                <a:spLocks noChangeShapeType="1"/>
              </p:cNvSpPr>
              <p:nvPr/>
            </p:nvSpPr>
            <p:spPr bwMode="auto">
              <a:xfrm flipV="1">
                <a:off x="2434" y="2091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7" name="Line 4249"/>
              <p:cNvSpPr>
                <a:spLocks noChangeShapeType="1"/>
              </p:cNvSpPr>
              <p:nvPr/>
            </p:nvSpPr>
            <p:spPr bwMode="auto">
              <a:xfrm flipV="1">
                <a:off x="2434" y="208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8" name="Line 4250"/>
              <p:cNvSpPr>
                <a:spLocks noChangeShapeType="1"/>
              </p:cNvSpPr>
              <p:nvPr/>
            </p:nvSpPr>
            <p:spPr bwMode="auto">
              <a:xfrm flipV="1">
                <a:off x="2434" y="2085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9" name="Line 4251"/>
              <p:cNvSpPr>
                <a:spLocks noChangeShapeType="1"/>
              </p:cNvSpPr>
              <p:nvPr/>
            </p:nvSpPr>
            <p:spPr bwMode="auto">
              <a:xfrm flipV="1">
                <a:off x="2434" y="208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0" name="Line 4252"/>
              <p:cNvSpPr>
                <a:spLocks noChangeShapeType="1"/>
              </p:cNvSpPr>
              <p:nvPr/>
            </p:nvSpPr>
            <p:spPr bwMode="auto">
              <a:xfrm flipV="1">
                <a:off x="2434" y="2080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1" name="Line 4253"/>
              <p:cNvSpPr>
                <a:spLocks noChangeShapeType="1"/>
              </p:cNvSpPr>
              <p:nvPr/>
            </p:nvSpPr>
            <p:spPr bwMode="auto">
              <a:xfrm flipV="1">
                <a:off x="2434" y="207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2" name="Line 4254"/>
              <p:cNvSpPr>
                <a:spLocks noChangeShapeType="1"/>
              </p:cNvSpPr>
              <p:nvPr/>
            </p:nvSpPr>
            <p:spPr bwMode="auto">
              <a:xfrm flipV="1">
                <a:off x="2434" y="207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3" name="Line 4255"/>
              <p:cNvSpPr>
                <a:spLocks noChangeShapeType="1"/>
              </p:cNvSpPr>
              <p:nvPr/>
            </p:nvSpPr>
            <p:spPr bwMode="auto">
              <a:xfrm flipV="1">
                <a:off x="2434" y="2072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4" name="Line 4256"/>
              <p:cNvSpPr>
                <a:spLocks noChangeShapeType="1"/>
              </p:cNvSpPr>
              <p:nvPr/>
            </p:nvSpPr>
            <p:spPr bwMode="auto">
              <a:xfrm flipV="1">
                <a:off x="2434" y="207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5" name="Line 4257"/>
              <p:cNvSpPr>
                <a:spLocks noChangeShapeType="1"/>
              </p:cNvSpPr>
              <p:nvPr/>
            </p:nvSpPr>
            <p:spPr bwMode="auto">
              <a:xfrm flipV="1">
                <a:off x="2434" y="206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6" name="Line 4258"/>
              <p:cNvSpPr>
                <a:spLocks noChangeShapeType="1"/>
              </p:cNvSpPr>
              <p:nvPr/>
            </p:nvSpPr>
            <p:spPr bwMode="auto">
              <a:xfrm flipV="1">
                <a:off x="2434" y="2064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7" name="Line 4259"/>
              <p:cNvSpPr>
                <a:spLocks noChangeShapeType="1"/>
              </p:cNvSpPr>
              <p:nvPr/>
            </p:nvSpPr>
            <p:spPr bwMode="auto">
              <a:xfrm flipV="1">
                <a:off x="2434" y="206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8" name="Line 4260"/>
              <p:cNvSpPr>
                <a:spLocks noChangeShapeType="1"/>
              </p:cNvSpPr>
              <p:nvPr/>
            </p:nvSpPr>
            <p:spPr bwMode="auto">
              <a:xfrm flipV="1">
                <a:off x="2434" y="205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89" name="Line 4261"/>
              <p:cNvSpPr>
                <a:spLocks noChangeShapeType="1"/>
              </p:cNvSpPr>
              <p:nvPr/>
            </p:nvSpPr>
            <p:spPr bwMode="auto">
              <a:xfrm flipV="1">
                <a:off x="2434" y="2056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0" name="Line 4262"/>
              <p:cNvSpPr>
                <a:spLocks noChangeShapeType="1"/>
              </p:cNvSpPr>
              <p:nvPr/>
            </p:nvSpPr>
            <p:spPr bwMode="auto">
              <a:xfrm flipV="1">
                <a:off x="2434" y="205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1" name="Line 4263"/>
              <p:cNvSpPr>
                <a:spLocks noChangeShapeType="1"/>
              </p:cNvSpPr>
              <p:nvPr/>
            </p:nvSpPr>
            <p:spPr bwMode="auto">
              <a:xfrm flipV="1">
                <a:off x="2434" y="2051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2" name="Line 4264"/>
              <p:cNvSpPr>
                <a:spLocks noChangeShapeType="1"/>
              </p:cNvSpPr>
              <p:nvPr/>
            </p:nvSpPr>
            <p:spPr bwMode="auto">
              <a:xfrm flipV="1">
                <a:off x="2434" y="204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3" name="Line 4265"/>
              <p:cNvSpPr>
                <a:spLocks noChangeShapeType="1"/>
              </p:cNvSpPr>
              <p:nvPr/>
            </p:nvSpPr>
            <p:spPr bwMode="auto">
              <a:xfrm flipV="1">
                <a:off x="2434" y="204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4" name="Line 4266"/>
              <p:cNvSpPr>
                <a:spLocks noChangeShapeType="1"/>
              </p:cNvSpPr>
              <p:nvPr/>
            </p:nvSpPr>
            <p:spPr bwMode="auto">
              <a:xfrm flipV="1">
                <a:off x="2434" y="204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5" name="Line 4267"/>
              <p:cNvSpPr>
                <a:spLocks noChangeShapeType="1"/>
              </p:cNvSpPr>
              <p:nvPr/>
            </p:nvSpPr>
            <p:spPr bwMode="auto">
              <a:xfrm flipV="1">
                <a:off x="2434" y="20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6" name="Line 4268"/>
              <p:cNvSpPr>
                <a:spLocks noChangeShapeType="1"/>
              </p:cNvSpPr>
              <p:nvPr/>
            </p:nvSpPr>
            <p:spPr bwMode="auto">
              <a:xfrm flipV="1">
                <a:off x="2434" y="203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7" name="Line 4269"/>
              <p:cNvSpPr>
                <a:spLocks noChangeShapeType="1"/>
              </p:cNvSpPr>
              <p:nvPr/>
            </p:nvSpPr>
            <p:spPr bwMode="auto">
              <a:xfrm flipV="1">
                <a:off x="2434" y="2035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8" name="Line 4270"/>
              <p:cNvSpPr>
                <a:spLocks noChangeShapeType="1"/>
              </p:cNvSpPr>
              <p:nvPr/>
            </p:nvSpPr>
            <p:spPr bwMode="auto">
              <a:xfrm flipV="1">
                <a:off x="2434" y="203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99" name="Line 4271"/>
              <p:cNvSpPr>
                <a:spLocks noChangeShapeType="1"/>
              </p:cNvSpPr>
              <p:nvPr/>
            </p:nvSpPr>
            <p:spPr bwMode="auto">
              <a:xfrm flipV="1">
                <a:off x="2434" y="203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0" name="Line 4272"/>
              <p:cNvSpPr>
                <a:spLocks noChangeShapeType="1"/>
              </p:cNvSpPr>
              <p:nvPr/>
            </p:nvSpPr>
            <p:spPr bwMode="auto">
              <a:xfrm flipV="1">
                <a:off x="2434" y="20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1" name="Line 4273"/>
              <p:cNvSpPr>
                <a:spLocks noChangeShapeType="1"/>
              </p:cNvSpPr>
              <p:nvPr/>
            </p:nvSpPr>
            <p:spPr bwMode="auto">
              <a:xfrm flipV="1">
                <a:off x="2434" y="202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2" name="Line 4274"/>
              <p:cNvSpPr>
                <a:spLocks noChangeShapeType="1"/>
              </p:cNvSpPr>
              <p:nvPr/>
            </p:nvSpPr>
            <p:spPr bwMode="auto">
              <a:xfrm flipV="1">
                <a:off x="2434" y="202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3" name="Line 4275"/>
              <p:cNvSpPr>
                <a:spLocks noChangeShapeType="1"/>
              </p:cNvSpPr>
              <p:nvPr/>
            </p:nvSpPr>
            <p:spPr bwMode="auto">
              <a:xfrm flipV="1">
                <a:off x="2434" y="2019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4" name="Line 4276"/>
              <p:cNvSpPr>
                <a:spLocks noChangeShapeType="1"/>
              </p:cNvSpPr>
              <p:nvPr/>
            </p:nvSpPr>
            <p:spPr bwMode="auto">
              <a:xfrm flipV="1">
                <a:off x="2434" y="201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5" name="Line 4277"/>
              <p:cNvSpPr>
                <a:spLocks noChangeShapeType="1"/>
              </p:cNvSpPr>
              <p:nvPr/>
            </p:nvSpPr>
            <p:spPr bwMode="auto">
              <a:xfrm flipV="1">
                <a:off x="2434" y="201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6" name="Line 4278"/>
              <p:cNvSpPr>
                <a:spLocks noChangeShapeType="1"/>
              </p:cNvSpPr>
              <p:nvPr/>
            </p:nvSpPr>
            <p:spPr bwMode="auto">
              <a:xfrm flipV="1">
                <a:off x="2434" y="2011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7" name="Line 4279"/>
              <p:cNvSpPr>
                <a:spLocks noChangeShapeType="1"/>
              </p:cNvSpPr>
              <p:nvPr/>
            </p:nvSpPr>
            <p:spPr bwMode="auto">
              <a:xfrm flipV="1">
                <a:off x="2434" y="200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8" name="Line 4280"/>
              <p:cNvSpPr>
                <a:spLocks noChangeShapeType="1"/>
              </p:cNvSpPr>
              <p:nvPr/>
            </p:nvSpPr>
            <p:spPr bwMode="auto">
              <a:xfrm flipV="1">
                <a:off x="2434" y="200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09" name="Line 4281"/>
              <p:cNvSpPr>
                <a:spLocks noChangeShapeType="1"/>
              </p:cNvSpPr>
              <p:nvPr/>
            </p:nvSpPr>
            <p:spPr bwMode="auto">
              <a:xfrm flipV="1">
                <a:off x="2434" y="2003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0" name="Line 4282"/>
              <p:cNvSpPr>
                <a:spLocks noChangeShapeType="1"/>
              </p:cNvSpPr>
              <p:nvPr/>
            </p:nvSpPr>
            <p:spPr bwMode="auto">
              <a:xfrm flipV="1">
                <a:off x="2434" y="2001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1" name="Line 4283"/>
              <p:cNvSpPr>
                <a:spLocks noChangeShapeType="1"/>
              </p:cNvSpPr>
              <p:nvPr/>
            </p:nvSpPr>
            <p:spPr bwMode="auto">
              <a:xfrm flipV="1">
                <a:off x="2434" y="1998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2" name="Line 4284"/>
              <p:cNvSpPr>
                <a:spLocks noChangeShapeType="1"/>
              </p:cNvSpPr>
              <p:nvPr/>
            </p:nvSpPr>
            <p:spPr bwMode="auto">
              <a:xfrm flipV="1">
                <a:off x="2434" y="1995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3" name="Line 4285"/>
              <p:cNvSpPr>
                <a:spLocks noChangeShapeType="1"/>
              </p:cNvSpPr>
              <p:nvPr/>
            </p:nvSpPr>
            <p:spPr bwMode="auto">
              <a:xfrm flipV="1">
                <a:off x="2434" y="199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4" name="Line 4286"/>
              <p:cNvSpPr>
                <a:spLocks noChangeShapeType="1"/>
              </p:cNvSpPr>
              <p:nvPr/>
            </p:nvSpPr>
            <p:spPr bwMode="auto">
              <a:xfrm flipV="1">
                <a:off x="2434" y="199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5" name="Line 4287"/>
              <p:cNvSpPr>
                <a:spLocks noChangeShapeType="1"/>
              </p:cNvSpPr>
              <p:nvPr/>
            </p:nvSpPr>
            <p:spPr bwMode="auto">
              <a:xfrm flipV="1">
                <a:off x="2434" y="198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6" name="Line 4288"/>
              <p:cNvSpPr>
                <a:spLocks noChangeShapeType="1"/>
              </p:cNvSpPr>
              <p:nvPr/>
            </p:nvSpPr>
            <p:spPr bwMode="auto">
              <a:xfrm flipV="1">
                <a:off x="2434" y="198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7" name="Line 4289"/>
              <p:cNvSpPr>
                <a:spLocks noChangeShapeType="1"/>
              </p:cNvSpPr>
              <p:nvPr/>
            </p:nvSpPr>
            <p:spPr bwMode="auto">
              <a:xfrm flipV="1">
                <a:off x="2434" y="1982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8" name="Line 4290"/>
              <p:cNvSpPr>
                <a:spLocks noChangeShapeType="1"/>
              </p:cNvSpPr>
              <p:nvPr/>
            </p:nvSpPr>
            <p:spPr bwMode="auto">
              <a:xfrm flipV="1">
                <a:off x="2434" y="19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9" name="Line 4291"/>
              <p:cNvSpPr>
                <a:spLocks noChangeShapeType="1"/>
              </p:cNvSpPr>
              <p:nvPr/>
            </p:nvSpPr>
            <p:spPr bwMode="auto">
              <a:xfrm flipV="1">
                <a:off x="2434" y="197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0" name="Line 4292"/>
              <p:cNvSpPr>
                <a:spLocks noChangeShapeType="1"/>
              </p:cNvSpPr>
              <p:nvPr/>
            </p:nvSpPr>
            <p:spPr bwMode="auto">
              <a:xfrm flipV="1">
                <a:off x="2434" y="1974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1" name="Line 4293"/>
              <p:cNvSpPr>
                <a:spLocks noChangeShapeType="1"/>
              </p:cNvSpPr>
              <p:nvPr/>
            </p:nvSpPr>
            <p:spPr bwMode="auto">
              <a:xfrm flipV="1">
                <a:off x="2434" y="197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2" name="Line 4294"/>
              <p:cNvSpPr>
                <a:spLocks noChangeShapeType="1"/>
              </p:cNvSpPr>
              <p:nvPr/>
            </p:nvSpPr>
            <p:spPr bwMode="auto">
              <a:xfrm flipV="1">
                <a:off x="2434" y="196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3" name="Line 4295"/>
              <p:cNvSpPr>
                <a:spLocks noChangeShapeType="1"/>
              </p:cNvSpPr>
              <p:nvPr/>
            </p:nvSpPr>
            <p:spPr bwMode="auto">
              <a:xfrm flipV="1">
                <a:off x="2434" y="1966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4" name="Line 4296"/>
              <p:cNvSpPr>
                <a:spLocks noChangeShapeType="1"/>
              </p:cNvSpPr>
              <p:nvPr/>
            </p:nvSpPr>
            <p:spPr bwMode="auto">
              <a:xfrm flipV="1">
                <a:off x="2434" y="196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5" name="Line 4297"/>
              <p:cNvSpPr>
                <a:spLocks noChangeShapeType="1"/>
              </p:cNvSpPr>
              <p:nvPr/>
            </p:nvSpPr>
            <p:spPr bwMode="auto">
              <a:xfrm flipV="1">
                <a:off x="2434" y="1961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6" name="Line 4298"/>
              <p:cNvSpPr>
                <a:spLocks noChangeShapeType="1"/>
              </p:cNvSpPr>
              <p:nvPr/>
            </p:nvSpPr>
            <p:spPr bwMode="auto">
              <a:xfrm flipV="1">
                <a:off x="2434" y="1958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7" name="Line 4299"/>
              <p:cNvSpPr>
                <a:spLocks noChangeShapeType="1"/>
              </p:cNvSpPr>
              <p:nvPr/>
            </p:nvSpPr>
            <p:spPr bwMode="auto">
              <a:xfrm flipV="1">
                <a:off x="2434" y="195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8" name="Line 4300"/>
              <p:cNvSpPr>
                <a:spLocks noChangeShapeType="1"/>
              </p:cNvSpPr>
              <p:nvPr/>
            </p:nvSpPr>
            <p:spPr bwMode="auto">
              <a:xfrm flipV="1">
                <a:off x="2434" y="195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9" name="Line 4301"/>
              <p:cNvSpPr>
                <a:spLocks noChangeShapeType="1"/>
              </p:cNvSpPr>
              <p:nvPr/>
            </p:nvSpPr>
            <p:spPr bwMode="auto">
              <a:xfrm flipV="1">
                <a:off x="2434" y="1951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0" name="Line 4302"/>
              <p:cNvSpPr>
                <a:spLocks noChangeShapeType="1"/>
              </p:cNvSpPr>
              <p:nvPr/>
            </p:nvSpPr>
            <p:spPr bwMode="auto">
              <a:xfrm flipV="1">
                <a:off x="2434" y="194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1" name="Line 4303"/>
              <p:cNvSpPr>
                <a:spLocks noChangeShapeType="1"/>
              </p:cNvSpPr>
              <p:nvPr/>
            </p:nvSpPr>
            <p:spPr bwMode="auto">
              <a:xfrm flipV="1">
                <a:off x="2434" y="194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2" name="Line 4304"/>
              <p:cNvSpPr>
                <a:spLocks noChangeShapeType="1"/>
              </p:cNvSpPr>
              <p:nvPr/>
            </p:nvSpPr>
            <p:spPr bwMode="auto">
              <a:xfrm flipV="1">
                <a:off x="2434" y="1942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3" name="Line 4305"/>
              <p:cNvSpPr>
                <a:spLocks noChangeShapeType="1"/>
              </p:cNvSpPr>
              <p:nvPr/>
            </p:nvSpPr>
            <p:spPr bwMode="auto">
              <a:xfrm flipV="1">
                <a:off x="2434" y="194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4" name="Line 4306"/>
              <p:cNvSpPr>
                <a:spLocks noChangeShapeType="1"/>
              </p:cNvSpPr>
              <p:nvPr/>
            </p:nvSpPr>
            <p:spPr bwMode="auto">
              <a:xfrm flipV="1">
                <a:off x="2434" y="19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5" name="Line 4307"/>
              <p:cNvSpPr>
                <a:spLocks noChangeShapeType="1"/>
              </p:cNvSpPr>
              <p:nvPr/>
            </p:nvSpPr>
            <p:spPr bwMode="auto">
              <a:xfrm flipV="1">
                <a:off x="2434" y="193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6" name="Line 4308"/>
              <p:cNvSpPr>
                <a:spLocks noChangeShapeType="1"/>
              </p:cNvSpPr>
              <p:nvPr/>
            </p:nvSpPr>
            <p:spPr bwMode="auto">
              <a:xfrm flipV="1">
                <a:off x="2434" y="193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7" name="Line 4309"/>
              <p:cNvSpPr>
                <a:spLocks noChangeShapeType="1"/>
              </p:cNvSpPr>
              <p:nvPr/>
            </p:nvSpPr>
            <p:spPr bwMode="auto">
              <a:xfrm flipV="1">
                <a:off x="2434" y="1929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8" name="Line 4310"/>
              <p:cNvSpPr>
                <a:spLocks noChangeShapeType="1"/>
              </p:cNvSpPr>
              <p:nvPr/>
            </p:nvSpPr>
            <p:spPr bwMode="auto">
              <a:xfrm flipV="1">
                <a:off x="2434" y="192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39" name="Line 4311"/>
              <p:cNvSpPr>
                <a:spLocks noChangeShapeType="1"/>
              </p:cNvSpPr>
              <p:nvPr/>
            </p:nvSpPr>
            <p:spPr bwMode="auto">
              <a:xfrm flipV="1">
                <a:off x="2434" y="192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0" name="Line 4312"/>
              <p:cNvSpPr>
                <a:spLocks noChangeShapeType="1"/>
              </p:cNvSpPr>
              <p:nvPr/>
            </p:nvSpPr>
            <p:spPr bwMode="auto">
              <a:xfrm flipV="1">
                <a:off x="2434" y="1921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1" name="Line 4313"/>
              <p:cNvSpPr>
                <a:spLocks noChangeShapeType="1"/>
              </p:cNvSpPr>
              <p:nvPr/>
            </p:nvSpPr>
            <p:spPr bwMode="auto">
              <a:xfrm flipV="1">
                <a:off x="2434" y="191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2" name="Line 4314"/>
              <p:cNvSpPr>
                <a:spLocks noChangeShapeType="1"/>
              </p:cNvSpPr>
              <p:nvPr/>
            </p:nvSpPr>
            <p:spPr bwMode="auto">
              <a:xfrm flipV="1">
                <a:off x="2434" y="191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3" name="Line 4315"/>
              <p:cNvSpPr>
                <a:spLocks noChangeShapeType="1"/>
              </p:cNvSpPr>
              <p:nvPr/>
            </p:nvSpPr>
            <p:spPr bwMode="auto">
              <a:xfrm flipV="1">
                <a:off x="2434" y="1913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4" name="Line 4316"/>
              <p:cNvSpPr>
                <a:spLocks noChangeShapeType="1"/>
              </p:cNvSpPr>
              <p:nvPr/>
            </p:nvSpPr>
            <p:spPr bwMode="auto">
              <a:xfrm flipV="1">
                <a:off x="2434" y="1911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5" name="Line 4317"/>
              <p:cNvSpPr>
                <a:spLocks noChangeShapeType="1"/>
              </p:cNvSpPr>
              <p:nvPr/>
            </p:nvSpPr>
            <p:spPr bwMode="auto">
              <a:xfrm flipV="1">
                <a:off x="2434" y="190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6" name="Line 4318"/>
              <p:cNvSpPr>
                <a:spLocks noChangeShapeType="1"/>
              </p:cNvSpPr>
              <p:nvPr/>
            </p:nvSpPr>
            <p:spPr bwMode="auto">
              <a:xfrm flipV="1">
                <a:off x="2434" y="190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7" name="Line 4319"/>
              <p:cNvSpPr>
                <a:spLocks noChangeShapeType="1"/>
              </p:cNvSpPr>
              <p:nvPr/>
            </p:nvSpPr>
            <p:spPr bwMode="auto">
              <a:xfrm flipV="1">
                <a:off x="2434" y="190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8" name="Line 4320"/>
              <p:cNvSpPr>
                <a:spLocks noChangeShapeType="1"/>
              </p:cNvSpPr>
              <p:nvPr/>
            </p:nvSpPr>
            <p:spPr bwMode="auto">
              <a:xfrm flipV="1">
                <a:off x="2434" y="1900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9" name="Line 4321"/>
              <p:cNvSpPr>
                <a:spLocks noChangeShapeType="1"/>
              </p:cNvSpPr>
              <p:nvPr/>
            </p:nvSpPr>
            <p:spPr bwMode="auto">
              <a:xfrm flipV="1">
                <a:off x="2434" y="1897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0" name="Line 4322"/>
              <p:cNvSpPr>
                <a:spLocks noChangeShapeType="1"/>
              </p:cNvSpPr>
              <p:nvPr/>
            </p:nvSpPr>
            <p:spPr bwMode="auto">
              <a:xfrm flipV="1">
                <a:off x="2434" y="189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1" name="Line 4323"/>
              <p:cNvSpPr>
                <a:spLocks noChangeShapeType="1"/>
              </p:cNvSpPr>
              <p:nvPr/>
            </p:nvSpPr>
            <p:spPr bwMode="auto">
              <a:xfrm flipV="1">
                <a:off x="2434" y="1892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2" name="Line 4324"/>
              <p:cNvSpPr>
                <a:spLocks noChangeShapeType="1"/>
              </p:cNvSpPr>
              <p:nvPr/>
            </p:nvSpPr>
            <p:spPr bwMode="auto">
              <a:xfrm flipV="1">
                <a:off x="2434" y="189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3" name="Line 4325"/>
              <p:cNvSpPr>
                <a:spLocks noChangeShapeType="1"/>
              </p:cNvSpPr>
              <p:nvPr/>
            </p:nvSpPr>
            <p:spPr bwMode="auto">
              <a:xfrm flipV="1">
                <a:off x="2434" y="188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4" name="Line 4326"/>
              <p:cNvSpPr>
                <a:spLocks noChangeShapeType="1"/>
              </p:cNvSpPr>
              <p:nvPr/>
            </p:nvSpPr>
            <p:spPr bwMode="auto">
              <a:xfrm flipV="1">
                <a:off x="2434" y="1884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5" name="Line 4327"/>
              <p:cNvSpPr>
                <a:spLocks noChangeShapeType="1"/>
              </p:cNvSpPr>
              <p:nvPr/>
            </p:nvSpPr>
            <p:spPr bwMode="auto">
              <a:xfrm flipV="1">
                <a:off x="2434" y="188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6" name="Line 4328"/>
              <p:cNvSpPr>
                <a:spLocks noChangeShapeType="1"/>
              </p:cNvSpPr>
              <p:nvPr/>
            </p:nvSpPr>
            <p:spPr bwMode="auto">
              <a:xfrm flipV="1">
                <a:off x="2434" y="187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7" name="Line 4329"/>
              <p:cNvSpPr>
                <a:spLocks noChangeShapeType="1"/>
              </p:cNvSpPr>
              <p:nvPr/>
            </p:nvSpPr>
            <p:spPr bwMode="auto">
              <a:xfrm flipV="1">
                <a:off x="2434" y="18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8" name="Line 4330"/>
              <p:cNvSpPr>
                <a:spLocks noChangeShapeType="1"/>
              </p:cNvSpPr>
              <p:nvPr/>
            </p:nvSpPr>
            <p:spPr bwMode="auto">
              <a:xfrm flipV="1">
                <a:off x="2434" y="187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9" name="Line 4331"/>
              <p:cNvSpPr>
                <a:spLocks noChangeShapeType="1"/>
              </p:cNvSpPr>
              <p:nvPr/>
            </p:nvSpPr>
            <p:spPr bwMode="auto">
              <a:xfrm flipV="1">
                <a:off x="2434" y="1871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0" name="Line 4332"/>
              <p:cNvSpPr>
                <a:spLocks noChangeShapeType="1"/>
              </p:cNvSpPr>
              <p:nvPr/>
            </p:nvSpPr>
            <p:spPr bwMode="auto">
              <a:xfrm flipV="1">
                <a:off x="2434" y="1868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1" name="Line 4333"/>
              <p:cNvSpPr>
                <a:spLocks noChangeShapeType="1"/>
              </p:cNvSpPr>
              <p:nvPr/>
            </p:nvSpPr>
            <p:spPr bwMode="auto">
              <a:xfrm flipV="1">
                <a:off x="2434" y="186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2" name="Line 4334"/>
              <p:cNvSpPr>
                <a:spLocks noChangeShapeType="1"/>
              </p:cNvSpPr>
              <p:nvPr/>
            </p:nvSpPr>
            <p:spPr bwMode="auto">
              <a:xfrm flipV="1">
                <a:off x="2434" y="186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3" name="Line 4335"/>
              <p:cNvSpPr>
                <a:spLocks noChangeShapeType="1"/>
              </p:cNvSpPr>
              <p:nvPr/>
            </p:nvSpPr>
            <p:spPr bwMode="auto">
              <a:xfrm flipV="1">
                <a:off x="2434" y="1860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4" name="Line 4336"/>
              <p:cNvSpPr>
                <a:spLocks noChangeShapeType="1"/>
              </p:cNvSpPr>
              <p:nvPr/>
            </p:nvSpPr>
            <p:spPr bwMode="auto">
              <a:xfrm flipV="1">
                <a:off x="2434" y="185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5" name="Line 4337"/>
              <p:cNvSpPr>
                <a:spLocks noChangeShapeType="1"/>
              </p:cNvSpPr>
              <p:nvPr/>
            </p:nvSpPr>
            <p:spPr bwMode="auto">
              <a:xfrm flipV="1">
                <a:off x="2434" y="1855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6" name="Line 4338"/>
              <p:cNvSpPr>
                <a:spLocks noChangeShapeType="1"/>
              </p:cNvSpPr>
              <p:nvPr/>
            </p:nvSpPr>
            <p:spPr bwMode="auto">
              <a:xfrm flipV="1">
                <a:off x="2434" y="185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7" name="Line 4339"/>
              <p:cNvSpPr>
                <a:spLocks noChangeShapeType="1"/>
              </p:cNvSpPr>
              <p:nvPr/>
            </p:nvSpPr>
            <p:spPr bwMode="auto">
              <a:xfrm flipV="1">
                <a:off x="2434" y="185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8" name="Line 4340"/>
              <p:cNvSpPr>
                <a:spLocks noChangeShapeType="1"/>
              </p:cNvSpPr>
              <p:nvPr/>
            </p:nvSpPr>
            <p:spPr bwMode="auto">
              <a:xfrm flipV="1">
                <a:off x="2434" y="184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69" name="Line 4341"/>
              <p:cNvSpPr>
                <a:spLocks noChangeShapeType="1"/>
              </p:cNvSpPr>
              <p:nvPr/>
            </p:nvSpPr>
            <p:spPr bwMode="auto">
              <a:xfrm flipV="1">
                <a:off x="2434" y="184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0" name="Line 4342"/>
              <p:cNvSpPr>
                <a:spLocks noChangeShapeType="1"/>
              </p:cNvSpPr>
              <p:nvPr/>
            </p:nvSpPr>
            <p:spPr bwMode="auto">
              <a:xfrm flipV="1">
                <a:off x="2434" y="184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1" name="Line 4343"/>
              <p:cNvSpPr>
                <a:spLocks noChangeShapeType="1"/>
              </p:cNvSpPr>
              <p:nvPr/>
            </p:nvSpPr>
            <p:spPr bwMode="auto">
              <a:xfrm flipV="1">
                <a:off x="2434" y="1839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2" name="Line 4344"/>
              <p:cNvSpPr>
                <a:spLocks noChangeShapeType="1"/>
              </p:cNvSpPr>
              <p:nvPr/>
            </p:nvSpPr>
            <p:spPr bwMode="auto">
              <a:xfrm flipV="1">
                <a:off x="2434" y="183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3" name="Line 4345"/>
              <p:cNvSpPr>
                <a:spLocks noChangeShapeType="1"/>
              </p:cNvSpPr>
              <p:nvPr/>
            </p:nvSpPr>
            <p:spPr bwMode="auto">
              <a:xfrm flipV="1">
                <a:off x="2434" y="183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4" name="Line 4346"/>
              <p:cNvSpPr>
                <a:spLocks noChangeShapeType="1"/>
              </p:cNvSpPr>
              <p:nvPr/>
            </p:nvSpPr>
            <p:spPr bwMode="auto">
              <a:xfrm flipV="1">
                <a:off x="2434" y="1831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5" name="Line 4347"/>
              <p:cNvSpPr>
                <a:spLocks noChangeShapeType="1"/>
              </p:cNvSpPr>
              <p:nvPr/>
            </p:nvSpPr>
            <p:spPr bwMode="auto">
              <a:xfrm flipV="1">
                <a:off x="2434" y="182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6" name="Line 4348"/>
              <p:cNvSpPr>
                <a:spLocks noChangeShapeType="1"/>
              </p:cNvSpPr>
              <p:nvPr/>
            </p:nvSpPr>
            <p:spPr bwMode="auto">
              <a:xfrm flipV="1">
                <a:off x="2434" y="182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7" name="Line 4349"/>
              <p:cNvSpPr>
                <a:spLocks noChangeShapeType="1"/>
              </p:cNvSpPr>
              <p:nvPr/>
            </p:nvSpPr>
            <p:spPr bwMode="auto">
              <a:xfrm flipV="1">
                <a:off x="2434" y="1823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8" name="Line 4350"/>
              <p:cNvSpPr>
                <a:spLocks noChangeShapeType="1"/>
              </p:cNvSpPr>
              <p:nvPr/>
            </p:nvSpPr>
            <p:spPr bwMode="auto">
              <a:xfrm flipV="1">
                <a:off x="2434" y="1821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79" name="Line 4351"/>
              <p:cNvSpPr>
                <a:spLocks noChangeShapeType="1"/>
              </p:cNvSpPr>
              <p:nvPr/>
            </p:nvSpPr>
            <p:spPr bwMode="auto">
              <a:xfrm flipV="1">
                <a:off x="2434" y="181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0" name="Line 4352"/>
              <p:cNvSpPr>
                <a:spLocks noChangeShapeType="1"/>
              </p:cNvSpPr>
              <p:nvPr/>
            </p:nvSpPr>
            <p:spPr bwMode="auto">
              <a:xfrm flipV="1">
                <a:off x="2434" y="1815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1" name="Line 4353"/>
              <p:cNvSpPr>
                <a:spLocks noChangeShapeType="1"/>
              </p:cNvSpPr>
              <p:nvPr/>
            </p:nvSpPr>
            <p:spPr bwMode="auto">
              <a:xfrm flipV="1">
                <a:off x="2434" y="181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2" name="Line 4354"/>
              <p:cNvSpPr>
                <a:spLocks noChangeShapeType="1"/>
              </p:cNvSpPr>
              <p:nvPr/>
            </p:nvSpPr>
            <p:spPr bwMode="auto">
              <a:xfrm flipV="1">
                <a:off x="2434" y="181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3" name="Line 4355"/>
              <p:cNvSpPr>
                <a:spLocks noChangeShapeType="1"/>
              </p:cNvSpPr>
              <p:nvPr/>
            </p:nvSpPr>
            <p:spPr bwMode="auto">
              <a:xfrm flipV="1">
                <a:off x="2434" y="180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4" name="Line 4356"/>
              <p:cNvSpPr>
                <a:spLocks noChangeShapeType="1"/>
              </p:cNvSpPr>
              <p:nvPr/>
            </p:nvSpPr>
            <p:spPr bwMode="auto">
              <a:xfrm flipV="1">
                <a:off x="2434" y="18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5" name="Line 4357"/>
              <p:cNvSpPr>
                <a:spLocks noChangeShapeType="1"/>
              </p:cNvSpPr>
              <p:nvPr/>
            </p:nvSpPr>
            <p:spPr bwMode="auto">
              <a:xfrm flipV="1">
                <a:off x="2434" y="180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6" name="Line 4358"/>
              <p:cNvSpPr>
                <a:spLocks noChangeShapeType="1"/>
              </p:cNvSpPr>
              <p:nvPr/>
            </p:nvSpPr>
            <p:spPr bwMode="auto">
              <a:xfrm flipV="1">
                <a:off x="2434" y="1799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7" name="Line 4359"/>
              <p:cNvSpPr>
                <a:spLocks noChangeShapeType="1"/>
              </p:cNvSpPr>
              <p:nvPr/>
            </p:nvSpPr>
            <p:spPr bwMode="auto">
              <a:xfrm flipV="1">
                <a:off x="2434" y="1797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8" name="Line 4360"/>
              <p:cNvSpPr>
                <a:spLocks noChangeShapeType="1"/>
              </p:cNvSpPr>
              <p:nvPr/>
            </p:nvSpPr>
            <p:spPr bwMode="auto">
              <a:xfrm flipV="1">
                <a:off x="2434" y="1794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89" name="Line 4361"/>
              <p:cNvSpPr>
                <a:spLocks noChangeShapeType="1"/>
              </p:cNvSpPr>
              <p:nvPr/>
            </p:nvSpPr>
            <p:spPr bwMode="auto">
              <a:xfrm flipV="1">
                <a:off x="2434" y="1792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0" name="Line 4362"/>
              <p:cNvSpPr>
                <a:spLocks noChangeShapeType="1"/>
              </p:cNvSpPr>
              <p:nvPr/>
            </p:nvSpPr>
            <p:spPr bwMode="auto">
              <a:xfrm flipV="1">
                <a:off x="2434" y="1789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1" name="Line 4363"/>
              <p:cNvSpPr>
                <a:spLocks noChangeShapeType="1"/>
              </p:cNvSpPr>
              <p:nvPr/>
            </p:nvSpPr>
            <p:spPr bwMode="auto">
              <a:xfrm flipV="1">
                <a:off x="2434" y="1786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2" name="Line 4364"/>
              <p:cNvSpPr>
                <a:spLocks noChangeShapeType="1"/>
              </p:cNvSpPr>
              <p:nvPr/>
            </p:nvSpPr>
            <p:spPr bwMode="auto">
              <a:xfrm flipV="1">
                <a:off x="2434" y="1784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3" name="Line 4365"/>
              <p:cNvSpPr>
                <a:spLocks noChangeShapeType="1"/>
              </p:cNvSpPr>
              <p:nvPr/>
            </p:nvSpPr>
            <p:spPr bwMode="auto">
              <a:xfrm flipV="1">
                <a:off x="2434" y="1781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4" name="Line 4366"/>
              <p:cNvSpPr>
                <a:spLocks noChangeShapeType="1"/>
              </p:cNvSpPr>
              <p:nvPr/>
            </p:nvSpPr>
            <p:spPr bwMode="auto">
              <a:xfrm flipV="1">
                <a:off x="2434" y="1778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5" name="Line 4367"/>
              <p:cNvSpPr>
                <a:spLocks noChangeShapeType="1"/>
              </p:cNvSpPr>
              <p:nvPr/>
            </p:nvSpPr>
            <p:spPr bwMode="auto">
              <a:xfrm flipV="1">
                <a:off x="2434" y="1776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6" name="Line 4368"/>
              <p:cNvSpPr>
                <a:spLocks noChangeShapeType="1"/>
              </p:cNvSpPr>
              <p:nvPr/>
            </p:nvSpPr>
            <p:spPr bwMode="auto">
              <a:xfrm flipV="1">
                <a:off x="2434" y="177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7" name="Line 4369"/>
              <p:cNvSpPr>
                <a:spLocks noChangeShapeType="1"/>
              </p:cNvSpPr>
              <p:nvPr/>
            </p:nvSpPr>
            <p:spPr bwMode="auto">
              <a:xfrm flipV="1">
                <a:off x="2434" y="1770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8" name="Line 4370"/>
              <p:cNvSpPr>
                <a:spLocks noChangeShapeType="1"/>
              </p:cNvSpPr>
              <p:nvPr/>
            </p:nvSpPr>
            <p:spPr bwMode="auto">
              <a:xfrm flipV="1">
                <a:off x="2434" y="1768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99" name="Line 4371"/>
              <p:cNvSpPr>
                <a:spLocks noChangeShapeType="1"/>
              </p:cNvSpPr>
              <p:nvPr/>
            </p:nvSpPr>
            <p:spPr bwMode="auto">
              <a:xfrm flipV="1">
                <a:off x="2434" y="1765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0" name="Line 4372"/>
              <p:cNvSpPr>
                <a:spLocks noChangeShapeType="1"/>
              </p:cNvSpPr>
              <p:nvPr/>
            </p:nvSpPr>
            <p:spPr bwMode="auto">
              <a:xfrm flipV="1">
                <a:off x="2434" y="1763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1" name="Line 4373"/>
              <p:cNvSpPr>
                <a:spLocks noChangeShapeType="1"/>
              </p:cNvSpPr>
              <p:nvPr/>
            </p:nvSpPr>
            <p:spPr bwMode="auto">
              <a:xfrm flipV="1">
                <a:off x="2434" y="1760"/>
                <a:ext cx="0" cy="1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2" name="Line 4374"/>
              <p:cNvSpPr>
                <a:spLocks noChangeShapeType="1"/>
              </p:cNvSpPr>
              <p:nvPr/>
            </p:nvSpPr>
            <p:spPr bwMode="auto">
              <a:xfrm flipV="1">
                <a:off x="2434" y="1757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3" name="Line 4375"/>
              <p:cNvSpPr>
                <a:spLocks noChangeShapeType="1"/>
              </p:cNvSpPr>
              <p:nvPr/>
            </p:nvSpPr>
            <p:spPr bwMode="auto">
              <a:xfrm flipV="1">
                <a:off x="2434" y="1754"/>
                <a:ext cx="0" cy="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4" name="Line 4376"/>
              <p:cNvSpPr>
                <a:spLocks noChangeShapeType="1"/>
              </p:cNvSpPr>
              <p:nvPr/>
            </p:nvSpPr>
            <p:spPr bwMode="auto">
              <a:xfrm flipV="1">
                <a:off x="2434" y="17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5" name="Line 4377"/>
              <p:cNvSpPr>
                <a:spLocks noChangeShapeType="1"/>
              </p:cNvSpPr>
              <p:nvPr/>
            </p:nvSpPr>
            <p:spPr bwMode="auto">
              <a:xfrm flipH="1">
                <a:off x="2434" y="2116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6" name="Line 4378"/>
              <p:cNvSpPr>
                <a:spLocks noChangeShapeType="1"/>
              </p:cNvSpPr>
              <p:nvPr/>
            </p:nvSpPr>
            <p:spPr bwMode="auto">
              <a:xfrm flipH="1">
                <a:off x="2434" y="2111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7" name="Line 4379"/>
              <p:cNvSpPr>
                <a:spLocks noChangeShapeType="1"/>
              </p:cNvSpPr>
              <p:nvPr/>
            </p:nvSpPr>
            <p:spPr bwMode="auto">
              <a:xfrm flipH="1">
                <a:off x="2434" y="2105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8" name="Line 4380"/>
              <p:cNvSpPr>
                <a:spLocks noChangeShapeType="1"/>
              </p:cNvSpPr>
              <p:nvPr/>
            </p:nvSpPr>
            <p:spPr bwMode="auto">
              <a:xfrm flipH="1">
                <a:off x="2434" y="2100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9" name="Line 4381"/>
              <p:cNvSpPr>
                <a:spLocks noChangeShapeType="1"/>
              </p:cNvSpPr>
              <p:nvPr/>
            </p:nvSpPr>
            <p:spPr bwMode="auto">
              <a:xfrm flipH="1">
                <a:off x="2434" y="2095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0" name="Line 4382"/>
              <p:cNvSpPr>
                <a:spLocks noChangeShapeType="1"/>
              </p:cNvSpPr>
              <p:nvPr/>
            </p:nvSpPr>
            <p:spPr bwMode="auto">
              <a:xfrm flipH="1">
                <a:off x="2434" y="2089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1" name="Line 4383"/>
              <p:cNvSpPr>
                <a:spLocks noChangeShapeType="1"/>
              </p:cNvSpPr>
              <p:nvPr/>
            </p:nvSpPr>
            <p:spPr bwMode="auto">
              <a:xfrm flipH="1">
                <a:off x="2434" y="2084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2" name="Line 4384"/>
              <p:cNvSpPr>
                <a:spLocks noChangeShapeType="1"/>
              </p:cNvSpPr>
              <p:nvPr/>
            </p:nvSpPr>
            <p:spPr bwMode="auto">
              <a:xfrm flipH="1">
                <a:off x="2434" y="2079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3" name="Line 4385"/>
              <p:cNvSpPr>
                <a:spLocks noChangeShapeType="1"/>
              </p:cNvSpPr>
              <p:nvPr/>
            </p:nvSpPr>
            <p:spPr bwMode="auto">
              <a:xfrm flipH="1">
                <a:off x="2434" y="2074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4" name="Line 4386"/>
              <p:cNvSpPr>
                <a:spLocks noChangeShapeType="1"/>
              </p:cNvSpPr>
              <p:nvPr/>
            </p:nvSpPr>
            <p:spPr bwMode="auto">
              <a:xfrm flipH="1">
                <a:off x="2434" y="2068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5" name="Line 4387"/>
              <p:cNvSpPr>
                <a:spLocks noChangeShapeType="1"/>
              </p:cNvSpPr>
              <p:nvPr/>
            </p:nvSpPr>
            <p:spPr bwMode="auto">
              <a:xfrm flipH="1">
                <a:off x="2434" y="2063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6" name="Line 4388"/>
              <p:cNvSpPr>
                <a:spLocks noChangeShapeType="1"/>
              </p:cNvSpPr>
              <p:nvPr/>
            </p:nvSpPr>
            <p:spPr bwMode="auto">
              <a:xfrm flipH="1">
                <a:off x="2434" y="2058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7" name="Line 4389"/>
              <p:cNvSpPr>
                <a:spLocks noChangeShapeType="1"/>
              </p:cNvSpPr>
              <p:nvPr/>
            </p:nvSpPr>
            <p:spPr bwMode="auto">
              <a:xfrm flipH="1">
                <a:off x="2434" y="2052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8" name="Line 4390"/>
              <p:cNvSpPr>
                <a:spLocks noChangeShapeType="1"/>
              </p:cNvSpPr>
              <p:nvPr/>
            </p:nvSpPr>
            <p:spPr bwMode="auto">
              <a:xfrm flipH="1">
                <a:off x="2434" y="2047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19" name="Line 4391"/>
              <p:cNvSpPr>
                <a:spLocks noChangeShapeType="1"/>
              </p:cNvSpPr>
              <p:nvPr/>
            </p:nvSpPr>
            <p:spPr bwMode="auto">
              <a:xfrm flipH="1">
                <a:off x="2434" y="2042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0" name="Line 4392"/>
              <p:cNvSpPr>
                <a:spLocks noChangeShapeType="1"/>
              </p:cNvSpPr>
              <p:nvPr/>
            </p:nvSpPr>
            <p:spPr bwMode="auto">
              <a:xfrm flipH="1">
                <a:off x="2434" y="2037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1" name="Line 4393"/>
              <p:cNvSpPr>
                <a:spLocks noChangeShapeType="1"/>
              </p:cNvSpPr>
              <p:nvPr/>
            </p:nvSpPr>
            <p:spPr bwMode="auto">
              <a:xfrm flipH="1">
                <a:off x="2434" y="2031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2" name="Line 4394"/>
              <p:cNvSpPr>
                <a:spLocks noChangeShapeType="1"/>
              </p:cNvSpPr>
              <p:nvPr/>
            </p:nvSpPr>
            <p:spPr bwMode="auto">
              <a:xfrm flipH="1">
                <a:off x="2434" y="2026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3" name="Line 4395"/>
              <p:cNvSpPr>
                <a:spLocks noChangeShapeType="1"/>
              </p:cNvSpPr>
              <p:nvPr/>
            </p:nvSpPr>
            <p:spPr bwMode="auto">
              <a:xfrm flipH="1">
                <a:off x="2434" y="2021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4" name="Line 4396"/>
              <p:cNvSpPr>
                <a:spLocks noChangeShapeType="1"/>
              </p:cNvSpPr>
              <p:nvPr/>
            </p:nvSpPr>
            <p:spPr bwMode="auto">
              <a:xfrm flipH="1">
                <a:off x="2434" y="2015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5" name="Line 4397"/>
              <p:cNvSpPr>
                <a:spLocks noChangeShapeType="1"/>
              </p:cNvSpPr>
              <p:nvPr/>
            </p:nvSpPr>
            <p:spPr bwMode="auto">
              <a:xfrm flipH="1">
                <a:off x="2434" y="2010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6" name="Line 4398"/>
              <p:cNvSpPr>
                <a:spLocks noChangeShapeType="1"/>
              </p:cNvSpPr>
              <p:nvPr/>
            </p:nvSpPr>
            <p:spPr bwMode="auto">
              <a:xfrm flipH="1">
                <a:off x="2434" y="2005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7" name="Line 4399"/>
              <p:cNvSpPr>
                <a:spLocks noChangeShapeType="1"/>
              </p:cNvSpPr>
              <p:nvPr/>
            </p:nvSpPr>
            <p:spPr bwMode="auto">
              <a:xfrm flipH="1">
                <a:off x="2434" y="2000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8" name="Line 4400"/>
              <p:cNvSpPr>
                <a:spLocks noChangeShapeType="1"/>
              </p:cNvSpPr>
              <p:nvPr/>
            </p:nvSpPr>
            <p:spPr bwMode="auto">
              <a:xfrm flipH="1">
                <a:off x="2434" y="1994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29" name="Line 4401"/>
              <p:cNvSpPr>
                <a:spLocks noChangeShapeType="1"/>
              </p:cNvSpPr>
              <p:nvPr/>
            </p:nvSpPr>
            <p:spPr bwMode="auto">
              <a:xfrm flipH="1">
                <a:off x="2434" y="1989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0" name="Line 4402"/>
              <p:cNvSpPr>
                <a:spLocks noChangeShapeType="1"/>
              </p:cNvSpPr>
              <p:nvPr/>
            </p:nvSpPr>
            <p:spPr bwMode="auto">
              <a:xfrm flipH="1">
                <a:off x="2434" y="1984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1" name="Line 4403"/>
              <p:cNvSpPr>
                <a:spLocks noChangeShapeType="1"/>
              </p:cNvSpPr>
              <p:nvPr/>
            </p:nvSpPr>
            <p:spPr bwMode="auto">
              <a:xfrm flipH="1">
                <a:off x="2434" y="1978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2" name="Line 4404"/>
              <p:cNvSpPr>
                <a:spLocks noChangeShapeType="1"/>
              </p:cNvSpPr>
              <p:nvPr/>
            </p:nvSpPr>
            <p:spPr bwMode="auto">
              <a:xfrm flipH="1">
                <a:off x="2434" y="1973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3" name="Line 4405"/>
              <p:cNvSpPr>
                <a:spLocks noChangeShapeType="1"/>
              </p:cNvSpPr>
              <p:nvPr/>
            </p:nvSpPr>
            <p:spPr bwMode="auto">
              <a:xfrm flipH="1">
                <a:off x="2434" y="1968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4" name="Line 4406"/>
              <p:cNvSpPr>
                <a:spLocks noChangeShapeType="1"/>
              </p:cNvSpPr>
              <p:nvPr/>
            </p:nvSpPr>
            <p:spPr bwMode="auto">
              <a:xfrm flipH="1">
                <a:off x="2434" y="1962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5" name="Line 4407"/>
              <p:cNvSpPr>
                <a:spLocks noChangeShapeType="1"/>
              </p:cNvSpPr>
              <p:nvPr/>
            </p:nvSpPr>
            <p:spPr bwMode="auto">
              <a:xfrm flipH="1">
                <a:off x="2434" y="1957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6" name="Line 4408"/>
              <p:cNvSpPr>
                <a:spLocks noChangeShapeType="1"/>
              </p:cNvSpPr>
              <p:nvPr/>
            </p:nvSpPr>
            <p:spPr bwMode="auto">
              <a:xfrm flipH="1">
                <a:off x="2434" y="1952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7" name="Line 4409"/>
              <p:cNvSpPr>
                <a:spLocks noChangeShapeType="1"/>
              </p:cNvSpPr>
              <p:nvPr/>
            </p:nvSpPr>
            <p:spPr bwMode="auto">
              <a:xfrm flipH="1">
                <a:off x="2434" y="1946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8" name="Line 4410"/>
              <p:cNvSpPr>
                <a:spLocks noChangeShapeType="1"/>
              </p:cNvSpPr>
              <p:nvPr/>
            </p:nvSpPr>
            <p:spPr bwMode="auto">
              <a:xfrm flipH="1">
                <a:off x="2434" y="1941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39" name="Line 4411"/>
              <p:cNvSpPr>
                <a:spLocks noChangeShapeType="1"/>
              </p:cNvSpPr>
              <p:nvPr/>
            </p:nvSpPr>
            <p:spPr bwMode="auto">
              <a:xfrm flipH="1">
                <a:off x="2434" y="1936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0" name="Line 4412"/>
              <p:cNvSpPr>
                <a:spLocks noChangeShapeType="1"/>
              </p:cNvSpPr>
              <p:nvPr/>
            </p:nvSpPr>
            <p:spPr bwMode="auto">
              <a:xfrm flipH="1">
                <a:off x="2434" y="1931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1" name="Line 4413"/>
              <p:cNvSpPr>
                <a:spLocks noChangeShapeType="1"/>
              </p:cNvSpPr>
              <p:nvPr/>
            </p:nvSpPr>
            <p:spPr bwMode="auto">
              <a:xfrm flipH="1">
                <a:off x="2434" y="1925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2" name="Line 4414"/>
              <p:cNvSpPr>
                <a:spLocks noChangeShapeType="1"/>
              </p:cNvSpPr>
              <p:nvPr/>
            </p:nvSpPr>
            <p:spPr bwMode="auto">
              <a:xfrm flipH="1">
                <a:off x="2434" y="1920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3" name="Line 4415"/>
              <p:cNvSpPr>
                <a:spLocks noChangeShapeType="1"/>
              </p:cNvSpPr>
              <p:nvPr/>
            </p:nvSpPr>
            <p:spPr bwMode="auto">
              <a:xfrm flipH="1">
                <a:off x="2434" y="1915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4" name="Line 4416"/>
              <p:cNvSpPr>
                <a:spLocks noChangeShapeType="1"/>
              </p:cNvSpPr>
              <p:nvPr/>
            </p:nvSpPr>
            <p:spPr bwMode="auto">
              <a:xfrm flipH="1">
                <a:off x="2434" y="1909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5" name="Line 4417"/>
              <p:cNvSpPr>
                <a:spLocks noChangeShapeType="1"/>
              </p:cNvSpPr>
              <p:nvPr/>
            </p:nvSpPr>
            <p:spPr bwMode="auto">
              <a:xfrm flipH="1">
                <a:off x="2434" y="1904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6" name="Line 4418"/>
              <p:cNvSpPr>
                <a:spLocks noChangeShapeType="1"/>
              </p:cNvSpPr>
              <p:nvPr/>
            </p:nvSpPr>
            <p:spPr bwMode="auto">
              <a:xfrm flipH="1">
                <a:off x="2434" y="1899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7" name="Line 4419"/>
              <p:cNvSpPr>
                <a:spLocks noChangeShapeType="1"/>
              </p:cNvSpPr>
              <p:nvPr/>
            </p:nvSpPr>
            <p:spPr bwMode="auto">
              <a:xfrm flipH="1">
                <a:off x="2434" y="1894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8" name="Line 4420"/>
              <p:cNvSpPr>
                <a:spLocks noChangeShapeType="1"/>
              </p:cNvSpPr>
              <p:nvPr/>
            </p:nvSpPr>
            <p:spPr bwMode="auto">
              <a:xfrm flipH="1">
                <a:off x="2434" y="1888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49" name="Line 4421"/>
              <p:cNvSpPr>
                <a:spLocks noChangeShapeType="1"/>
              </p:cNvSpPr>
              <p:nvPr/>
            </p:nvSpPr>
            <p:spPr bwMode="auto">
              <a:xfrm flipH="1">
                <a:off x="2434" y="1883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0" name="Line 4422"/>
              <p:cNvSpPr>
                <a:spLocks noChangeShapeType="1"/>
              </p:cNvSpPr>
              <p:nvPr/>
            </p:nvSpPr>
            <p:spPr bwMode="auto">
              <a:xfrm flipH="1">
                <a:off x="2434" y="1878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1" name="Line 4423"/>
              <p:cNvSpPr>
                <a:spLocks noChangeShapeType="1"/>
              </p:cNvSpPr>
              <p:nvPr/>
            </p:nvSpPr>
            <p:spPr bwMode="auto">
              <a:xfrm flipH="1">
                <a:off x="2434" y="1872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2" name="Line 4424"/>
              <p:cNvSpPr>
                <a:spLocks noChangeShapeType="1"/>
              </p:cNvSpPr>
              <p:nvPr/>
            </p:nvSpPr>
            <p:spPr bwMode="auto">
              <a:xfrm flipH="1">
                <a:off x="2434" y="1867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53" name="Line 4425"/>
              <p:cNvSpPr>
                <a:spLocks noChangeShapeType="1"/>
              </p:cNvSpPr>
              <p:nvPr/>
            </p:nvSpPr>
            <p:spPr bwMode="auto">
              <a:xfrm flipH="1">
                <a:off x="2434" y="1862"/>
                <a:ext cx="1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30" name="Line 4427"/>
            <p:cNvSpPr>
              <a:spLocks noChangeShapeType="1"/>
            </p:cNvSpPr>
            <p:nvPr/>
          </p:nvSpPr>
          <p:spPr bwMode="auto">
            <a:xfrm flipH="1">
              <a:off x="2434" y="1857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1" name="Line 4428"/>
            <p:cNvSpPr>
              <a:spLocks noChangeShapeType="1"/>
            </p:cNvSpPr>
            <p:nvPr/>
          </p:nvSpPr>
          <p:spPr bwMode="auto">
            <a:xfrm flipH="1">
              <a:off x="2434" y="1851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2" name="Line 4429"/>
            <p:cNvSpPr>
              <a:spLocks noChangeShapeType="1"/>
            </p:cNvSpPr>
            <p:nvPr/>
          </p:nvSpPr>
          <p:spPr bwMode="auto">
            <a:xfrm flipH="1">
              <a:off x="2434" y="1846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3" name="Line 4430"/>
            <p:cNvSpPr>
              <a:spLocks noChangeShapeType="1"/>
            </p:cNvSpPr>
            <p:nvPr/>
          </p:nvSpPr>
          <p:spPr bwMode="auto">
            <a:xfrm flipH="1">
              <a:off x="2434" y="1841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4" name="Line 4431"/>
            <p:cNvSpPr>
              <a:spLocks noChangeShapeType="1"/>
            </p:cNvSpPr>
            <p:nvPr/>
          </p:nvSpPr>
          <p:spPr bwMode="auto">
            <a:xfrm flipH="1">
              <a:off x="2434" y="1835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5" name="Line 4432"/>
            <p:cNvSpPr>
              <a:spLocks noChangeShapeType="1"/>
            </p:cNvSpPr>
            <p:nvPr/>
          </p:nvSpPr>
          <p:spPr bwMode="auto">
            <a:xfrm flipH="1">
              <a:off x="2434" y="1830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6" name="Line 4433"/>
            <p:cNvSpPr>
              <a:spLocks noChangeShapeType="1"/>
            </p:cNvSpPr>
            <p:nvPr/>
          </p:nvSpPr>
          <p:spPr bwMode="auto">
            <a:xfrm flipH="1">
              <a:off x="2434" y="1825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7" name="Line 4434"/>
            <p:cNvSpPr>
              <a:spLocks noChangeShapeType="1"/>
            </p:cNvSpPr>
            <p:nvPr/>
          </p:nvSpPr>
          <p:spPr bwMode="auto">
            <a:xfrm flipH="1">
              <a:off x="2434" y="1819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8" name="Line 4435"/>
            <p:cNvSpPr>
              <a:spLocks noChangeShapeType="1"/>
            </p:cNvSpPr>
            <p:nvPr/>
          </p:nvSpPr>
          <p:spPr bwMode="auto">
            <a:xfrm flipH="1">
              <a:off x="2434" y="1814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9" name="Line 4436"/>
            <p:cNvSpPr>
              <a:spLocks noChangeShapeType="1"/>
            </p:cNvSpPr>
            <p:nvPr/>
          </p:nvSpPr>
          <p:spPr bwMode="auto">
            <a:xfrm flipH="1">
              <a:off x="2434" y="1809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0" name="Line 4437"/>
            <p:cNvSpPr>
              <a:spLocks noChangeShapeType="1"/>
            </p:cNvSpPr>
            <p:nvPr/>
          </p:nvSpPr>
          <p:spPr bwMode="auto">
            <a:xfrm flipH="1">
              <a:off x="2434" y="1803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1" name="Line 4438"/>
            <p:cNvSpPr>
              <a:spLocks noChangeShapeType="1"/>
            </p:cNvSpPr>
            <p:nvPr/>
          </p:nvSpPr>
          <p:spPr bwMode="auto">
            <a:xfrm flipH="1">
              <a:off x="2434" y="1798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2" name="Line 4439"/>
            <p:cNvSpPr>
              <a:spLocks noChangeShapeType="1"/>
            </p:cNvSpPr>
            <p:nvPr/>
          </p:nvSpPr>
          <p:spPr bwMode="auto">
            <a:xfrm flipH="1">
              <a:off x="2434" y="1793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3" name="Line 4440"/>
            <p:cNvSpPr>
              <a:spLocks noChangeShapeType="1"/>
            </p:cNvSpPr>
            <p:nvPr/>
          </p:nvSpPr>
          <p:spPr bwMode="auto">
            <a:xfrm flipH="1">
              <a:off x="2434" y="1788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4" name="Line 4441"/>
            <p:cNvSpPr>
              <a:spLocks noChangeShapeType="1"/>
            </p:cNvSpPr>
            <p:nvPr/>
          </p:nvSpPr>
          <p:spPr bwMode="auto">
            <a:xfrm flipH="1">
              <a:off x="2434" y="1782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5" name="Line 4442"/>
            <p:cNvSpPr>
              <a:spLocks noChangeShapeType="1"/>
            </p:cNvSpPr>
            <p:nvPr/>
          </p:nvSpPr>
          <p:spPr bwMode="auto">
            <a:xfrm flipH="1">
              <a:off x="2434" y="1777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6" name="Line 4443"/>
            <p:cNvSpPr>
              <a:spLocks noChangeShapeType="1"/>
            </p:cNvSpPr>
            <p:nvPr/>
          </p:nvSpPr>
          <p:spPr bwMode="auto">
            <a:xfrm flipH="1">
              <a:off x="2434" y="1772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7" name="Line 4444"/>
            <p:cNvSpPr>
              <a:spLocks noChangeShapeType="1"/>
            </p:cNvSpPr>
            <p:nvPr/>
          </p:nvSpPr>
          <p:spPr bwMode="auto">
            <a:xfrm flipH="1">
              <a:off x="2434" y="1766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8" name="Line 4445"/>
            <p:cNvSpPr>
              <a:spLocks noChangeShapeType="1"/>
            </p:cNvSpPr>
            <p:nvPr/>
          </p:nvSpPr>
          <p:spPr bwMode="auto">
            <a:xfrm flipH="1">
              <a:off x="2434" y="1761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9" name="Line 4446"/>
            <p:cNvSpPr>
              <a:spLocks noChangeShapeType="1"/>
            </p:cNvSpPr>
            <p:nvPr/>
          </p:nvSpPr>
          <p:spPr bwMode="auto">
            <a:xfrm flipH="1">
              <a:off x="2434" y="1756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0" name="Line 4447"/>
            <p:cNvSpPr>
              <a:spLocks noChangeShapeType="1"/>
            </p:cNvSpPr>
            <p:nvPr/>
          </p:nvSpPr>
          <p:spPr bwMode="auto">
            <a:xfrm flipH="1">
              <a:off x="2434" y="2115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1" name="Line 4448"/>
            <p:cNvSpPr>
              <a:spLocks noChangeShapeType="1"/>
            </p:cNvSpPr>
            <p:nvPr/>
          </p:nvSpPr>
          <p:spPr bwMode="auto">
            <a:xfrm flipH="1">
              <a:off x="2434" y="2109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2" name="Line 4449"/>
            <p:cNvSpPr>
              <a:spLocks noChangeShapeType="1"/>
            </p:cNvSpPr>
            <p:nvPr/>
          </p:nvSpPr>
          <p:spPr bwMode="auto">
            <a:xfrm flipH="1">
              <a:off x="2434" y="2104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3" name="Line 4450"/>
            <p:cNvSpPr>
              <a:spLocks noChangeShapeType="1"/>
            </p:cNvSpPr>
            <p:nvPr/>
          </p:nvSpPr>
          <p:spPr bwMode="auto">
            <a:xfrm flipH="1">
              <a:off x="2434" y="2099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4" name="Line 4451"/>
            <p:cNvSpPr>
              <a:spLocks noChangeShapeType="1"/>
            </p:cNvSpPr>
            <p:nvPr/>
          </p:nvSpPr>
          <p:spPr bwMode="auto">
            <a:xfrm flipH="1">
              <a:off x="2434" y="2094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5" name="Line 4452"/>
            <p:cNvSpPr>
              <a:spLocks noChangeShapeType="1"/>
            </p:cNvSpPr>
            <p:nvPr/>
          </p:nvSpPr>
          <p:spPr bwMode="auto">
            <a:xfrm flipH="1">
              <a:off x="2434" y="2088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6" name="Line 4453"/>
            <p:cNvSpPr>
              <a:spLocks noChangeShapeType="1"/>
            </p:cNvSpPr>
            <p:nvPr/>
          </p:nvSpPr>
          <p:spPr bwMode="auto">
            <a:xfrm flipH="1">
              <a:off x="2434" y="2083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7" name="Line 4454"/>
            <p:cNvSpPr>
              <a:spLocks noChangeShapeType="1"/>
            </p:cNvSpPr>
            <p:nvPr/>
          </p:nvSpPr>
          <p:spPr bwMode="auto">
            <a:xfrm flipH="1">
              <a:off x="2434" y="2078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8" name="Line 4455"/>
            <p:cNvSpPr>
              <a:spLocks noChangeShapeType="1"/>
            </p:cNvSpPr>
            <p:nvPr/>
          </p:nvSpPr>
          <p:spPr bwMode="auto">
            <a:xfrm flipH="1">
              <a:off x="2434" y="2072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9" name="Line 4456"/>
            <p:cNvSpPr>
              <a:spLocks noChangeShapeType="1"/>
            </p:cNvSpPr>
            <p:nvPr/>
          </p:nvSpPr>
          <p:spPr bwMode="auto">
            <a:xfrm flipH="1">
              <a:off x="2434" y="2067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0" name="Line 4457"/>
            <p:cNvSpPr>
              <a:spLocks noChangeShapeType="1"/>
            </p:cNvSpPr>
            <p:nvPr/>
          </p:nvSpPr>
          <p:spPr bwMode="auto">
            <a:xfrm flipH="1">
              <a:off x="2434" y="2062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" name="Line 4458"/>
            <p:cNvSpPr>
              <a:spLocks noChangeShapeType="1"/>
            </p:cNvSpPr>
            <p:nvPr/>
          </p:nvSpPr>
          <p:spPr bwMode="auto">
            <a:xfrm flipH="1">
              <a:off x="2434" y="2056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2" name="Line 4459"/>
            <p:cNvSpPr>
              <a:spLocks noChangeShapeType="1"/>
            </p:cNvSpPr>
            <p:nvPr/>
          </p:nvSpPr>
          <p:spPr bwMode="auto">
            <a:xfrm flipH="1">
              <a:off x="2434" y="2051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3" name="Line 4460"/>
            <p:cNvSpPr>
              <a:spLocks noChangeShapeType="1"/>
            </p:cNvSpPr>
            <p:nvPr/>
          </p:nvSpPr>
          <p:spPr bwMode="auto">
            <a:xfrm flipH="1">
              <a:off x="2434" y="2046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4" name="Line 4461"/>
            <p:cNvSpPr>
              <a:spLocks noChangeShapeType="1"/>
            </p:cNvSpPr>
            <p:nvPr/>
          </p:nvSpPr>
          <p:spPr bwMode="auto">
            <a:xfrm flipH="1">
              <a:off x="2434" y="2040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5" name="Line 4462"/>
            <p:cNvSpPr>
              <a:spLocks noChangeShapeType="1"/>
            </p:cNvSpPr>
            <p:nvPr/>
          </p:nvSpPr>
          <p:spPr bwMode="auto">
            <a:xfrm flipH="1">
              <a:off x="2434" y="2035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6" name="Line 4463"/>
            <p:cNvSpPr>
              <a:spLocks noChangeShapeType="1"/>
            </p:cNvSpPr>
            <p:nvPr/>
          </p:nvSpPr>
          <p:spPr bwMode="auto">
            <a:xfrm flipH="1">
              <a:off x="2434" y="2030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7" name="Line 4464"/>
            <p:cNvSpPr>
              <a:spLocks noChangeShapeType="1"/>
            </p:cNvSpPr>
            <p:nvPr/>
          </p:nvSpPr>
          <p:spPr bwMode="auto">
            <a:xfrm flipH="1">
              <a:off x="2434" y="2025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8" name="Line 4465"/>
            <p:cNvSpPr>
              <a:spLocks noChangeShapeType="1"/>
            </p:cNvSpPr>
            <p:nvPr/>
          </p:nvSpPr>
          <p:spPr bwMode="auto">
            <a:xfrm flipH="1">
              <a:off x="2434" y="2019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9" name="Line 4466"/>
            <p:cNvSpPr>
              <a:spLocks noChangeShapeType="1"/>
            </p:cNvSpPr>
            <p:nvPr/>
          </p:nvSpPr>
          <p:spPr bwMode="auto">
            <a:xfrm flipH="1">
              <a:off x="2434" y="2014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70" name="Line 4467"/>
            <p:cNvSpPr>
              <a:spLocks noChangeShapeType="1"/>
            </p:cNvSpPr>
            <p:nvPr/>
          </p:nvSpPr>
          <p:spPr bwMode="auto">
            <a:xfrm flipH="1">
              <a:off x="2434" y="2009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71" name="Line 4468"/>
            <p:cNvSpPr>
              <a:spLocks noChangeShapeType="1"/>
            </p:cNvSpPr>
            <p:nvPr/>
          </p:nvSpPr>
          <p:spPr bwMode="auto">
            <a:xfrm flipH="1">
              <a:off x="2434" y="2003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72" name="Line 4469"/>
            <p:cNvSpPr>
              <a:spLocks noChangeShapeType="1"/>
            </p:cNvSpPr>
            <p:nvPr/>
          </p:nvSpPr>
          <p:spPr bwMode="auto">
            <a:xfrm flipH="1">
              <a:off x="2434" y="1998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73" name="Line 4470"/>
            <p:cNvSpPr>
              <a:spLocks noChangeShapeType="1"/>
            </p:cNvSpPr>
            <p:nvPr/>
          </p:nvSpPr>
          <p:spPr bwMode="auto">
            <a:xfrm flipH="1">
              <a:off x="2434" y="1993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74" name="Line 4471"/>
            <p:cNvSpPr>
              <a:spLocks noChangeShapeType="1"/>
            </p:cNvSpPr>
            <p:nvPr/>
          </p:nvSpPr>
          <p:spPr bwMode="auto">
            <a:xfrm flipH="1">
              <a:off x="2434" y="1988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75" name="Line 4472"/>
            <p:cNvSpPr>
              <a:spLocks noChangeShapeType="1"/>
            </p:cNvSpPr>
            <p:nvPr/>
          </p:nvSpPr>
          <p:spPr bwMode="auto">
            <a:xfrm flipH="1">
              <a:off x="2434" y="1982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76" name="Line 4473"/>
            <p:cNvSpPr>
              <a:spLocks noChangeShapeType="1"/>
            </p:cNvSpPr>
            <p:nvPr/>
          </p:nvSpPr>
          <p:spPr bwMode="auto">
            <a:xfrm flipH="1">
              <a:off x="2434" y="1977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77" name="Line 4474"/>
            <p:cNvSpPr>
              <a:spLocks noChangeShapeType="1"/>
            </p:cNvSpPr>
            <p:nvPr/>
          </p:nvSpPr>
          <p:spPr bwMode="auto">
            <a:xfrm flipH="1">
              <a:off x="2434" y="1972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78" name="Line 4475"/>
            <p:cNvSpPr>
              <a:spLocks noChangeShapeType="1"/>
            </p:cNvSpPr>
            <p:nvPr/>
          </p:nvSpPr>
          <p:spPr bwMode="auto">
            <a:xfrm flipH="1">
              <a:off x="2434" y="1966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79" name="Line 4476"/>
            <p:cNvSpPr>
              <a:spLocks noChangeShapeType="1"/>
            </p:cNvSpPr>
            <p:nvPr/>
          </p:nvSpPr>
          <p:spPr bwMode="auto">
            <a:xfrm flipH="1">
              <a:off x="2434" y="1961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0" name="Line 4477"/>
            <p:cNvSpPr>
              <a:spLocks noChangeShapeType="1"/>
            </p:cNvSpPr>
            <p:nvPr/>
          </p:nvSpPr>
          <p:spPr bwMode="auto">
            <a:xfrm flipH="1">
              <a:off x="2434" y="1956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1" name="Line 4478"/>
            <p:cNvSpPr>
              <a:spLocks noChangeShapeType="1"/>
            </p:cNvSpPr>
            <p:nvPr/>
          </p:nvSpPr>
          <p:spPr bwMode="auto">
            <a:xfrm flipH="1">
              <a:off x="2434" y="1951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2" name="Line 4479"/>
            <p:cNvSpPr>
              <a:spLocks noChangeShapeType="1"/>
            </p:cNvSpPr>
            <p:nvPr/>
          </p:nvSpPr>
          <p:spPr bwMode="auto">
            <a:xfrm flipH="1">
              <a:off x="2434" y="1945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3" name="Line 4480"/>
            <p:cNvSpPr>
              <a:spLocks noChangeShapeType="1"/>
            </p:cNvSpPr>
            <p:nvPr/>
          </p:nvSpPr>
          <p:spPr bwMode="auto">
            <a:xfrm flipH="1">
              <a:off x="2434" y="1940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4" name="Line 4481"/>
            <p:cNvSpPr>
              <a:spLocks noChangeShapeType="1"/>
            </p:cNvSpPr>
            <p:nvPr/>
          </p:nvSpPr>
          <p:spPr bwMode="auto">
            <a:xfrm flipH="1">
              <a:off x="2434" y="1935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5" name="Line 4482"/>
            <p:cNvSpPr>
              <a:spLocks noChangeShapeType="1"/>
            </p:cNvSpPr>
            <p:nvPr/>
          </p:nvSpPr>
          <p:spPr bwMode="auto">
            <a:xfrm flipH="1">
              <a:off x="2434" y="1929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6" name="Line 4483"/>
            <p:cNvSpPr>
              <a:spLocks noChangeShapeType="1"/>
            </p:cNvSpPr>
            <p:nvPr/>
          </p:nvSpPr>
          <p:spPr bwMode="auto">
            <a:xfrm flipH="1">
              <a:off x="2434" y="1924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7" name="Line 4484"/>
            <p:cNvSpPr>
              <a:spLocks noChangeShapeType="1"/>
            </p:cNvSpPr>
            <p:nvPr/>
          </p:nvSpPr>
          <p:spPr bwMode="auto">
            <a:xfrm flipH="1">
              <a:off x="2434" y="1919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8" name="Line 4485"/>
            <p:cNvSpPr>
              <a:spLocks noChangeShapeType="1"/>
            </p:cNvSpPr>
            <p:nvPr/>
          </p:nvSpPr>
          <p:spPr bwMode="auto">
            <a:xfrm flipH="1">
              <a:off x="2434" y="1913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9" name="Line 4486"/>
            <p:cNvSpPr>
              <a:spLocks noChangeShapeType="1"/>
            </p:cNvSpPr>
            <p:nvPr/>
          </p:nvSpPr>
          <p:spPr bwMode="auto">
            <a:xfrm flipH="1">
              <a:off x="2434" y="1908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0" name="Line 4487"/>
            <p:cNvSpPr>
              <a:spLocks noChangeShapeType="1"/>
            </p:cNvSpPr>
            <p:nvPr/>
          </p:nvSpPr>
          <p:spPr bwMode="auto">
            <a:xfrm flipH="1">
              <a:off x="2434" y="1903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1" name="Line 4488"/>
            <p:cNvSpPr>
              <a:spLocks noChangeShapeType="1"/>
            </p:cNvSpPr>
            <p:nvPr/>
          </p:nvSpPr>
          <p:spPr bwMode="auto">
            <a:xfrm flipH="1">
              <a:off x="2434" y="1897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2" name="Line 4489"/>
            <p:cNvSpPr>
              <a:spLocks noChangeShapeType="1"/>
            </p:cNvSpPr>
            <p:nvPr/>
          </p:nvSpPr>
          <p:spPr bwMode="auto">
            <a:xfrm flipH="1">
              <a:off x="2434" y="1892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3" name="Line 4490"/>
            <p:cNvSpPr>
              <a:spLocks noChangeShapeType="1"/>
            </p:cNvSpPr>
            <p:nvPr/>
          </p:nvSpPr>
          <p:spPr bwMode="auto">
            <a:xfrm flipH="1">
              <a:off x="2434" y="1887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4" name="Line 4491"/>
            <p:cNvSpPr>
              <a:spLocks noChangeShapeType="1"/>
            </p:cNvSpPr>
            <p:nvPr/>
          </p:nvSpPr>
          <p:spPr bwMode="auto">
            <a:xfrm flipH="1">
              <a:off x="2434" y="1882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5" name="Line 4492"/>
            <p:cNvSpPr>
              <a:spLocks noChangeShapeType="1"/>
            </p:cNvSpPr>
            <p:nvPr/>
          </p:nvSpPr>
          <p:spPr bwMode="auto">
            <a:xfrm flipH="1">
              <a:off x="2434" y="1876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6" name="Line 4493"/>
            <p:cNvSpPr>
              <a:spLocks noChangeShapeType="1"/>
            </p:cNvSpPr>
            <p:nvPr/>
          </p:nvSpPr>
          <p:spPr bwMode="auto">
            <a:xfrm flipH="1">
              <a:off x="2434" y="1871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7" name="Line 4494"/>
            <p:cNvSpPr>
              <a:spLocks noChangeShapeType="1"/>
            </p:cNvSpPr>
            <p:nvPr/>
          </p:nvSpPr>
          <p:spPr bwMode="auto">
            <a:xfrm flipH="1">
              <a:off x="2434" y="1866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8" name="Line 4495"/>
            <p:cNvSpPr>
              <a:spLocks noChangeShapeType="1"/>
            </p:cNvSpPr>
            <p:nvPr/>
          </p:nvSpPr>
          <p:spPr bwMode="auto">
            <a:xfrm flipH="1">
              <a:off x="2434" y="1860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9" name="Line 4496"/>
            <p:cNvSpPr>
              <a:spLocks noChangeShapeType="1"/>
            </p:cNvSpPr>
            <p:nvPr/>
          </p:nvSpPr>
          <p:spPr bwMode="auto">
            <a:xfrm flipH="1">
              <a:off x="2434" y="1855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0" name="Line 4497"/>
            <p:cNvSpPr>
              <a:spLocks noChangeShapeType="1"/>
            </p:cNvSpPr>
            <p:nvPr/>
          </p:nvSpPr>
          <p:spPr bwMode="auto">
            <a:xfrm flipH="1">
              <a:off x="2434" y="1850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1" name="Line 4498"/>
            <p:cNvSpPr>
              <a:spLocks noChangeShapeType="1"/>
            </p:cNvSpPr>
            <p:nvPr/>
          </p:nvSpPr>
          <p:spPr bwMode="auto">
            <a:xfrm flipH="1">
              <a:off x="2434" y="1845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2" name="Line 4499"/>
            <p:cNvSpPr>
              <a:spLocks noChangeShapeType="1"/>
            </p:cNvSpPr>
            <p:nvPr/>
          </p:nvSpPr>
          <p:spPr bwMode="auto">
            <a:xfrm flipH="1">
              <a:off x="2434" y="1839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3" name="Line 4500"/>
            <p:cNvSpPr>
              <a:spLocks noChangeShapeType="1"/>
            </p:cNvSpPr>
            <p:nvPr/>
          </p:nvSpPr>
          <p:spPr bwMode="auto">
            <a:xfrm flipH="1">
              <a:off x="2434" y="1834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4" name="Line 4501"/>
            <p:cNvSpPr>
              <a:spLocks noChangeShapeType="1"/>
            </p:cNvSpPr>
            <p:nvPr/>
          </p:nvSpPr>
          <p:spPr bwMode="auto">
            <a:xfrm flipH="1">
              <a:off x="2434" y="1829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5" name="Line 4502"/>
            <p:cNvSpPr>
              <a:spLocks noChangeShapeType="1"/>
            </p:cNvSpPr>
            <p:nvPr/>
          </p:nvSpPr>
          <p:spPr bwMode="auto">
            <a:xfrm flipH="1">
              <a:off x="2434" y="1823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6" name="Line 4503"/>
            <p:cNvSpPr>
              <a:spLocks noChangeShapeType="1"/>
            </p:cNvSpPr>
            <p:nvPr/>
          </p:nvSpPr>
          <p:spPr bwMode="auto">
            <a:xfrm flipH="1">
              <a:off x="2434" y="1818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7" name="Line 4504"/>
            <p:cNvSpPr>
              <a:spLocks noChangeShapeType="1"/>
            </p:cNvSpPr>
            <p:nvPr/>
          </p:nvSpPr>
          <p:spPr bwMode="auto">
            <a:xfrm flipH="1">
              <a:off x="2434" y="1813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8" name="Line 4505"/>
            <p:cNvSpPr>
              <a:spLocks noChangeShapeType="1"/>
            </p:cNvSpPr>
            <p:nvPr/>
          </p:nvSpPr>
          <p:spPr bwMode="auto">
            <a:xfrm flipH="1">
              <a:off x="2434" y="1808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9" name="Line 4506"/>
            <p:cNvSpPr>
              <a:spLocks noChangeShapeType="1"/>
            </p:cNvSpPr>
            <p:nvPr/>
          </p:nvSpPr>
          <p:spPr bwMode="auto">
            <a:xfrm flipH="1">
              <a:off x="2434" y="1802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0" name="Line 4507"/>
            <p:cNvSpPr>
              <a:spLocks noChangeShapeType="1"/>
            </p:cNvSpPr>
            <p:nvPr/>
          </p:nvSpPr>
          <p:spPr bwMode="auto">
            <a:xfrm flipH="1">
              <a:off x="2434" y="1797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1" name="Line 4508"/>
            <p:cNvSpPr>
              <a:spLocks noChangeShapeType="1"/>
            </p:cNvSpPr>
            <p:nvPr/>
          </p:nvSpPr>
          <p:spPr bwMode="auto">
            <a:xfrm flipH="1">
              <a:off x="2434" y="1792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2" name="Line 4509"/>
            <p:cNvSpPr>
              <a:spLocks noChangeShapeType="1"/>
            </p:cNvSpPr>
            <p:nvPr/>
          </p:nvSpPr>
          <p:spPr bwMode="auto">
            <a:xfrm flipH="1">
              <a:off x="2434" y="1786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3" name="Line 4510"/>
            <p:cNvSpPr>
              <a:spLocks noChangeShapeType="1"/>
            </p:cNvSpPr>
            <p:nvPr/>
          </p:nvSpPr>
          <p:spPr bwMode="auto">
            <a:xfrm flipH="1">
              <a:off x="2434" y="1781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4" name="Line 4511"/>
            <p:cNvSpPr>
              <a:spLocks noChangeShapeType="1"/>
            </p:cNvSpPr>
            <p:nvPr/>
          </p:nvSpPr>
          <p:spPr bwMode="auto">
            <a:xfrm flipH="1">
              <a:off x="2434" y="1776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5" name="Line 4512"/>
            <p:cNvSpPr>
              <a:spLocks noChangeShapeType="1"/>
            </p:cNvSpPr>
            <p:nvPr/>
          </p:nvSpPr>
          <p:spPr bwMode="auto">
            <a:xfrm flipH="1">
              <a:off x="2434" y="1770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6" name="Line 4513"/>
            <p:cNvSpPr>
              <a:spLocks noChangeShapeType="1"/>
            </p:cNvSpPr>
            <p:nvPr/>
          </p:nvSpPr>
          <p:spPr bwMode="auto">
            <a:xfrm flipH="1">
              <a:off x="2434" y="1765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7" name="Line 4514"/>
            <p:cNvSpPr>
              <a:spLocks noChangeShapeType="1"/>
            </p:cNvSpPr>
            <p:nvPr/>
          </p:nvSpPr>
          <p:spPr bwMode="auto">
            <a:xfrm flipH="1">
              <a:off x="2434" y="1760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8" name="Line 4515"/>
            <p:cNvSpPr>
              <a:spLocks noChangeShapeType="1"/>
            </p:cNvSpPr>
            <p:nvPr/>
          </p:nvSpPr>
          <p:spPr bwMode="auto">
            <a:xfrm flipH="1">
              <a:off x="2434" y="1754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9" name="Line 4516"/>
            <p:cNvSpPr>
              <a:spLocks noChangeShapeType="1"/>
            </p:cNvSpPr>
            <p:nvPr/>
          </p:nvSpPr>
          <p:spPr bwMode="auto">
            <a:xfrm flipH="1">
              <a:off x="2281" y="1086"/>
              <a:ext cx="5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0" name="Line 4517"/>
            <p:cNvSpPr>
              <a:spLocks noChangeShapeType="1"/>
            </p:cNvSpPr>
            <p:nvPr/>
          </p:nvSpPr>
          <p:spPr bwMode="auto">
            <a:xfrm flipV="1">
              <a:off x="2281" y="1083"/>
              <a:ext cx="0" cy="3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1" name="Line 4518"/>
            <p:cNvSpPr>
              <a:spLocks noChangeShapeType="1"/>
            </p:cNvSpPr>
            <p:nvPr/>
          </p:nvSpPr>
          <p:spPr bwMode="auto">
            <a:xfrm>
              <a:off x="2281" y="1083"/>
              <a:ext cx="5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2" name="Line 4519"/>
            <p:cNvSpPr>
              <a:spLocks noChangeShapeType="1"/>
            </p:cNvSpPr>
            <p:nvPr/>
          </p:nvSpPr>
          <p:spPr bwMode="auto">
            <a:xfrm flipH="1">
              <a:off x="2281" y="1211"/>
              <a:ext cx="5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3" name="Line 4520"/>
            <p:cNvSpPr>
              <a:spLocks noChangeShapeType="1"/>
            </p:cNvSpPr>
            <p:nvPr/>
          </p:nvSpPr>
          <p:spPr bwMode="auto">
            <a:xfrm>
              <a:off x="2281" y="1211"/>
              <a:ext cx="0" cy="3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4" name="Line 4521"/>
            <p:cNvSpPr>
              <a:spLocks noChangeShapeType="1"/>
            </p:cNvSpPr>
            <p:nvPr/>
          </p:nvSpPr>
          <p:spPr bwMode="auto">
            <a:xfrm>
              <a:off x="2281" y="1214"/>
              <a:ext cx="5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5" name="Rectangle 4522"/>
            <p:cNvSpPr>
              <a:spLocks noChangeArrowheads="1"/>
            </p:cNvSpPr>
            <p:nvPr/>
          </p:nvSpPr>
          <p:spPr bwMode="auto">
            <a:xfrm>
              <a:off x="3170" y="1823"/>
              <a:ext cx="241" cy="204"/>
            </a:xfrm>
            <a:prstGeom prst="rect">
              <a:avLst/>
            </a:prstGeom>
            <a:noFill/>
            <a:ln w="0">
              <a:solidFill>
                <a:srgbClr val="21283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6" name="Line 4523"/>
            <p:cNvSpPr>
              <a:spLocks noChangeShapeType="1"/>
            </p:cNvSpPr>
            <p:nvPr/>
          </p:nvSpPr>
          <p:spPr bwMode="auto">
            <a:xfrm>
              <a:off x="3181" y="1823"/>
              <a:ext cx="0" cy="204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7" name="Freeform 4524"/>
            <p:cNvSpPr>
              <a:spLocks/>
            </p:cNvSpPr>
            <p:nvPr/>
          </p:nvSpPr>
          <p:spPr bwMode="auto">
            <a:xfrm>
              <a:off x="3181" y="1830"/>
              <a:ext cx="61" cy="190"/>
            </a:xfrm>
            <a:custGeom>
              <a:avLst/>
              <a:gdLst>
                <a:gd name="T0" fmla="*/ 182 w 364"/>
                <a:gd name="T1" fmla="*/ 1144 h 1144"/>
                <a:gd name="T2" fmla="*/ 0 w 364"/>
                <a:gd name="T3" fmla="*/ 1144 h 1144"/>
                <a:gd name="T4" fmla="*/ 0 w 364"/>
                <a:gd name="T5" fmla="*/ 0 h 1144"/>
                <a:gd name="T6" fmla="*/ 364 w 364"/>
                <a:gd name="T7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4" h="1144">
                  <a:moveTo>
                    <a:pt x="182" y="1144"/>
                  </a:moveTo>
                  <a:lnTo>
                    <a:pt x="0" y="1144"/>
                  </a:lnTo>
                  <a:lnTo>
                    <a:pt x="0" y="0"/>
                  </a:lnTo>
                  <a:lnTo>
                    <a:pt x="364" y="0"/>
                  </a:lnTo>
                </a:path>
              </a:pathLst>
            </a:cu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8" name="Line 4525"/>
            <p:cNvSpPr>
              <a:spLocks noChangeShapeType="1"/>
            </p:cNvSpPr>
            <p:nvPr/>
          </p:nvSpPr>
          <p:spPr bwMode="auto">
            <a:xfrm flipV="1">
              <a:off x="2566" y="1936"/>
              <a:ext cx="0" cy="11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9" name="Freeform 4526"/>
            <p:cNvSpPr>
              <a:spLocks/>
            </p:cNvSpPr>
            <p:nvPr/>
          </p:nvSpPr>
          <p:spPr bwMode="auto">
            <a:xfrm>
              <a:off x="2566" y="1937"/>
              <a:ext cx="16" cy="0"/>
            </a:xfrm>
            <a:custGeom>
              <a:avLst/>
              <a:gdLst>
                <a:gd name="T0" fmla="*/ 0 w 99"/>
                <a:gd name="T1" fmla="*/ 50 w 99"/>
                <a:gd name="T2" fmla="*/ 99 w 9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9">
                  <a:moveTo>
                    <a:pt x="0" y="0"/>
                  </a:moveTo>
                  <a:lnTo>
                    <a:pt x="50" y="0"/>
                  </a:lnTo>
                  <a:lnTo>
                    <a:pt x="99" y="0"/>
                  </a:lnTo>
                </a:path>
              </a:pathLst>
            </a:cu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30" name="Line 4527"/>
            <p:cNvSpPr>
              <a:spLocks noChangeShapeType="1"/>
            </p:cNvSpPr>
            <p:nvPr/>
          </p:nvSpPr>
          <p:spPr bwMode="auto">
            <a:xfrm>
              <a:off x="2582" y="1936"/>
              <a:ext cx="0" cy="11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31" name="Freeform 4528"/>
            <p:cNvSpPr>
              <a:spLocks/>
            </p:cNvSpPr>
            <p:nvPr/>
          </p:nvSpPr>
          <p:spPr bwMode="auto">
            <a:xfrm>
              <a:off x="2566" y="1946"/>
              <a:ext cx="16" cy="0"/>
            </a:xfrm>
            <a:custGeom>
              <a:avLst/>
              <a:gdLst>
                <a:gd name="T0" fmla="*/ 99 w 99"/>
                <a:gd name="T1" fmla="*/ 50 w 99"/>
                <a:gd name="T2" fmla="*/ 0 w 9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9">
                  <a:moveTo>
                    <a:pt x="99" y="0"/>
                  </a:moveTo>
                  <a:lnTo>
                    <a:pt x="5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32" name="Freeform 4529"/>
            <p:cNvSpPr>
              <a:spLocks/>
            </p:cNvSpPr>
            <p:nvPr/>
          </p:nvSpPr>
          <p:spPr bwMode="auto">
            <a:xfrm>
              <a:off x="2566" y="1942"/>
              <a:ext cx="16" cy="0"/>
            </a:xfrm>
            <a:custGeom>
              <a:avLst/>
              <a:gdLst>
                <a:gd name="T0" fmla="*/ 0 w 99"/>
                <a:gd name="T1" fmla="*/ 50 w 99"/>
                <a:gd name="T2" fmla="*/ 99 w 9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9">
                  <a:moveTo>
                    <a:pt x="0" y="0"/>
                  </a:moveTo>
                  <a:lnTo>
                    <a:pt x="50" y="0"/>
                  </a:lnTo>
                  <a:lnTo>
                    <a:pt x="99" y="0"/>
                  </a:lnTo>
                </a:path>
              </a:pathLst>
            </a:cu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33" name="Freeform 4530"/>
            <p:cNvSpPr>
              <a:spLocks/>
            </p:cNvSpPr>
            <p:nvPr/>
          </p:nvSpPr>
          <p:spPr bwMode="auto">
            <a:xfrm>
              <a:off x="2566" y="1928"/>
              <a:ext cx="16" cy="0"/>
            </a:xfrm>
            <a:custGeom>
              <a:avLst/>
              <a:gdLst>
                <a:gd name="T0" fmla="*/ 99 w 99"/>
                <a:gd name="T1" fmla="*/ 50 w 99"/>
                <a:gd name="T2" fmla="*/ 0 w 9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9">
                  <a:moveTo>
                    <a:pt x="99" y="0"/>
                  </a:moveTo>
                  <a:lnTo>
                    <a:pt x="5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34" name="Freeform 4531"/>
            <p:cNvSpPr>
              <a:spLocks/>
            </p:cNvSpPr>
            <p:nvPr/>
          </p:nvSpPr>
          <p:spPr bwMode="auto">
            <a:xfrm>
              <a:off x="2565" y="1914"/>
              <a:ext cx="18" cy="10"/>
            </a:xfrm>
            <a:custGeom>
              <a:avLst/>
              <a:gdLst>
                <a:gd name="T0" fmla="*/ 10 w 109"/>
                <a:gd name="T1" fmla="*/ 57 h 57"/>
                <a:gd name="T2" fmla="*/ 59 w 109"/>
                <a:gd name="T3" fmla="*/ 57 h 57"/>
                <a:gd name="T4" fmla="*/ 109 w 109"/>
                <a:gd name="T5" fmla="*/ 57 h 57"/>
                <a:gd name="T6" fmla="*/ 109 w 109"/>
                <a:gd name="T7" fmla="*/ 0 h 57"/>
                <a:gd name="T8" fmla="*/ 98 w 109"/>
                <a:gd name="T9" fmla="*/ 0 h 57"/>
                <a:gd name="T10" fmla="*/ 50 w 109"/>
                <a:gd name="T11" fmla="*/ 0 h 57"/>
                <a:gd name="T12" fmla="*/ 0 w 109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57">
                  <a:moveTo>
                    <a:pt x="10" y="57"/>
                  </a:moveTo>
                  <a:lnTo>
                    <a:pt x="59" y="57"/>
                  </a:lnTo>
                  <a:lnTo>
                    <a:pt x="109" y="57"/>
                  </a:lnTo>
                  <a:lnTo>
                    <a:pt x="109" y="0"/>
                  </a:lnTo>
                  <a:lnTo>
                    <a:pt x="98" y="0"/>
                  </a:lnTo>
                  <a:lnTo>
                    <a:pt x="5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35" name="Freeform 4532"/>
            <p:cNvSpPr>
              <a:spLocks/>
            </p:cNvSpPr>
            <p:nvPr/>
          </p:nvSpPr>
          <p:spPr bwMode="auto">
            <a:xfrm>
              <a:off x="2563" y="1919"/>
              <a:ext cx="23" cy="0"/>
            </a:xfrm>
            <a:custGeom>
              <a:avLst/>
              <a:gdLst>
                <a:gd name="T0" fmla="*/ 0 w 141"/>
                <a:gd name="T1" fmla="*/ 49 w 141"/>
                <a:gd name="T2" fmla="*/ 98 w 141"/>
                <a:gd name="T3" fmla="*/ 141 w 14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1">
                  <a:moveTo>
                    <a:pt x="0" y="0"/>
                  </a:moveTo>
                  <a:lnTo>
                    <a:pt x="49" y="0"/>
                  </a:lnTo>
                  <a:lnTo>
                    <a:pt x="98" y="0"/>
                  </a:lnTo>
                  <a:lnTo>
                    <a:pt x="141" y="0"/>
                  </a:lnTo>
                </a:path>
              </a:pathLst>
            </a:cu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36" name="Line 4533"/>
            <p:cNvSpPr>
              <a:spLocks noChangeShapeType="1"/>
            </p:cNvSpPr>
            <p:nvPr/>
          </p:nvSpPr>
          <p:spPr bwMode="auto">
            <a:xfrm flipH="1">
              <a:off x="2582" y="1928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37" name="Freeform 4534"/>
            <p:cNvSpPr>
              <a:spLocks/>
            </p:cNvSpPr>
            <p:nvPr/>
          </p:nvSpPr>
          <p:spPr bwMode="auto">
            <a:xfrm>
              <a:off x="2562" y="1933"/>
              <a:ext cx="16" cy="0"/>
            </a:xfrm>
            <a:custGeom>
              <a:avLst/>
              <a:gdLst>
                <a:gd name="T0" fmla="*/ 98 w 98"/>
                <a:gd name="T1" fmla="*/ 49 w 98"/>
                <a:gd name="T2" fmla="*/ 0 w 9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8">
                  <a:moveTo>
                    <a:pt x="98" y="0"/>
                  </a:moveTo>
                  <a:lnTo>
                    <a:pt x="49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38" name="Line 4535"/>
            <p:cNvSpPr>
              <a:spLocks noChangeShapeType="1"/>
            </p:cNvSpPr>
            <p:nvPr/>
          </p:nvSpPr>
          <p:spPr bwMode="auto">
            <a:xfrm>
              <a:off x="2565" y="1924"/>
              <a:ext cx="1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39" name="Line 4536"/>
            <p:cNvSpPr>
              <a:spLocks noChangeShapeType="1"/>
            </p:cNvSpPr>
            <p:nvPr/>
          </p:nvSpPr>
          <p:spPr bwMode="auto">
            <a:xfrm flipV="1">
              <a:off x="2574" y="1911"/>
              <a:ext cx="0" cy="12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0" name="Line 4537"/>
            <p:cNvSpPr>
              <a:spLocks noChangeShapeType="1"/>
            </p:cNvSpPr>
            <p:nvPr/>
          </p:nvSpPr>
          <p:spPr bwMode="auto">
            <a:xfrm>
              <a:off x="2574" y="1923"/>
              <a:ext cx="0" cy="1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1" name="Line 4538"/>
            <p:cNvSpPr>
              <a:spLocks noChangeShapeType="1"/>
            </p:cNvSpPr>
            <p:nvPr/>
          </p:nvSpPr>
          <p:spPr bwMode="auto">
            <a:xfrm>
              <a:off x="2578" y="1933"/>
              <a:ext cx="8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2" name="Freeform 4539"/>
            <p:cNvSpPr>
              <a:spLocks/>
            </p:cNvSpPr>
            <p:nvPr/>
          </p:nvSpPr>
          <p:spPr bwMode="auto">
            <a:xfrm>
              <a:off x="2588" y="1913"/>
              <a:ext cx="4" cy="33"/>
            </a:xfrm>
            <a:custGeom>
              <a:avLst/>
              <a:gdLst>
                <a:gd name="T0" fmla="*/ 0 w 20"/>
                <a:gd name="T1" fmla="*/ 202 h 202"/>
                <a:gd name="T2" fmla="*/ 10 w 20"/>
                <a:gd name="T3" fmla="*/ 172 h 202"/>
                <a:gd name="T4" fmla="*/ 17 w 20"/>
                <a:gd name="T5" fmla="*/ 140 h 202"/>
                <a:gd name="T6" fmla="*/ 20 w 20"/>
                <a:gd name="T7" fmla="*/ 107 h 202"/>
                <a:gd name="T8" fmla="*/ 20 w 20"/>
                <a:gd name="T9" fmla="*/ 37 h 202"/>
                <a:gd name="T10" fmla="*/ 20 w 20"/>
                <a:gd name="T11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2">
                  <a:moveTo>
                    <a:pt x="0" y="202"/>
                  </a:moveTo>
                  <a:lnTo>
                    <a:pt x="10" y="172"/>
                  </a:lnTo>
                  <a:lnTo>
                    <a:pt x="17" y="140"/>
                  </a:lnTo>
                  <a:lnTo>
                    <a:pt x="20" y="107"/>
                  </a:lnTo>
                  <a:lnTo>
                    <a:pt x="20" y="37"/>
                  </a:lnTo>
                  <a:lnTo>
                    <a:pt x="20" y="0"/>
                  </a:lnTo>
                </a:path>
              </a:pathLst>
            </a:cu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3" name="Freeform 4540"/>
            <p:cNvSpPr>
              <a:spLocks/>
            </p:cNvSpPr>
            <p:nvPr/>
          </p:nvSpPr>
          <p:spPr bwMode="auto">
            <a:xfrm>
              <a:off x="2592" y="1911"/>
              <a:ext cx="17" cy="4"/>
            </a:xfrm>
            <a:custGeom>
              <a:avLst/>
              <a:gdLst>
                <a:gd name="T0" fmla="*/ 0 w 98"/>
                <a:gd name="T1" fmla="*/ 24 h 24"/>
                <a:gd name="T2" fmla="*/ 50 w 98"/>
                <a:gd name="T3" fmla="*/ 17 h 24"/>
                <a:gd name="T4" fmla="*/ 98 w 98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" h="24">
                  <a:moveTo>
                    <a:pt x="0" y="24"/>
                  </a:moveTo>
                  <a:lnTo>
                    <a:pt x="50" y="17"/>
                  </a:lnTo>
                  <a:lnTo>
                    <a:pt x="98" y="0"/>
                  </a:lnTo>
                </a:path>
              </a:pathLst>
            </a:cu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4" name="Freeform 4541"/>
            <p:cNvSpPr>
              <a:spLocks/>
            </p:cNvSpPr>
            <p:nvPr/>
          </p:nvSpPr>
          <p:spPr bwMode="auto">
            <a:xfrm>
              <a:off x="2592" y="1918"/>
              <a:ext cx="16" cy="0"/>
            </a:xfrm>
            <a:custGeom>
              <a:avLst/>
              <a:gdLst>
                <a:gd name="T0" fmla="*/ 99 w 99"/>
                <a:gd name="T1" fmla="*/ 49 w 99"/>
                <a:gd name="T2" fmla="*/ 0 w 9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9">
                  <a:moveTo>
                    <a:pt x="99" y="0"/>
                  </a:moveTo>
                  <a:lnTo>
                    <a:pt x="49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5" name="Freeform 4542"/>
            <p:cNvSpPr>
              <a:spLocks/>
            </p:cNvSpPr>
            <p:nvPr/>
          </p:nvSpPr>
          <p:spPr bwMode="auto">
            <a:xfrm>
              <a:off x="2592" y="1918"/>
              <a:ext cx="18" cy="6"/>
            </a:xfrm>
            <a:custGeom>
              <a:avLst/>
              <a:gdLst>
                <a:gd name="T0" fmla="*/ 0 w 108"/>
                <a:gd name="T1" fmla="*/ 33 h 33"/>
                <a:gd name="T2" fmla="*/ 9 w 108"/>
                <a:gd name="T3" fmla="*/ 33 h 33"/>
                <a:gd name="T4" fmla="*/ 59 w 108"/>
                <a:gd name="T5" fmla="*/ 33 h 33"/>
                <a:gd name="T6" fmla="*/ 108 w 108"/>
                <a:gd name="T7" fmla="*/ 33 h 33"/>
                <a:gd name="T8" fmla="*/ 108 w 108"/>
                <a:gd name="T9" fmla="*/ 0 h 33"/>
                <a:gd name="T10" fmla="*/ 99 w 108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33">
                  <a:moveTo>
                    <a:pt x="0" y="33"/>
                  </a:moveTo>
                  <a:lnTo>
                    <a:pt x="9" y="33"/>
                  </a:lnTo>
                  <a:lnTo>
                    <a:pt x="59" y="33"/>
                  </a:lnTo>
                  <a:lnTo>
                    <a:pt x="108" y="33"/>
                  </a:lnTo>
                  <a:lnTo>
                    <a:pt x="108" y="0"/>
                  </a:lnTo>
                  <a:lnTo>
                    <a:pt x="99" y="0"/>
                  </a:lnTo>
                </a:path>
              </a:pathLst>
            </a:cu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6" name="Line 4543"/>
            <p:cNvSpPr>
              <a:spLocks noChangeShapeType="1"/>
            </p:cNvSpPr>
            <p:nvPr/>
          </p:nvSpPr>
          <p:spPr bwMode="auto">
            <a:xfrm>
              <a:off x="2603" y="1927"/>
              <a:ext cx="0" cy="4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7" name="Line 4544"/>
            <p:cNvSpPr>
              <a:spLocks noChangeShapeType="1"/>
            </p:cNvSpPr>
            <p:nvPr/>
          </p:nvSpPr>
          <p:spPr bwMode="auto">
            <a:xfrm flipH="1">
              <a:off x="2594" y="1931"/>
              <a:ext cx="9" cy="0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8" name="Freeform 4545"/>
            <p:cNvSpPr>
              <a:spLocks/>
            </p:cNvSpPr>
            <p:nvPr/>
          </p:nvSpPr>
          <p:spPr bwMode="auto">
            <a:xfrm>
              <a:off x="2594" y="1931"/>
              <a:ext cx="6" cy="15"/>
            </a:xfrm>
            <a:custGeom>
              <a:avLst/>
              <a:gdLst>
                <a:gd name="T0" fmla="*/ 0 w 37"/>
                <a:gd name="T1" fmla="*/ 95 h 95"/>
                <a:gd name="T2" fmla="*/ 14 w 37"/>
                <a:gd name="T3" fmla="*/ 76 h 95"/>
                <a:gd name="T4" fmla="*/ 26 w 37"/>
                <a:gd name="T5" fmla="*/ 53 h 95"/>
                <a:gd name="T6" fmla="*/ 33 w 37"/>
                <a:gd name="T7" fmla="*/ 28 h 95"/>
                <a:gd name="T8" fmla="*/ 37 w 37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5">
                  <a:moveTo>
                    <a:pt x="0" y="95"/>
                  </a:moveTo>
                  <a:lnTo>
                    <a:pt x="14" y="76"/>
                  </a:lnTo>
                  <a:lnTo>
                    <a:pt x="26" y="53"/>
                  </a:lnTo>
                  <a:lnTo>
                    <a:pt x="33" y="28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9" name="Freeform 4546"/>
            <p:cNvSpPr>
              <a:spLocks/>
            </p:cNvSpPr>
            <p:nvPr/>
          </p:nvSpPr>
          <p:spPr bwMode="auto">
            <a:xfrm>
              <a:off x="2604" y="1934"/>
              <a:ext cx="6" cy="13"/>
            </a:xfrm>
            <a:custGeom>
              <a:avLst/>
              <a:gdLst>
                <a:gd name="T0" fmla="*/ 0 w 36"/>
                <a:gd name="T1" fmla="*/ 61 h 80"/>
                <a:gd name="T2" fmla="*/ 27 w 36"/>
                <a:gd name="T3" fmla="*/ 80 h 80"/>
                <a:gd name="T4" fmla="*/ 36 w 36"/>
                <a:gd name="T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80">
                  <a:moveTo>
                    <a:pt x="0" y="61"/>
                  </a:moveTo>
                  <a:lnTo>
                    <a:pt x="27" y="80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0" name="Freeform 4547"/>
            <p:cNvSpPr>
              <a:spLocks/>
            </p:cNvSpPr>
            <p:nvPr/>
          </p:nvSpPr>
          <p:spPr bwMode="auto">
            <a:xfrm>
              <a:off x="2600" y="1935"/>
              <a:ext cx="10" cy="0"/>
            </a:xfrm>
            <a:custGeom>
              <a:avLst/>
              <a:gdLst>
                <a:gd name="T0" fmla="*/ 59 w 59"/>
                <a:gd name="T1" fmla="*/ 50 w 59"/>
                <a:gd name="T2" fmla="*/ 0 w 5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9">
                  <a:moveTo>
                    <a:pt x="59" y="0"/>
                  </a:moveTo>
                  <a:lnTo>
                    <a:pt x="5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1" name="Freeform 4548"/>
            <p:cNvSpPr>
              <a:spLocks/>
            </p:cNvSpPr>
            <p:nvPr/>
          </p:nvSpPr>
          <p:spPr bwMode="auto">
            <a:xfrm>
              <a:off x="2603" y="1931"/>
              <a:ext cx="9" cy="0"/>
            </a:xfrm>
            <a:custGeom>
              <a:avLst/>
              <a:gdLst>
                <a:gd name="T0" fmla="*/ 0 w 59"/>
                <a:gd name="T1" fmla="*/ 48 w 59"/>
                <a:gd name="T2" fmla="*/ 59 w 5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9">
                  <a:moveTo>
                    <a:pt x="0" y="0"/>
                  </a:moveTo>
                  <a:lnTo>
                    <a:pt x="48" y="0"/>
                  </a:lnTo>
                  <a:lnTo>
                    <a:pt x="59" y="0"/>
                  </a:lnTo>
                </a:path>
              </a:pathLst>
            </a:cu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2" name="Line 4549"/>
            <p:cNvSpPr>
              <a:spLocks noChangeShapeType="1"/>
            </p:cNvSpPr>
            <p:nvPr/>
          </p:nvSpPr>
          <p:spPr bwMode="auto">
            <a:xfrm>
              <a:off x="2605" y="1049"/>
              <a:ext cx="0" cy="94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3" name="Line 4550"/>
            <p:cNvSpPr>
              <a:spLocks noChangeShapeType="1"/>
            </p:cNvSpPr>
            <p:nvPr/>
          </p:nvSpPr>
          <p:spPr bwMode="auto">
            <a:xfrm>
              <a:off x="2621" y="1049"/>
              <a:ext cx="0" cy="94"/>
            </a:xfrm>
            <a:prstGeom prst="line">
              <a:avLst/>
            </a:prstGeom>
            <a:noFill/>
            <a:ln w="0">
              <a:solidFill>
                <a:srgbClr val="2128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675137" y="181532"/>
            <a:ext cx="7675695" cy="5458791"/>
            <a:chOff x="675137" y="181532"/>
            <a:chExt cx="7675695" cy="5458791"/>
          </a:xfrm>
        </p:grpSpPr>
        <p:sp>
          <p:nvSpPr>
            <p:cNvPr id="4554" name="矩形 4553"/>
            <p:cNvSpPr/>
            <p:nvPr/>
          </p:nvSpPr>
          <p:spPr>
            <a:xfrm>
              <a:off x="1272969" y="181533"/>
              <a:ext cx="1105951" cy="271462"/>
            </a:xfrm>
            <a:prstGeom prst="rect">
              <a:avLst/>
            </a:prstGeom>
            <a:solidFill>
              <a:srgbClr val="D60093">
                <a:alpha val="6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56" name="矩形 4555"/>
            <p:cNvSpPr/>
            <p:nvPr/>
          </p:nvSpPr>
          <p:spPr>
            <a:xfrm>
              <a:off x="2378920" y="181532"/>
              <a:ext cx="45719" cy="1295397"/>
            </a:xfrm>
            <a:prstGeom prst="rect">
              <a:avLst/>
            </a:prstGeom>
            <a:solidFill>
              <a:srgbClr val="D60093">
                <a:alpha val="50196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57" name="矩形 4556"/>
            <p:cNvSpPr/>
            <p:nvPr/>
          </p:nvSpPr>
          <p:spPr>
            <a:xfrm>
              <a:off x="2419689" y="1429214"/>
              <a:ext cx="1763168" cy="47716"/>
            </a:xfrm>
            <a:prstGeom prst="rect">
              <a:avLst/>
            </a:prstGeom>
            <a:solidFill>
              <a:srgbClr val="D60093">
                <a:alpha val="50196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61" name="圓角化單一角落矩形 4560"/>
            <p:cNvSpPr/>
            <p:nvPr/>
          </p:nvSpPr>
          <p:spPr>
            <a:xfrm rot="10800000" flipH="1">
              <a:off x="675138" y="1452069"/>
              <a:ext cx="727284" cy="1609543"/>
            </a:xfrm>
            <a:custGeom>
              <a:avLst/>
              <a:gdLst>
                <a:gd name="connsiteX0" fmla="*/ 0 w 826137"/>
                <a:gd name="connsiteY0" fmla="*/ 0 h 1606012"/>
                <a:gd name="connsiteX1" fmla="*/ 413069 w 826137"/>
                <a:gd name="connsiteY1" fmla="*/ 0 h 1606012"/>
                <a:gd name="connsiteX2" fmla="*/ 826138 w 826137"/>
                <a:gd name="connsiteY2" fmla="*/ 413069 h 1606012"/>
                <a:gd name="connsiteX3" fmla="*/ 826137 w 826137"/>
                <a:gd name="connsiteY3" fmla="*/ 1606012 h 1606012"/>
                <a:gd name="connsiteX4" fmla="*/ 0 w 826137"/>
                <a:gd name="connsiteY4" fmla="*/ 1606012 h 1606012"/>
                <a:gd name="connsiteX5" fmla="*/ 0 w 826137"/>
                <a:gd name="connsiteY5" fmla="*/ 0 h 1606012"/>
                <a:gd name="connsiteX0" fmla="*/ 105915 w 826138"/>
                <a:gd name="connsiteY0" fmla="*/ 0 h 1609543"/>
                <a:gd name="connsiteX1" fmla="*/ 413069 w 826138"/>
                <a:gd name="connsiteY1" fmla="*/ 3531 h 1609543"/>
                <a:gd name="connsiteX2" fmla="*/ 826138 w 826138"/>
                <a:gd name="connsiteY2" fmla="*/ 416600 h 1609543"/>
                <a:gd name="connsiteX3" fmla="*/ 826137 w 826138"/>
                <a:gd name="connsiteY3" fmla="*/ 1609543 h 1609543"/>
                <a:gd name="connsiteX4" fmla="*/ 0 w 826138"/>
                <a:gd name="connsiteY4" fmla="*/ 1609543 h 1609543"/>
                <a:gd name="connsiteX5" fmla="*/ 105915 w 826138"/>
                <a:gd name="connsiteY5" fmla="*/ 0 h 1609543"/>
                <a:gd name="connsiteX0" fmla="*/ 7061 w 727284"/>
                <a:gd name="connsiteY0" fmla="*/ 0 h 1609543"/>
                <a:gd name="connsiteX1" fmla="*/ 314215 w 727284"/>
                <a:gd name="connsiteY1" fmla="*/ 3531 h 1609543"/>
                <a:gd name="connsiteX2" fmla="*/ 727284 w 727284"/>
                <a:gd name="connsiteY2" fmla="*/ 416600 h 1609543"/>
                <a:gd name="connsiteX3" fmla="*/ 727283 w 727284"/>
                <a:gd name="connsiteY3" fmla="*/ 1609543 h 1609543"/>
                <a:gd name="connsiteX4" fmla="*/ 0 w 727284"/>
                <a:gd name="connsiteY4" fmla="*/ 1602482 h 1609543"/>
                <a:gd name="connsiteX5" fmla="*/ 7061 w 727284"/>
                <a:gd name="connsiteY5" fmla="*/ 0 h 160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7284" h="1609543">
                  <a:moveTo>
                    <a:pt x="7061" y="0"/>
                  </a:moveTo>
                  <a:cubicBezTo>
                    <a:pt x="144751" y="0"/>
                    <a:pt x="176525" y="3531"/>
                    <a:pt x="314215" y="3531"/>
                  </a:cubicBezTo>
                  <a:cubicBezTo>
                    <a:pt x="542347" y="3531"/>
                    <a:pt x="727284" y="188468"/>
                    <a:pt x="727284" y="416600"/>
                  </a:cubicBezTo>
                  <a:cubicBezTo>
                    <a:pt x="727284" y="814248"/>
                    <a:pt x="727283" y="1211895"/>
                    <a:pt x="727283" y="1609543"/>
                  </a:cubicBezTo>
                  <a:lnTo>
                    <a:pt x="0" y="1602482"/>
                  </a:lnTo>
                  <a:cubicBezTo>
                    <a:pt x="2354" y="1068321"/>
                    <a:pt x="4707" y="534161"/>
                    <a:pt x="7061" y="0"/>
                  </a:cubicBezTo>
                  <a:close/>
                </a:path>
              </a:pathLst>
            </a:custGeom>
            <a:noFill/>
            <a:ln w="76200">
              <a:solidFill>
                <a:srgbClr val="D60093">
                  <a:alpha val="49804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562" name="矩形 4561"/>
            <p:cNvSpPr/>
            <p:nvPr/>
          </p:nvSpPr>
          <p:spPr>
            <a:xfrm rot="5400000">
              <a:off x="-418719" y="4168845"/>
              <a:ext cx="2459174" cy="271462"/>
            </a:xfrm>
            <a:prstGeom prst="rect">
              <a:avLst/>
            </a:prstGeom>
            <a:solidFill>
              <a:srgbClr val="D60093">
                <a:alpha val="50196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63" name="矩形 4562"/>
            <p:cNvSpPr/>
            <p:nvPr/>
          </p:nvSpPr>
          <p:spPr>
            <a:xfrm>
              <a:off x="3038038" y="3575201"/>
              <a:ext cx="1560621" cy="242919"/>
            </a:xfrm>
            <a:prstGeom prst="rect">
              <a:avLst/>
            </a:prstGeom>
            <a:solidFill>
              <a:srgbClr val="D60093">
                <a:alpha val="50196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64" name="矩形 4563"/>
            <p:cNvSpPr/>
            <p:nvPr/>
          </p:nvSpPr>
          <p:spPr>
            <a:xfrm>
              <a:off x="3035386" y="3814435"/>
              <a:ext cx="60006" cy="1729378"/>
            </a:xfrm>
            <a:prstGeom prst="rect">
              <a:avLst/>
            </a:prstGeom>
            <a:solidFill>
              <a:srgbClr val="D60093">
                <a:alpha val="50196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65" name="矩形 4564"/>
            <p:cNvSpPr/>
            <p:nvPr/>
          </p:nvSpPr>
          <p:spPr>
            <a:xfrm>
              <a:off x="3015751" y="5543626"/>
              <a:ext cx="246731" cy="88976"/>
            </a:xfrm>
            <a:prstGeom prst="rect">
              <a:avLst/>
            </a:prstGeom>
            <a:solidFill>
              <a:srgbClr val="D60093">
                <a:alpha val="50196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66" name="矩形 4565"/>
            <p:cNvSpPr/>
            <p:nvPr/>
          </p:nvSpPr>
          <p:spPr>
            <a:xfrm>
              <a:off x="6469343" y="3606384"/>
              <a:ext cx="103738" cy="2026217"/>
            </a:xfrm>
            <a:prstGeom prst="rect">
              <a:avLst/>
            </a:prstGeom>
            <a:solidFill>
              <a:srgbClr val="D60093">
                <a:alpha val="50196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67" name="矩形 4566"/>
            <p:cNvSpPr/>
            <p:nvPr/>
          </p:nvSpPr>
          <p:spPr>
            <a:xfrm>
              <a:off x="4656950" y="3614106"/>
              <a:ext cx="45719" cy="2026217"/>
            </a:xfrm>
            <a:prstGeom prst="rect">
              <a:avLst/>
            </a:prstGeom>
            <a:solidFill>
              <a:srgbClr val="D60093">
                <a:alpha val="50196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68" name="矩形 4567"/>
            <p:cNvSpPr/>
            <p:nvPr/>
          </p:nvSpPr>
          <p:spPr>
            <a:xfrm>
              <a:off x="5052698" y="1452069"/>
              <a:ext cx="53131" cy="1567911"/>
            </a:xfrm>
            <a:prstGeom prst="rect">
              <a:avLst/>
            </a:prstGeom>
            <a:solidFill>
              <a:srgbClr val="D60093">
                <a:alpha val="50196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69" name="矩形 4568"/>
            <p:cNvSpPr/>
            <p:nvPr/>
          </p:nvSpPr>
          <p:spPr>
            <a:xfrm>
              <a:off x="8305113" y="3074153"/>
              <a:ext cx="45719" cy="2049874"/>
            </a:xfrm>
            <a:prstGeom prst="rect">
              <a:avLst/>
            </a:prstGeom>
            <a:solidFill>
              <a:srgbClr val="D60093">
                <a:alpha val="50196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579" name="矩形 4578"/>
          <p:cNvSpPr/>
          <p:nvPr/>
        </p:nvSpPr>
        <p:spPr>
          <a:xfrm>
            <a:off x="9220218" y="119484"/>
            <a:ext cx="722741" cy="271462"/>
          </a:xfrm>
          <a:prstGeom prst="rect">
            <a:avLst/>
          </a:prstGeom>
          <a:solidFill>
            <a:srgbClr val="D60093">
              <a:alpha val="6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4580" name="矩形 4579"/>
          <p:cNvSpPr/>
          <p:nvPr/>
        </p:nvSpPr>
        <p:spPr>
          <a:xfrm>
            <a:off x="9220218" y="519566"/>
            <a:ext cx="722742" cy="271462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          </a:t>
            </a:r>
            <a:endParaRPr lang="zh-TW" altLang="en-US" dirty="0"/>
          </a:p>
        </p:txBody>
      </p:sp>
      <p:sp>
        <p:nvSpPr>
          <p:cNvPr id="4581" name="文字方塊 4580"/>
          <p:cNvSpPr txBox="1"/>
          <p:nvPr/>
        </p:nvSpPr>
        <p:spPr>
          <a:xfrm>
            <a:off x="9920219" y="7054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現場木作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82" name="文字方塊 4581"/>
          <p:cNvSpPr txBox="1"/>
          <p:nvPr/>
        </p:nvSpPr>
        <p:spPr>
          <a:xfrm>
            <a:off x="9920219" y="47063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廠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訂製，現場組裝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675137" y="181532"/>
            <a:ext cx="8812854" cy="5451068"/>
            <a:chOff x="675137" y="181532"/>
            <a:chExt cx="8812854" cy="5451068"/>
          </a:xfrm>
        </p:grpSpPr>
        <p:sp>
          <p:nvSpPr>
            <p:cNvPr id="4570" name="矩形 4569"/>
            <p:cNvSpPr/>
            <p:nvPr/>
          </p:nvSpPr>
          <p:spPr>
            <a:xfrm>
              <a:off x="675137" y="1474068"/>
              <a:ext cx="228309" cy="1587544"/>
            </a:xfrm>
            <a:prstGeom prst="rect">
              <a:avLst/>
            </a:prstGeom>
            <a:solidFill>
              <a:srgbClr val="92D050">
                <a:alpha val="5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71" name="矩形 4570"/>
            <p:cNvSpPr/>
            <p:nvPr/>
          </p:nvSpPr>
          <p:spPr>
            <a:xfrm>
              <a:off x="4411120" y="3937537"/>
              <a:ext cx="198514" cy="1560283"/>
            </a:xfrm>
            <a:prstGeom prst="rect">
              <a:avLst/>
            </a:prstGeom>
            <a:solidFill>
              <a:srgbClr val="92D050">
                <a:alpha val="5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72" name="矩形 4571"/>
            <p:cNvSpPr/>
            <p:nvPr/>
          </p:nvSpPr>
          <p:spPr>
            <a:xfrm>
              <a:off x="6130510" y="3616809"/>
              <a:ext cx="304191" cy="2015791"/>
            </a:xfrm>
            <a:prstGeom prst="rect">
              <a:avLst/>
            </a:prstGeom>
            <a:solidFill>
              <a:srgbClr val="92D050">
                <a:alpha val="5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73" name="矩形 4572"/>
            <p:cNvSpPr/>
            <p:nvPr/>
          </p:nvSpPr>
          <p:spPr>
            <a:xfrm>
              <a:off x="6379032" y="1429213"/>
              <a:ext cx="286246" cy="1025395"/>
            </a:xfrm>
            <a:prstGeom prst="rect">
              <a:avLst/>
            </a:prstGeom>
            <a:solidFill>
              <a:srgbClr val="92D050">
                <a:alpha val="5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74" name="矩形 4573"/>
            <p:cNvSpPr/>
            <p:nvPr/>
          </p:nvSpPr>
          <p:spPr>
            <a:xfrm>
              <a:off x="8357518" y="3613181"/>
              <a:ext cx="283659" cy="1510845"/>
            </a:xfrm>
            <a:prstGeom prst="rect">
              <a:avLst/>
            </a:prstGeom>
            <a:solidFill>
              <a:srgbClr val="92D050">
                <a:alpha val="5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75" name="矩形 4574"/>
            <p:cNvSpPr/>
            <p:nvPr/>
          </p:nvSpPr>
          <p:spPr>
            <a:xfrm>
              <a:off x="9205320" y="3084004"/>
              <a:ext cx="282671" cy="2050195"/>
            </a:xfrm>
            <a:prstGeom prst="rect">
              <a:avLst/>
            </a:prstGeom>
            <a:solidFill>
              <a:srgbClr val="92D050">
                <a:alpha val="5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76" name="矩形 4575"/>
            <p:cNvSpPr/>
            <p:nvPr/>
          </p:nvSpPr>
          <p:spPr>
            <a:xfrm>
              <a:off x="2436466" y="181532"/>
              <a:ext cx="1477841" cy="300847"/>
            </a:xfrm>
            <a:prstGeom prst="rect">
              <a:avLst/>
            </a:prstGeom>
            <a:solidFill>
              <a:srgbClr val="92D050">
                <a:alpha val="5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77" name="矩形 4576"/>
            <p:cNvSpPr/>
            <p:nvPr/>
          </p:nvSpPr>
          <p:spPr>
            <a:xfrm>
              <a:off x="3891747" y="1452069"/>
              <a:ext cx="286246" cy="1493836"/>
            </a:xfrm>
            <a:prstGeom prst="rect">
              <a:avLst/>
            </a:prstGeom>
            <a:solidFill>
              <a:srgbClr val="92D050">
                <a:alpha val="5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78" name="矩形 4577"/>
            <p:cNvSpPr/>
            <p:nvPr/>
          </p:nvSpPr>
          <p:spPr>
            <a:xfrm>
              <a:off x="3214217" y="1928722"/>
              <a:ext cx="286246" cy="838410"/>
            </a:xfrm>
            <a:prstGeom prst="rect">
              <a:avLst/>
            </a:prstGeom>
            <a:solidFill>
              <a:srgbClr val="92D050">
                <a:alpha val="5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83" name="矩形 4582"/>
            <p:cNvSpPr/>
            <p:nvPr/>
          </p:nvSpPr>
          <p:spPr>
            <a:xfrm>
              <a:off x="2223890" y="2124863"/>
              <a:ext cx="985464" cy="433155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84" name="矩形 4583"/>
            <p:cNvSpPr/>
            <p:nvPr/>
          </p:nvSpPr>
          <p:spPr>
            <a:xfrm>
              <a:off x="3640392" y="4316006"/>
              <a:ext cx="335426" cy="755974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85" name="矩形 4584"/>
            <p:cNvSpPr/>
            <p:nvPr/>
          </p:nvSpPr>
          <p:spPr>
            <a:xfrm>
              <a:off x="2516391" y="4035676"/>
              <a:ext cx="462215" cy="1036303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86" name="矩形 4585"/>
            <p:cNvSpPr/>
            <p:nvPr/>
          </p:nvSpPr>
          <p:spPr>
            <a:xfrm>
              <a:off x="1719658" y="5109833"/>
              <a:ext cx="796733" cy="433793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587" name="矩形 4586"/>
            <p:cNvSpPr/>
            <p:nvPr/>
          </p:nvSpPr>
          <p:spPr>
            <a:xfrm rot="1729366">
              <a:off x="1864311" y="3469304"/>
              <a:ext cx="528797" cy="433793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588" name="橢圓 4587"/>
            <p:cNvSpPr/>
            <p:nvPr/>
          </p:nvSpPr>
          <p:spPr>
            <a:xfrm>
              <a:off x="1898755" y="4376261"/>
              <a:ext cx="504532" cy="501544"/>
            </a:xfrm>
            <a:prstGeom prst="ellipse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89" name="橢圓 4588"/>
            <p:cNvSpPr/>
            <p:nvPr/>
          </p:nvSpPr>
          <p:spPr>
            <a:xfrm>
              <a:off x="1898754" y="4120939"/>
              <a:ext cx="304623" cy="302819"/>
            </a:xfrm>
            <a:prstGeom prst="ellipse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90" name="矩形 4589"/>
            <p:cNvSpPr/>
            <p:nvPr/>
          </p:nvSpPr>
          <p:spPr>
            <a:xfrm>
              <a:off x="5108157" y="1836920"/>
              <a:ext cx="985464" cy="721098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91" name="矩形 4590"/>
            <p:cNvSpPr/>
            <p:nvPr/>
          </p:nvSpPr>
          <p:spPr>
            <a:xfrm>
              <a:off x="5088531" y="2576514"/>
              <a:ext cx="196457" cy="443466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92" name="矩形 4591"/>
            <p:cNvSpPr/>
            <p:nvPr/>
          </p:nvSpPr>
          <p:spPr>
            <a:xfrm>
              <a:off x="5105844" y="1561104"/>
              <a:ext cx="152562" cy="275816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93" name="矩形 4592"/>
            <p:cNvSpPr/>
            <p:nvPr/>
          </p:nvSpPr>
          <p:spPr>
            <a:xfrm>
              <a:off x="4688200" y="3613180"/>
              <a:ext cx="196457" cy="540879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94" name="矩形 4593"/>
            <p:cNvSpPr/>
            <p:nvPr/>
          </p:nvSpPr>
          <p:spPr>
            <a:xfrm>
              <a:off x="4688199" y="4263143"/>
              <a:ext cx="992698" cy="733133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95" name="矩形 4594"/>
            <p:cNvSpPr/>
            <p:nvPr/>
          </p:nvSpPr>
          <p:spPr>
            <a:xfrm>
              <a:off x="4689271" y="4996275"/>
              <a:ext cx="195385" cy="302819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96" name="矩形 4595"/>
            <p:cNvSpPr/>
            <p:nvPr/>
          </p:nvSpPr>
          <p:spPr>
            <a:xfrm>
              <a:off x="6566117" y="4154427"/>
              <a:ext cx="1147626" cy="955405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97" name="矩形 4596"/>
            <p:cNvSpPr/>
            <p:nvPr/>
          </p:nvSpPr>
          <p:spPr>
            <a:xfrm>
              <a:off x="6582056" y="3846509"/>
              <a:ext cx="188831" cy="301558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98" name="矩形 4597"/>
            <p:cNvSpPr/>
            <p:nvPr/>
          </p:nvSpPr>
          <p:spPr>
            <a:xfrm>
              <a:off x="6583367" y="5112854"/>
              <a:ext cx="188831" cy="301558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02" name="矩形 4601"/>
            <p:cNvSpPr/>
            <p:nvPr/>
          </p:nvSpPr>
          <p:spPr>
            <a:xfrm>
              <a:off x="2644447" y="3702418"/>
              <a:ext cx="208951" cy="235119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03" name="矩形 4602"/>
            <p:cNvSpPr/>
            <p:nvPr/>
          </p:nvSpPr>
          <p:spPr>
            <a:xfrm>
              <a:off x="2657260" y="5163338"/>
              <a:ext cx="208951" cy="235119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04" name="矩形 4603"/>
            <p:cNvSpPr/>
            <p:nvPr/>
          </p:nvSpPr>
          <p:spPr>
            <a:xfrm>
              <a:off x="2339512" y="2503795"/>
              <a:ext cx="208951" cy="235119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05" name="矩形 4604"/>
            <p:cNvSpPr/>
            <p:nvPr/>
          </p:nvSpPr>
          <p:spPr>
            <a:xfrm>
              <a:off x="2635482" y="2505059"/>
              <a:ext cx="208951" cy="235119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06" name="矩形 4605"/>
            <p:cNvSpPr/>
            <p:nvPr/>
          </p:nvSpPr>
          <p:spPr>
            <a:xfrm>
              <a:off x="2931191" y="2504193"/>
              <a:ext cx="208951" cy="235119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07" name="矩形 4606"/>
            <p:cNvSpPr/>
            <p:nvPr/>
          </p:nvSpPr>
          <p:spPr>
            <a:xfrm>
              <a:off x="2340955" y="1946652"/>
              <a:ext cx="208951" cy="235119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08" name="矩形 4607"/>
            <p:cNvSpPr/>
            <p:nvPr/>
          </p:nvSpPr>
          <p:spPr>
            <a:xfrm>
              <a:off x="2634392" y="1946921"/>
              <a:ext cx="208951" cy="235119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09" name="矩形 4608"/>
            <p:cNvSpPr/>
            <p:nvPr/>
          </p:nvSpPr>
          <p:spPr>
            <a:xfrm>
              <a:off x="2930821" y="1966474"/>
              <a:ext cx="208951" cy="235119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10" name="矩形 4609"/>
            <p:cNvSpPr/>
            <p:nvPr/>
          </p:nvSpPr>
          <p:spPr>
            <a:xfrm>
              <a:off x="3432893" y="4562432"/>
              <a:ext cx="218756" cy="235119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600" name="標題 1"/>
          <p:cNvSpPr txBox="1">
            <a:spLocks/>
          </p:cNvSpPr>
          <p:nvPr/>
        </p:nvSpPr>
        <p:spPr>
          <a:xfrm>
            <a:off x="7567154" y="5939001"/>
            <a:ext cx="5593032" cy="84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個案家配圖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-A3(75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坪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257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35" presetClass="emph" presetSubtype="0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0" r="768" b="21931"/>
          <a:stretch/>
        </p:blipFill>
        <p:spPr>
          <a:xfrm>
            <a:off x="3025362" y="134471"/>
            <a:ext cx="9274214" cy="6732494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3933821" y="1504766"/>
            <a:ext cx="7472508" cy="4967752"/>
            <a:chOff x="4100005" y="980397"/>
            <a:chExt cx="7472508" cy="4967752"/>
          </a:xfrm>
        </p:grpSpPr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9580476" y="3710897"/>
              <a:ext cx="1992037" cy="2237252"/>
            </a:xfrm>
            <a:prstGeom prst="rect">
              <a:avLst/>
            </a:prstGeom>
            <a:solidFill>
              <a:srgbClr val="D60093">
                <a:alpha val="39999"/>
              </a:srgbClr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kumimoji="1" lang="zh-TW" altLang="en-US"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4100005" y="980397"/>
              <a:ext cx="2565382" cy="2699371"/>
            </a:xfrm>
            <a:prstGeom prst="rect">
              <a:avLst/>
            </a:prstGeom>
            <a:solidFill>
              <a:srgbClr val="D60093">
                <a:alpha val="39999"/>
              </a:srgbClr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kumimoji="1" lang="zh-TW" altLang="en-US"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3941459" y="781662"/>
            <a:ext cx="5493281" cy="5634135"/>
            <a:chOff x="897249" y="596996"/>
            <a:chExt cx="5493281" cy="5634135"/>
          </a:xfrm>
        </p:grpSpPr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3476874" y="596996"/>
              <a:ext cx="2814273" cy="3405248"/>
            </a:xfrm>
            <a:prstGeom prst="rect">
              <a:avLst/>
            </a:prstGeom>
            <a:solidFill>
              <a:srgbClr val="FFFF00">
                <a:alpha val="39999"/>
              </a:srgb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897249" y="3984314"/>
              <a:ext cx="5376743" cy="2246817"/>
            </a:xfrm>
            <a:prstGeom prst="rect">
              <a:avLst/>
            </a:prstGeom>
            <a:solidFill>
              <a:srgbClr val="FFFF00">
                <a:alpha val="39999"/>
              </a:srgb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6281630" y="3325161"/>
              <a:ext cx="108900" cy="1467710"/>
            </a:xfrm>
            <a:prstGeom prst="rect">
              <a:avLst/>
            </a:prstGeom>
            <a:solidFill>
              <a:srgbClr val="FFFF00">
                <a:alpha val="39999"/>
              </a:srgb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</p:grpSp>
      <p:sp>
        <p:nvSpPr>
          <p:cNvPr id="15" name="標題 1"/>
          <p:cNvSpPr txBox="1">
            <a:spLocks/>
          </p:cNvSpPr>
          <p:nvPr/>
        </p:nvSpPr>
        <p:spPr>
          <a:xfrm>
            <a:off x="394450" y="-62753"/>
            <a:ext cx="5593032" cy="84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個案家配圖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-B2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327373" y="2104698"/>
            <a:ext cx="3416320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麻雀雖小，五臟俱全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房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廳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衛，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坪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只有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坪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!!!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644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8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68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79" tmFilter="0, 0; 0.125,0.2665; 0.25,0.4; 0.375,0.465; 0.5,0.5;  0.625,0.535; 0.75,0.6; 0.875,0.7335; 1,1">
                                          <p:stCondLst>
                                            <p:cond delay="97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" tmFilter="0, 0; 0.125,0.2665; 0.25,0.4; 0.375,0.465; 0.5,0.5;  0.625,0.535; 0.75,0.6; 0.875,0.7335; 1,1">
                                          <p:stCondLst>
                                            <p:cond delay="1953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" tmFilter="0, 0; 0.125,0.2665; 0.25,0.4; 0.375,0.465; 0.5,0.5;  0.625,0.535; 0.75,0.6; 0.875,0.7335; 1,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">
                                          <p:stCondLst>
                                            <p:cond delay="95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997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93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973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" decel="50000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0" r="1584" b="22087"/>
          <a:stretch/>
        </p:blipFill>
        <p:spPr>
          <a:xfrm>
            <a:off x="3029603" y="179295"/>
            <a:ext cx="9189291" cy="6678705"/>
          </a:xfrm>
          <a:prstGeom prst="rect">
            <a:avLst/>
          </a:prstGeom>
        </p:spPr>
      </p:pic>
      <p:sp>
        <p:nvSpPr>
          <p:cNvPr id="4601" name="標題 1"/>
          <p:cNvSpPr txBox="1">
            <a:spLocks/>
          </p:cNvSpPr>
          <p:nvPr/>
        </p:nvSpPr>
        <p:spPr>
          <a:xfrm>
            <a:off x="394450" y="-62753"/>
            <a:ext cx="5593032" cy="84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個案家配圖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-B1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3933821" y="1504766"/>
            <a:ext cx="7472508" cy="4967752"/>
            <a:chOff x="4100005" y="980397"/>
            <a:chExt cx="7472508" cy="4967752"/>
          </a:xfrm>
        </p:grpSpPr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9580476" y="3710897"/>
              <a:ext cx="1992037" cy="2237252"/>
            </a:xfrm>
            <a:prstGeom prst="rect">
              <a:avLst/>
            </a:prstGeom>
            <a:solidFill>
              <a:srgbClr val="D60093">
                <a:alpha val="39999"/>
              </a:srgbClr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kumimoji="1" lang="zh-TW" altLang="en-US"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4100005" y="980397"/>
              <a:ext cx="2565382" cy="2699371"/>
            </a:xfrm>
            <a:prstGeom prst="rect">
              <a:avLst/>
            </a:prstGeom>
            <a:solidFill>
              <a:srgbClr val="D60093">
                <a:alpha val="39999"/>
              </a:srgbClr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kumimoji="1" lang="zh-TW" altLang="en-US"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3941459" y="781662"/>
            <a:ext cx="5493281" cy="5634135"/>
            <a:chOff x="897249" y="596996"/>
            <a:chExt cx="5493281" cy="5634135"/>
          </a:xfrm>
        </p:grpSpPr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3476874" y="596996"/>
              <a:ext cx="2814273" cy="3405248"/>
            </a:xfrm>
            <a:prstGeom prst="rect">
              <a:avLst/>
            </a:prstGeom>
            <a:solidFill>
              <a:srgbClr val="FFFF00">
                <a:alpha val="39999"/>
              </a:srgb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897249" y="3984314"/>
              <a:ext cx="5376743" cy="2246817"/>
            </a:xfrm>
            <a:prstGeom prst="rect">
              <a:avLst/>
            </a:prstGeom>
            <a:solidFill>
              <a:srgbClr val="FFFF00">
                <a:alpha val="39999"/>
              </a:srgb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6281630" y="3325161"/>
              <a:ext cx="108900" cy="1467710"/>
            </a:xfrm>
            <a:prstGeom prst="rect">
              <a:avLst/>
            </a:prstGeom>
            <a:solidFill>
              <a:srgbClr val="FFFF00">
                <a:alpha val="39999"/>
              </a:srgb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</p:grpSp>
      <p:sp>
        <p:nvSpPr>
          <p:cNvPr id="18" name="文字方塊 17"/>
          <p:cNvSpPr txBox="1"/>
          <p:nvPr/>
        </p:nvSpPr>
        <p:spPr>
          <a:xfrm>
            <a:off x="1340363" y="252921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私領域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319613" y="19512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領域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0" name="直線單箭頭接點 19"/>
          <p:cNvCxnSpPr/>
          <p:nvPr/>
        </p:nvCxnSpPr>
        <p:spPr>
          <a:xfrm flipH="1">
            <a:off x="494368" y="3247283"/>
            <a:ext cx="672627" cy="0"/>
          </a:xfrm>
          <a:prstGeom prst="straightConnector1">
            <a:avLst/>
          </a:prstGeom>
          <a:ln w="762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1358068" y="304984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生活動線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4710850" y="3086641"/>
            <a:ext cx="5281181" cy="3247170"/>
            <a:chOff x="4150291" y="1636316"/>
            <a:chExt cx="5281181" cy="3247170"/>
          </a:xfrm>
        </p:grpSpPr>
        <p:sp>
          <p:nvSpPr>
            <p:cNvPr id="25" name="弧形 24"/>
            <p:cNvSpPr/>
            <p:nvPr/>
          </p:nvSpPr>
          <p:spPr>
            <a:xfrm>
              <a:off x="5799351" y="2784941"/>
              <a:ext cx="1041833" cy="1039906"/>
            </a:xfrm>
            <a:prstGeom prst="arc">
              <a:avLst>
                <a:gd name="adj1" fmla="val 10512037"/>
                <a:gd name="adj2" fmla="val 13267069"/>
              </a:avLst>
            </a:prstGeom>
            <a:ln w="762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6" name="直線接點 25"/>
            <p:cNvCxnSpPr/>
            <p:nvPr/>
          </p:nvCxnSpPr>
          <p:spPr>
            <a:xfrm flipV="1">
              <a:off x="4150291" y="3073477"/>
              <a:ext cx="1128702" cy="27192"/>
            </a:xfrm>
            <a:prstGeom prst="line">
              <a:avLst/>
            </a:prstGeom>
            <a:ln w="76200">
              <a:solidFill>
                <a:srgbClr val="00B050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群組 26"/>
            <p:cNvGrpSpPr/>
            <p:nvPr/>
          </p:nvGrpSpPr>
          <p:grpSpPr>
            <a:xfrm>
              <a:off x="4618527" y="1636316"/>
              <a:ext cx="4812945" cy="3247170"/>
              <a:chOff x="4600600" y="1636316"/>
              <a:chExt cx="4812945" cy="3247170"/>
            </a:xfrm>
          </p:grpSpPr>
          <p:sp>
            <p:nvSpPr>
              <p:cNvPr id="30" name="弧形 29"/>
              <p:cNvSpPr/>
              <p:nvPr/>
            </p:nvSpPr>
            <p:spPr>
              <a:xfrm>
                <a:off x="4936630" y="1902599"/>
                <a:ext cx="1583188" cy="1056552"/>
              </a:xfrm>
              <a:prstGeom prst="arc">
                <a:avLst>
                  <a:gd name="adj1" fmla="val 7951420"/>
                  <a:gd name="adj2" fmla="val 10540033"/>
                </a:avLst>
              </a:prstGeom>
              <a:ln w="762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31" name="直線單箭頭接點 30"/>
              <p:cNvCxnSpPr/>
              <p:nvPr/>
            </p:nvCxnSpPr>
            <p:spPr>
              <a:xfrm flipH="1" flipV="1">
                <a:off x="4739280" y="2085821"/>
                <a:ext cx="175468" cy="325322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弧形 32"/>
              <p:cNvSpPr/>
              <p:nvPr/>
            </p:nvSpPr>
            <p:spPr>
              <a:xfrm>
                <a:off x="4600600" y="2060763"/>
                <a:ext cx="1041833" cy="1039906"/>
              </a:xfrm>
              <a:prstGeom prst="arc">
                <a:avLst>
                  <a:gd name="adj1" fmla="val 2505731"/>
                  <a:gd name="adj2" fmla="val 4461700"/>
                </a:avLst>
              </a:prstGeom>
              <a:ln w="762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34" name="直線單箭頭接點 33"/>
              <p:cNvCxnSpPr/>
              <p:nvPr/>
            </p:nvCxnSpPr>
            <p:spPr>
              <a:xfrm>
                <a:off x="5779199" y="3441631"/>
                <a:ext cx="2224" cy="625267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弧形 34"/>
              <p:cNvSpPr/>
              <p:nvPr/>
            </p:nvSpPr>
            <p:spPr>
              <a:xfrm>
                <a:off x="6020358" y="2346800"/>
                <a:ext cx="1087119" cy="935681"/>
              </a:xfrm>
              <a:prstGeom prst="arc">
                <a:avLst>
                  <a:gd name="adj1" fmla="val 8265376"/>
                  <a:gd name="adj2" fmla="val 9991133"/>
                </a:avLst>
              </a:prstGeom>
              <a:ln w="762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36" name="直線單箭頭接點 35"/>
              <p:cNvCxnSpPr/>
              <p:nvPr/>
            </p:nvCxnSpPr>
            <p:spPr>
              <a:xfrm>
                <a:off x="6261724" y="3199029"/>
                <a:ext cx="457553" cy="172720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弧形 36"/>
              <p:cNvSpPr/>
              <p:nvPr/>
            </p:nvSpPr>
            <p:spPr>
              <a:xfrm>
                <a:off x="7600176" y="1935094"/>
                <a:ext cx="1087119" cy="935681"/>
              </a:xfrm>
              <a:prstGeom prst="arc">
                <a:avLst>
                  <a:gd name="adj1" fmla="val 7503471"/>
                  <a:gd name="adj2" fmla="val 11615090"/>
                </a:avLst>
              </a:prstGeom>
              <a:ln w="762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38" name="直線單箭頭接點 37"/>
              <p:cNvCxnSpPr/>
              <p:nvPr/>
            </p:nvCxnSpPr>
            <p:spPr>
              <a:xfrm flipH="1" flipV="1">
                <a:off x="7587311" y="1636316"/>
                <a:ext cx="9347" cy="619056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弧形 38"/>
              <p:cNvSpPr/>
              <p:nvPr/>
            </p:nvSpPr>
            <p:spPr>
              <a:xfrm>
                <a:off x="7052317" y="2840613"/>
                <a:ext cx="1087119" cy="935681"/>
              </a:xfrm>
              <a:prstGeom prst="arc">
                <a:avLst>
                  <a:gd name="adj1" fmla="val 19497667"/>
                  <a:gd name="adj2" fmla="val 21429481"/>
                </a:avLst>
              </a:prstGeom>
              <a:ln w="762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41" name="直線單箭頭接點 40"/>
              <p:cNvCxnSpPr/>
              <p:nvPr/>
            </p:nvCxnSpPr>
            <p:spPr>
              <a:xfrm>
                <a:off x="8148401" y="3299120"/>
                <a:ext cx="0" cy="1584366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單箭頭接點 41"/>
              <p:cNvCxnSpPr/>
              <p:nvPr/>
            </p:nvCxnSpPr>
            <p:spPr>
              <a:xfrm flipV="1">
                <a:off x="8572264" y="2268818"/>
                <a:ext cx="580527" cy="140548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弧形 42"/>
              <p:cNvSpPr/>
              <p:nvPr/>
            </p:nvSpPr>
            <p:spPr>
              <a:xfrm>
                <a:off x="8159523" y="2928648"/>
                <a:ext cx="1087119" cy="935681"/>
              </a:xfrm>
              <a:prstGeom prst="arc">
                <a:avLst>
                  <a:gd name="adj1" fmla="val 17385377"/>
                  <a:gd name="adj2" fmla="val 19503346"/>
                </a:avLst>
              </a:prstGeom>
              <a:ln w="762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44" name="直線單箭頭接點 43"/>
              <p:cNvCxnSpPr/>
              <p:nvPr/>
            </p:nvCxnSpPr>
            <p:spPr>
              <a:xfrm>
                <a:off x="9152791" y="3102264"/>
                <a:ext cx="260754" cy="292998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/>
              <p:cNvCxnSpPr/>
              <p:nvPr/>
            </p:nvCxnSpPr>
            <p:spPr>
              <a:xfrm>
                <a:off x="5432477" y="2885056"/>
                <a:ext cx="3315430" cy="15031"/>
              </a:xfrm>
              <a:prstGeom prst="line">
                <a:avLst/>
              </a:prstGeom>
              <a:ln w="762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弧形 46"/>
              <p:cNvSpPr/>
              <p:nvPr/>
            </p:nvSpPr>
            <p:spPr>
              <a:xfrm>
                <a:off x="7940696" y="2409365"/>
                <a:ext cx="1087119" cy="935681"/>
              </a:xfrm>
              <a:prstGeom prst="arc">
                <a:avLst>
                  <a:gd name="adj1" fmla="val 11252515"/>
                  <a:gd name="adj2" fmla="val 16522716"/>
                </a:avLst>
              </a:prstGeom>
              <a:ln w="762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40" name="矩形 39"/>
          <p:cNvSpPr/>
          <p:nvPr/>
        </p:nvSpPr>
        <p:spPr>
          <a:xfrm>
            <a:off x="501077" y="2569933"/>
            <a:ext cx="722741" cy="271462"/>
          </a:xfrm>
          <a:prstGeom prst="rect">
            <a:avLst/>
          </a:prstGeom>
          <a:solidFill>
            <a:srgbClr val="D60093">
              <a:alpha val="6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45" name="矩形 44"/>
          <p:cNvSpPr/>
          <p:nvPr/>
        </p:nvSpPr>
        <p:spPr>
          <a:xfrm>
            <a:off x="501077" y="1991196"/>
            <a:ext cx="722742" cy="271462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         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9931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52" y="1315"/>
            <a:ext cx="8572500" cy="6858000"/>
          </a:xfrm>
          <a:prstGeom prst="rect">
            <a:avLst/>
          </a:prstGeom>
        </p:spPr>
      </p:pic>
      <p:sp>
        <p:nvSpPr>
          <p:cNvPr id="15" name="標題 1"/>
          <p:cNvSpPr txBox="1">
            <a:spLocks/>
          </p:cNvSpPr>
          <p:nvPr/>
        </p:nvSpPr>
        <p:spPr>
          <a:xfrm>
            <a:off x="394450" y="-62753"/>
            <a:ext cx="5593032" cy="84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個案家配圖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-C2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03779" y="1213875"/>
            <a:ext cx="30572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無障礙空間規劃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因應老年化社會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6436172" y="3786810"/>
            <a:ext cx="1405806" cy="1808921"/>
          </a:xfrm>
          <a:prstGeom prst="rect">
            <a:avLst/>
          </a:prstGeom>
          <a:solidFill>
            <a:srgbClr val="D60093">
              <a:alpha val="39999"/>
            </a:srgb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3003376" y="1236624"/>
            <a:ext cx="7581802" cy="5432534"/>
            <a:chOff x="4007224" y="1316136"/>
            <a:chExt cx="7581802" cy="5432534"/>
          </a:xfrm>
        </p:grpSpPr>
        <p:grpSp>
          <p:nvGrpSpPr>
            <p:cNvPr id="17" name="群組 16"/>
            <p:cNvGrpSpPr/>
            <p:nvPr/>
          </p:nvGrpSpPr>
          <p:grpSpPr>
            <a:xfrm>
              <a:off x="5526094" y="1316136"/>
              <a:ext cx="6062932" cy="5432317"/>
              <a:chOff x="5210696" y="869955"/>
              <a:chExt cx="6062932" cy="5432317"/>
            </a:xfrm>
          </p:grpSpPr>
          <p:sp>
            <p:nvSpPr>
              <p:cNvPr id="18" name="Rectangle 8"/>
              <p:cNvSpPr>
                <a:spLocks noChangeArrowheads="1"/>
              </p:cNvSpPr>
              <p:nvPr/>
            </p:nvSpPr>
            <p:spPr bwMode="auto">
              <a:xfrm>
                <a:off x="5210696" y="869955"/>
                <a:ext cx="6062932" cy="2552766"/>
              </a:xfrm>
              <a:prstGeom prst="rect">
                <a:avLst/>
              </a:prstGeom>
              <a:solidFill>
                <a:srgbClr val="CCFFCC">
                  <a:alpha val="39608"/>
                </a:srgb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lang="zh-TW" altLang="en-US"/>
              </a:p>
            </p:txBody>
          </p:sp>
          <p:sp>
            <p:nvSpPr>
              <p:cNvPr id="19" name="Rectangle 10"/>
              <p:cNvSpPr>
                <a:spLocks noChangeArrowheads="1"/>
              </p:cNvSpPr>
              <p:nvPr/>
            </p:nvSpPr>
            <p:spPr bwMode="auto">
              <a:xfrm>
                <a:off x="8530428" y="3413755"/>
                <a:ext cx="2743200" cy="1516701"/>
              </a:xfrm>
              <a:prstGeom prst="rect">
                <a:avLst/>
              </a:prstGeom>
              <a:solidFill>
                <a:srgbClr val="CCFFCC">
                  <a:alpha val="39608"/>
                </a:srgbClr>
              </a:solidFill>
              <a:ln>
                <a:noFill/>
              </a:ln>
            </p:spPr>
            <p:txBody>
              <a:bodyPr wrap="none" anchor="ctr"/>
              <a:lstStyle/>
              <a:p>
                <a:endParaRPr kumimoji="1" lang="zh-TW" altLang="en-US"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3" name="Rectangle 9"/>
              <p:cNvSpPr>
                <a:spLocks noChangeArrowheads="1"/>
              </p:cNvSpPr>
              <p:nvPr/>
            </p:nvSpPr>
            <p:spPr bwMode="auto">
              <a:xfrm>
                <a:off x="6105280" y="5229062"/>
                <a:ext cx="2355574" cy="1073210"/>
              </a:xfrm>
              <a:prstGeom prst="rect">
                <a:avLst/>
              </a:prstGeom>
              <a:solidFill>
                <a:srgbClr val="CCFFCC">
                  <a:alpha val="39608"/>
                </a:srgbClr>
              </a:solidFill>
              <a:ln>
                <a:noFill/>
              </a:ln>
            </p:spPr>
            <p:txBody>
              <a:bodyPr wrap="none" anchor="ctr"/>
              <a:lstStyle/>
              <a:p>
                <a:endParaRPr kumimoji="1" lang="zh-TW" altLang="en-US"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</p:grp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5474510" y="3859936"/>
              <a:ext cx="1965509" cy="1516701"/>
            </a:xfrm>
            <a:prstGeom prst="rect">
              <a:avLst/>
            </a:prstGeom>
            <a:solidFill>
              <a:srgbClr val="CCFFCC">
                <a:alpha val="39608"/>
              </a:srgbClr>
            </a:solidFill>
            <a:ln>
              <a:noFill/>
            </a:ln>
          </p:spPr>
          <p:txBody>
            <a:bodyPr wrap="none" anchor="ctr"/>
            <a:lstStyle/>
            <a:p>
              <a:endParaRPr kumimoji="1" lang="zh-TW" altLang="en-US"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007224" y="5376637"/>
              <a:ext cx="2413454" cy="1372033"/>
            </a:xfrm>
            <a:prstGeom prst="rect">
              <a:avLst/>
            </a:prstGeom>
            <a:solidFill>
              <a:srgbClr val="CCFFCC">
                <a:alpha val="39608"/>
              </a:srgbClr>
            </a:solidFill>
            <a:ln>
              <a:noFill/>
            </a:ln>
          </p:spPr>
          <p:txBody>
            <a:bodyPr wrap="none" anchor="ctr"/>
            <a:lstStyle/>
            <a:p>
              <a:endParaRPr kumimoji="1" lang="zh-TW" altLang="en-US"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</p:grpSp>
      <p:sp>
        <p:nvSpPr>
          <p:cNvPr id="90" name="Rectangle 9"/>
          <p:cNvSpPr>
            <a:spLocks noChangeArrowheads="1"/>
          </p:cNvSpPr>
          <p:nvPr/>
        </p:nvSpPr>
        <p:spPr bwMode="auto">
          <a:xfrm>
            <a:off x="5477812" y="5303511"/>
            <a:ext cx="958360" cy="278944"/>
          </a:xfrm>
          <a:prstGeom prst="rect">
            <a:avLst/>
          </a:prstGeom>
          <a:solidFill>
            <a:srgbClr val="CCFFCC">
              <a:alpha val="39608"/>
            </a:srgbClr>
          </a:solidFill>
          <a:ln>
            <a:noFill/>
          </a:ln>
        </p:spPr>
        <p:txBody>
          <a:bodyPr wrap="none" anchor="ctr"/>
          <a:lstStyle/>
          <a:p>
            <a:endParaRPr kumimoji="1" lang="zh-TW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385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" b="7029"/>
          <a:stretch/>
        </p:blipFill>
        <p:spPr>
          <a:xfrm>
            <a:off x="6086168" y="-1980"/>
            <a:ext cx="6105831" cy="34558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5" b="6246"/>
          <a:stretch/>
        </p:blipFill>
        <p:spPr>
          <a:xfrm>
            <a:off x="0" y="0"/>
            <a:ext cx="6086952" cy="344129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9"/>
          <a:stretch/>
        </p:blipFill>
        <p:spPr>
          <a:xfrm>
            <a:off x="0" y="3372466"/>
            <a:ext cx="6103706" cy="348554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14451"/>
            <a:ext cx="12192000" cy="737419"/>
          </a:xfrm>
          <a:solidFill>
            <a:srgbClr val="595959">
              <a:alpha val="60000"/>
            </a:srgbClr>
          </a:solidFill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行銷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式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87756" y="235975"/>
            <a:ext cx="6075552" cy="1097692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預售以辦說明會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方式</a:t>
            </a:r>
            <a:endParaRPr lang="en-US" altLang="zh-TW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2"/>
          <a:stretch/>
        </p:blipFill>
        <p:spPr>
          <a:xfrm>
            <a:off x="6100916" y="3411793"/>
            <a:ext cx="6093874" cy="345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6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35665"/>
            <a:ext cx="12192000" cy="894926"/>
          </a:xfrm>
        </p:spPr>
        <p:txBody>
          <a:bodyPr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業務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政策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832" y="1379276"/>
            <a:ext cx="12290322" cy="4843383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預售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客戶為伙伴關係，分享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股東權益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契約特別約定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一）至變更設計手續完竣扣除總價百分之四管銷費用</a:t>
            </a:r>
            <a:r>
              <a:rPr lang="zh-TW" altLang="zh-TW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將剩餘款項無息返還買方</a:t>
            </a:r>
            <a:r>
              <a:rPr lang="zh-TW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二）於當層樓地板完成後扣除總價百分之八管銷費用</a:t>
            </a:r>
            <a:r>
              <a:rPr lang="zh-TW" altLang="zh-TW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將剩餘款項無息返還買方</a:t>
            </a:r>
            <a:r>
              <a:rPr lang="zh-TW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三）至建物總登期滿前扣除總價百分之十二管銷費用</a:t>
            </a:r>
            <a:r>
              <a:rPr lang="zh-TW" altLang="zh-TW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將剩餘款項無息返還買方</a:t>
            </a:r>
            <a:r>
              <a:rPr lang="zh-TW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Picture 2" descr="相關圖片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05" y="274000"/>
            <a:ext cx="3342968" cy="312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085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0"/>
            <a:ext cx="47164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6" name="Picture 2" descr="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357563"/>
            <a:ext cx="4716462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8" name="Picture 4" descr="IMG_149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1"/>
            <a:ext cx="4572000" cy="346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07" name="Rectangle 7"/>
          <p:cNvSpPr>
            <a:spLocks noChangeArrowheads="1"/>
          </p:cNvSpPr>
          <p:nvPr/>
        </p:nvSpPr>
        <p:spPr bwMode="auto">
          <a:xfrm>
            <a:off x="4008438" y="2781301"/>
            <a:ext cx="417671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標楷體" pitchFamily="65" charset="-120"/>
              </a:rPr>
              <a:t>社區聯誼活動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332255" y="194878"/>
            <a:ext cx="2023319" cy="888487"/>
          </a:xfrm>
          <a:prstGeom prst="rightArrow">
            <a:avLst/>
          </a:prstGeom>
          <a:gradFill flip="none" rotWithShape="1">
            <a:gsLst>
              <a:gs pos="72000">
                <a:srgbClr val="DB9602"/>
              </a:gs>
              <a:gs pos="0">
                <a:srgbClr val="FFC000"/>
              </a:gs>
              <a:gs pos="100000">
                <a:schemeClr val="accent6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  <a:cs typeface="Arial" pitchFamily="34" charset="0"/>
              </a:rPr>
              <a:t>客戶關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  <a:cs typeface="Arial" pitchFamily="34" charset="0"/>
              </a:rPr>
              <a:t>係</a:t>
            </a:r>
            <a:endParaRPr lang="en-US" altLang="zh-TW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itchFamily="65" charset="-120"/>
              <a:ea typeface="標楷體" pitchFamily="65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11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190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90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0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0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60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07" grpId="0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IMG_86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8" name="Picture 4" descr="IMG_14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9" name="Picture 5" descr="IMG_86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0" name="Picture 6" descr="IMG_14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47" name="Rectangle 7"/>
          <p:cNvSpPr>
            <a:spLocks noChangeArrowheads="1"/>
          </p:cNvSpPr>
          <p:nvPr/>
        </p:nvSpPr>
        <p:spPr bwMode="auto">
          <a:xfrm>
            <a:off x="3863976" y="2852738"/>
            <a:ext cx="439261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標楷體" pitchFamily="65" charset="-120"/>
              </a:rPr>
              <a:t>春聯義賣</a:t>
            </a:r>
          </a:p>
        </p:txBody>
      </p:sp>
    </p:spTree>
    <p:extLst>
      <p:ext uri="{BB962C8B-B14F-4D97-AF65-F5344CB8AC3E}">
        <p14:creationId xmlns:p14="http://schemas.microsoft.com/office/powerpoint/2010/main" val="3110428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955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95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955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1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1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7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DSC_03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429000"/>
            <a:ext cx="46434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59" name="Picture 3" descr="DSC_02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0"/>
            <a:ext cx="46434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1" name="Picture 5" descr="DSC_02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5005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6" descr="DSC_03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429000"/>
            <a:ext cx="45005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7191" name="Rectangle 7"/>
          <p:cNvSpPr>
            <a:spLocks noChangeArrowheads="1"/>
          </p:cNvSpPr>
          <p:nvPr/>
        </p:nvSpPr>
        <p:spPr bwMode="auto">
          <a:xfrm>
            <a:off x="3792538" y="2852738"/>
            <a:ext cx="446405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標楷體" pitchFamily="65" charset="-120"/>
              </a:rPr>
              <a:t>陶藝課花絮</a:t>
            </a:r>
          </a:p>
        </p:txBody>
      </p:sp>
    </p:spTree>
    <p:extLst>
      <p:ext uri="{BB962C8B-B14F-4D97-AF65-F5344CB8AC3E}">
        <p14:creationId xmlns:p14="http://schemas.microsoft.com/office/powerpoint/2010/main" val="1460905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86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986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98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98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7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9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08" name="Picture 4" descr="IMG_08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09" name="Picture 5" descr="IMG_08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0" name="Picture 6" descr="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287" name="Rectangle 7"/>
          <p:cNvSpPr>
            <a:spLocks noChangeArrowheads="1"/>
          </p:cNvSpPr>
          <p:nvPr/>
        </p:nvSpPr>
        <p:spPr bwMode="auto">
          <a:xfrm>
            <a:off x="3792538" y="2852738"/>
            <a:ext cx="446405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標楷體" pitchFamily="65" charset="-120"/>
              </a:rPr>
              <a:t>烘焙課花絮</a:t>
            </a:r>
          </a:p>
        </p:txBody>
      </p:sp>
    </p:spTree>
    <p:extLst>
      <p:ext uri="{BB962C8B-B14F-4D97-AF65-F5344CB8AC3E}">
        <p14:creationId xmlns:p14="http://schemas.microsoft.com/office/powerpoint/2010/main" val="786939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0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200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00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200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1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1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8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28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appledaily.com.tw/images/twapple/640pix/20170910/LA08/LA08_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92" y="1"/>
            <a:ext cx="102789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60930" y="158190"/>
            <a:ext cx="10515600" cy="4514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王秀雲校長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4156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IMG_08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7414"/>
            <a:ext cx="4572000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6" name="Picture 4" descr="DSCF42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7" name="Picture 5" descr="DSCF43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8" name="Picture 6" descr="DSCF435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5383" name="Rectangle 7"/>
          <p:cNvSpPr>
            <a:spLocks noChangeArrowheads="1"/>
          </p:cNvSpPr>
          <p:nvPr/>
        </p:nvSpPr>
        <p:spPr bwMode="auto">
          <a:xfrm>
            <a:off x="3792539" y="2852738"/>
            <a:ext cx="4535487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TW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標楷體" pitchFamily="65" charset="-120"/>
              </a:rPr>
              <a:t>臘肉製作花絮</a:t>
            </a:r>
          </a:p>
        </p:txBody>
      </p:sp>
    </p:spTree>
    <p:extLst>
      <p:ext uri="{BB962C8B-B14F-4D97-AF65-F5344CB8AC3E}">
        <p14:creationId xmlns:p14="http://schemas.microsoft.com/office/powerpoint/2010/main" val="1568518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2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2027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202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5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5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8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0901"/>
            <a:ext cx="4340325" cy="344202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86" y="3411295"/>
            <a:ext cx="2578414" cy="344218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6"/>
          <a:stretch/>
        </p:blipFill>
        <p:spPr>
          <a:xfrm>
            <a:off x="6096000" y="3451412"/>
            <a:ext cx="6096000" cy="3406588"/>
          </a:xfrm>
          <a:prstGeom prst="rect">
            <a:avLst/>
          </a:prstGeom>
        </p:spPr>
      </p:pic>
      <p:pic>
        <p:nvPicPr>
          <p:cNvPr id="2052" name="Picture 4" descr="http://p1-world.yamedia.tw/MjUyOTEyOTB3b3JsZA==/bab5338d0c59db7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0"/>
          <a:stretch/>
        </p:blipFill>
        <p:spPr bwMode="auto">
          <a:xfrm>
            <a:off x="5885805" y="-1"/>
            <a:ext cx="6306195" cy="351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times-bignews.com/UploadFiles/201502/images/2015021011353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4"/>
          <a:stretch/>
        </p:blipFill>
        <p:spPr bwMode="auto">
          <a:xfrm>
            <a:off x="0" y="0"/>
            <a:ext cx="6096000" cy="351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5110"/>
          </a:xfrm>
          <a:solidFill>
            <a:srgbClr val="FFFFFF">
              <a:alpha val="60000"/>
            </a:srgbClr>
          </a:solidFill>
        </p:spPr>
        <p:txBody>
          <a:bodyPr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公益生活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思考角度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3012632"/>
            <a:ext cx="6096000" cy="507530"/>
          </a:xfrm>
          <a:solidFill>
            <a:srgbClr val="FFFFFF">
              <a:alpha val="60000"/>
            </a:srgbClr>
          </a:solidFill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政府執行力嚴重失衡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6096000" y="3011557"/>
            <a:ext cx="6096000" cy="50339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世代與階級的不流動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0" y="3529769"/>
            <a:ext cx="11317362" cy="332370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個人的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人格特質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一、退休後的生活                 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二、金錢的運用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6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0" decel="100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1" grpId="0" uiExpand="1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442" y="3126658"/>
            <a:ext cx="4975123" cy="373134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746" y="9010"/>
            <a:ext cx="5133531" cy="342235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07" y="9009"/>
            <a:ext cx="6082698" cy="342235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07" y="3431363"/>
            <a:ext cx="6076335" cy="3436468"/>
          </a:xfrm>
          <a:prstGeom prst="rect">
            <a:avLst/>
          </a:prstGeom>
        </p:spPr>
      </p:pic>
      <p:sp>
        <p:nvSpPr>
          <p:cNvPr id="485383" name="Rectangle 7"/>
          <p:cNvSpPr>
            <a:spLocks noChangeArrowheads="1"/>
          </p:cNvSpPr>
          <p:nvPr/>
        </p:nvSpPr>
        <p:spPr bwMode="auto">
          <a:xfrm>
            <a:off x="0" y="2890683"/>
            <a:ext cx="12192000" cy="97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TW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標楷體" pitchFamily="65" charset="-120"/>
              </a:rPr>
              <a:t>新港文教基金會</a:t>
            </a:r>
            <a:endParaRPr lang="en-US" altLang="zh-TW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標楷體" pitchFamily="65" charset="-120"/>
              </a:rPr>
              <a:t>參訪活動花絮</a:t>
            </a:r>
            <a:endParaRPr lang="zh-TW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標楷體" pitchFamily="65" charset="-120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92190" y="2949844"/>
            <a:ext cx="2313079" cy="950604"/>
          </a:xfrm>
          <a:prstGeom prst="rightArrow">
            <a:avLst/>
          </a:prstGeom>
          <a:gradFill flip="none" rotWithShape="1">
            <a:gsLst>
              <a:gs pos="57000">
                <a:srgbClr val="F76257"/>
              </a:gs>
              <a:gs pos="0">
                <a:srgbClr val="EF2611"/>
              </a:gs>
              <a:gs pos="100000">
                <a:srgbClr val="64102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  <a:cs typeface="Arial" pitchFamily="34" charset="0"/>
              </a:rPr>
              <a:t>成立</a:t>
            </a:r>
            <a:r>
              <a:rPr lang="zh-TW" altLang="en-US" sz="28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  <a:cs typeface="Arial" pitchFamily="34" charset="0"/>
              </a:rPr>
              <a:t>基金會</a:t>
            </a:r>
            <a:endParaRPr lang="en-US" altLang="zh-TW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itchFamily="65" charset="-120"/>
              <a:ea typeface="標楷體" pitchFamily="65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626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5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5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8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3" grpId="0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7" t="36849" b="13115"/>
          <a:stretch/>
        </p:blipFill>
        <p:spPr>
          <a:xfrm>
            <a:off x="-1" y="3421622"/>
            <a:ext cx="7597051" cy="343145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7" b="15973"/>
          <a:stretch/>
        </p:blipFill>
        <p:spPr>
          <a:xfrm>
            <a:off x="0" y="0"/>
            <a:ext cx="7878917" cy="375592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453" y="3414224"/>
            <a:ext cx="4582992" cy="3443776"/>
          </a:xfrm>
          <a:prstGeom prst="rect">
            <a:avLst/>
          </a:prstGeom>
        </p:spPr>
      </p:pic>
      <p:sp>
        <p:nvSpPr>
          <p:cNvPr id="485383" name="Rectangle 7"/>
          <p:cNvSpPr>
            <a:spLocks noChangeArrowheads="1"/>
          </p:cNvSpPr>
          <p:nvPr/>
        </p:nvSpPr>
        <p:spPr bwMode="auto">
          <a:xfrm>
            <a:off x="3569109" y="3431458"/>
            <a:ext cx="5043947" cy="97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TW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標楷體" pitchFamily="65" charset="-120"/>
              </a:rPr>
              <a:t>舞鈴劇場活動花絮</a:t>
            </a:r>
            <a:endParaRPr lang="zh-TW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453" y="0"/>
            <a:ext cx="4581850" cy="343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5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5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0576" cy="344282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726" y="-9832"/>
            <a:ext cx="6099274" cy="343084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6372"/>
            <a:ext cx="6082894" cy="342162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894" y="3421628"/>
            <a:ext cx="6109105" cy="3436372"/>
          </a:xfrm>
          <a:prstGeom prst="rect">
            <a:avLst/>
          </a:prstGeom>
        </p:spPr>
      </p:pic>
      <p:sp>
        <p:nvSpPr>
          <p:cNvPr id="485383" name="Rectangle 7"/>
          <p:cNvSpPr>
            <a:spLocks noChangeArrowheads="1"/>
          </p:cNvSpPr>
          <p:nvPr/>
        </p:nvSpPr>
        <p:spPr bwMode="auto">
          <a:xfrm>
            <a:off x="3598606" y="2890684"/>
            <a:ext cx="5043947" cy="97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TW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標楷體" pitchFamily="65" charset="-120"/>
              </a:rPr>
              <a:t>Life</a:t>
            </a:r>
            <a:r>
              <a:rPr lang="zh-TW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標楷體" pitchFamily="65" charset="-120"/>
              </a:rPr>
              <a:t>爵士樂團</a:t>
            </a:r>
            <a:endParaRPr lang="en-US" altLang="zh-TW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標楷體" pitchFamily="65" charset="-120"/>
              </a:rPr>
              <a:t>生命教育活動花絮</a:t>
            </a:r>
            <a:endParaRPr lang="zh-TW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830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5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5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14425435539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38" y="3421513"/>
            <a:ext cx="4596579" cy="345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98"/>
          <a:stretch/>
        </p:blipFill>
        <p:spPr>
          <a:xfrm>
            <a:off x="5334018" y="3425337"/>
            <a:ext cx="6091087" cy="3437579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7" t="896"/>
          <a:stretch/>
        </p:blipFill>
        <p:spPr bwMode="auto">
          <a:xfrm>
            <a:off x="727606" y="0"/>
            <a:ext cx="4611329" cy="343145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</p:pic>
      <p:pic>
        <p:nvPicPr>
          <p:cNvPr id="1026" name="Picture 2" descr="03-02女子躲避球隊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2"/>
          <a:stretch/>
        </p:blipFill>
        <p:spPr bwMode="auto">
          <a:xfrm>
            <a:off x="5338937" y="0"/>
            <a:ext cx="6086168" cy="343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5383" name="Rectangle 7"/>
          <p:cNvSpPr>
            <a:spLocks noChangeArrowheads="1"/>
          </p:cNvSpPr>
          <p:nvPr/>
        </p:nvSpPr>
        <p:spPr bwMode="auto">
          <a:xfrm>
            <a:off x="3549445" y="2880852"/>
            <a:ext cx="5043947" cy="97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TW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標楷體" pitchFamily="65" charset="-120"/>
              </a:rPr>
              <a:t>各校補助成果</a:t>
            </a:r>
            <a:endParaRPr lang="zh-TW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7726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5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5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4"/>
          <a:stretch/>
        </p:blipFill>
        <p:spPr>
          <a:xfrm>
            <a:off x="12575" y="986118"/>
            <a:ext cx="5209472" cy="562087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24" y="2060220"/>
            <a:ext cx="7803556" cy="5448772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-1" y="37019"/>
            <a:ext cx="12191999" cy="827929"/>
          </a:xfrm>
          <a:noFill/>
        </p:spPr>
        <p:txBody>
          <a:bodyPr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教育現場看到的問題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2237701" y="2230284"/>
            <a:ext cx="1063328" cy="911278"/>
          </a:xfrm>
          <a:prstGeom prst="rect">
            <a:avLst/>
          </a:prstGeom>
          <a:noFill/>
        </p:spPr>
        <p:txBody>
          <a:bodyPr vert="eaVert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公關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經費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1729390" y="3929411"/>
            <a:ext cx="1129551" cy="855195"/>
          </a:xfrm>
          <a:prstGeom prst="rect">
            <a:avLst/>
          </a:prstGeom>
          <a:noFill/>
        </p:spPr>
        <p:txBody>
          <a:bodyPr vert="eaVert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評鑑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訪視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3462254" y="2868480"/>
            <a:ext cx="1072295" cy="1951986"/>
          </a:xfrm>
          <a:prstGeom prst="rect">
            <a:avLst/>
          </a:prstGeom>
          <a:noFill/>
        </p:spPr>
        <p:txBody>
          <a:bodyPr vert="eaVert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校務行政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家長投訴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內容版面配置區 2"/>
          <p:cNvSpPr>
            <a:spLocks noGrp="1"/>
          </p:cNvSpPr>
          <p:nvPr>
            <p:ph idx="1"/>
          </p:nvPr>
        </p:nvSpPr>
        <p:spPr>
          <a:xfrm>
            <a:off x="3203380" y="957747"/>
            <a:ext cx="9210287" cy="1456991"/>
          </a:xfrm>
          <a:noFill/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制度設計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偏頗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行政孤立無援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從業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熱情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喪失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社會承擔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學校環境閉鎖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領導培養不足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校務不夠全面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6858" y="4186674"/>
            <a:ext cx="498264" cy="855195"/>
          </a:xfrm>
          <a:prstGeom prst="rect">
            <a:avLst/>
          </a:prstGeom>
          <a:noFill/>
        </p:spPr>
        <p:txBody>
          <a:bodyPr vert="eaVert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校長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8226813" y="3535097"/>
            <a:ext cx="498264" cy="855195"/>
          </a:xfrm>
          <a:prstGeom prst="rect">
            <a:avLst/>
          </a:prstGeom>
          <a:noFill/>
        </p:spPr>
        <p:txBody>
          <a:bodyPr vert="eaVert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4756787" y="6194168"/>
            <a:ext cx="1129551" cy="59143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校務</a:t>
            </a:r>
            <a:endParaRPr lang="en-US" altLang="zh-TW" sz="24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60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200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2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6" presetClass="emph" presetSubtype="0" repeatCount="2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4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400"/>
                            </p:stCondLst>
                            <p:childTnLst>
                              <p:par>
                                <p:cTn id="54" presetID="8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400"/>
                            </p:stCondLst>
                            <p:childTnLst>
                              <p:par>
                                <p:cTn id="57" presetID="3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3" grpId="0"/>
      <p:bldP spid="13" grpId="1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abcpathways.com/images/course/images/1907952_849988511694755_1605932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706" y="2098756"/>
            <a:ext cx="4751293" cy="475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「怪獸 父母」的圖片搜尋結果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" t="431" r="1035" b="1036"/>
          <a:stretch/>
        </p:blipFill>
        <p:spPr bwMode="auto">
          <a:xfrm>
            <a:off x="-1" y="1795064"/>
            <a:ext cx="7577505" cy="505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331694" y="1047398"/>
            <a:ext cx="11519647" cy="646934"/>
          </a:xfrm>
          <a:noFill/>
        </p:spPr>
        <p:txBody>
          <a:bodyPr>
            <a:norm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家長的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同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質化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缺少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宏觀與同理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治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校受限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-1" y="37019"/>
            <a:ext cx="12191999" cy="827929"/>
          </a:xfrm>
          <a:noFill/>
        </p:spPr>
        <p:txBody>
          <a:bodyPr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教育現場看到的問題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599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9039" y="1"/>
            <a:ext cx="2122955" cy="377414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447" y="1"/>
            <a:ext cx="2079525" cy="369693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636" y="1"/>
            <a:ext cx="2067483" cy="367552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9" b="13859"/>
          <a:stretch/>
        </p:blipFill>
        <p:spPr>
          <a:xfrm>
            <a:off x="0" y="2"/>
            <a:ext cx="5953128" cy="331694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t="9865" r="93"/>
          <a:stretch/>
        </p:blipFill>
        <p:spPr>
          <a:xfrm>
            <a:off x="-1" y="3209365"/>
            <a:ext cx="6065855" cy="364863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9" r="6447"/>
          <a:stretch/>
        </p:blipFill>
        <p:spPr>
          <a:xfrm>
            <a:off x="5939673" y="3209365"/>
            <a:ext cx="6252327" cy="364863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779746"/>
            <a:ext cx="12192000" cy="832904"/>
          </a:xfrm>
          <a:solidFill>
            <a:srgbClr val="FFFFFF">
              <a:alpha val="60000"/>
            </a:srgbClr>
          </a:solidFill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教育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現場看到的努力   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․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翻轉教育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․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多元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․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活潑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569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1" b="8282"/>
          <a:stretch/>
        </p:blipFill>
        <p:spPr>
          <a:xfrm>
            <a:off x="-7539" y="-3677"/>
            <a:ext cx="6049831" cy="346934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0" b="19318"/>
          <a:stretch/>
        </p:blipFill>
        <p:spPr>
          <a:xfrm>
            <a:off x="4047" y="3455725"/>
            <a:ext cx="6074932" cy="339762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088" y="-6262"/>
            <a:ext cx="6143511" cy="345572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" t="581" r="-727" b="25847"/>
          <a:stretch/>
        </p:blipFill>
        <p:spPr>
          <a:xfrm>
            <a:off x="6079648" y="3455725"/>
            <a:ext cx="6165923" cy="340227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79512"/>
            <a:ext cx="12190599" cy="845114"/>
          </a:xfrm>
          <a:noFill/>
        </p:spPr>
        <p:txBody>
          <a:bodyPr/>
          <a:lstStyle/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需要的協助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7538" y="2946856"/>
            <a:ext cx="12208504" cy="1017738"/>
          </a:xfrm>
          <a:solidFill>
            <a:srgbClr val="FFFFFF">
              <a:alpha val="60000"/>
            </a:srgbClr>
          </a:solidFill>
        </p:spPr>
        <p:txBody>
          <a:bodyPr/>
          <a:lstStyle/>
          <a:p>
            <a:pPr marL="1792288" indent="358775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有心關心教育且經驗豐富的社會人士來協助與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著力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792288" indent="358775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適當的資源引進</a:t>
            </a:r>
          </a:p>
        </p:txBody>
      </p:sp>
    </p:spTree>
    <p:extLst>
      <p:ext uri="{BB962C8B-B14F-4D97-AF65-F5344CB8AC3E}">
        <p14:creationId xmlns:p14="http://schemas.microsoft.com/office/powerpoint/2010/main" val="304966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3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8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3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8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圖像裡可能有1 人、坐下和室內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t="3798" r="6171" b="4778"/>
          <a:stretch/>
        </p:blipFill>
        <p:spPr bwMode="auto">
          <a:xfrm>
            <a:off x="1054408" y="0"/>
            <a:ext cx="1001885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1286436" y="158190"/>
            <a:ext cx="10515600" cy="478304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劉美霞女士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5543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User\Downloads\girl-619689_1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05520"/>
            <a:ext cx="12192000" cy="776557"/>
          </a:xfrm>
        </p:spPr>
        <p:txBody>
          <a:bodyPr/>
          <a:lstStyle/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公益路上的啟發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90568" y="4220925"/>
            <a:ext cx="12192000" cy="2549151"/>
          </a:xfrm>
          <a:noFill/>
        </p:spPr>
        <p:txBody>
          <a:bodyPr/>
          <a:lstStyle/>
          <a:p>
            <a:pPr marL="4392613"/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播種概念</a:t>
            </a:r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392613"/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人與人的相交互感染</a:t>
            </a:r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392613"/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相乘與擴大</a:t>
            </a:r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392613"/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社會的多面向</a:t>
            </a:r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392613"/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消費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改變</a:t>
            </a:r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社會進化的鎖匙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428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5"/>
          <a:stretch/>
        </p:blipFill>
        <p:spPr>
          <a:xfrm>
            <a:off x="0" y="0"/>
            <a:ext cx="12192000" cy="6862916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0" y="5014455"/>
            <a:ext cx="12192000" cy="845114"/>
          </a:xfr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/>
          <a:lstStyle/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生命只是真實呈現日常生活的累積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0" y="2158176"/>
            <a:ext cx="12192000" cy="8451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6600" b="1" dirty="0" smtClean="0">
                <a:solidFill>
                  <a:schemeClr val="bg1"/>
                </a:solidFill>
                <a:latin typeface="Gabriola" panose="04040605051002020D02" pitchFamily="82" charset="0"/>
                <a:ea typeface="Microsoft Yi Baiti" panose="03000500000000000000" pitchFamily="66" charset="0"/>
                <a:cs typeface="Arial Unicode MS" panose="020B0604020202020204" pitchFamily="34" charset="-120"/>
              </a:rPr>
              <a:t>The End</a:t>
            </a:r>
            <a:endParaRPr lang="zh-TW" altLang="en-US" sz="6600" b="1" dirty="0">
              <a:solidFill>
                <a:schemeClr val="bg1"/>
              </a:solidFill>
              <a:latin typeface="Gabriola" panose="04040605051002020D02" pitchFamily="82" charset="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084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104tybt.tw/upload/big/0259532de8d15c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63" y="0"/>
            <a:ext cx="10297273" cy="686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968186" y="1039908"/>
            <a:ext cx="10515600" cy="4930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朱義成老師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2819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二十四角星形 5"/>
          <p:cNvSpPr/>
          <p:nvPr/>
        </p:nvSpPr>
        <p:spPr>
          <a:xfrm>
            <a:off x="8880978" y="3579583"/>
            <a:ext cx="3195483" cy="3035169"/>
          </a:xfrm>
          <a:prstGeom prst="star24">
            <a:avLst/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41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rgbClr val="92D05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  <a:cs typeface="Arial" pitchFamily="34" charset="0"/>
              </a:rPr>
              <a:t>公益</a:t>
            </a:r>
            <a:endParaRPr lang="en-US" altLang="zh-TW" sz="4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itchFamily="65" charset="-120"/>
              <a:ea typeface="標楷體" pitchFamily="65" charset="-120"/>
              <a:cs typeface="Arial" pitchFamily="34" charset="0"/>
            </a:endParaRPr>
          </a:p>
          <a:p>
            <a:pPr algn="ctr"/>
            <a:r>
              <a:rPr lang="zh-TW" altLang="en-US" sz="48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  <a:cs typeface="Arial" pitchFamily="34" charset="0"/>
              </a:rPr>
              <a:t>生活</a:t>
            </a:r>
            <a:endParaRPr lang="en-US" altLang="zh-TW" sz="4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itchFamily="65" charset="-120"/>
              <a:ea typeface="標楷體" pitchFamily="65" charset="-120"/>
              <a:cs typeface="Arial" pitchFamily="34" charset="0"/>
            </a:endParaRPr>
          </a:p>
        </p:txBody>
      </p:sp>
      <p:pic>
        <p:nvPicPr>
          <p:cNvPr id="12" name="Picture 2" descr="「work and life」的圖片搜尋結果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4154" y="1157005"/>
            <a:ext cx="4098122" cy="3217026"/>
          </a:xfrm>
          <a:prstGeom prst="rect">
            <a:avLst/>
          </a:prstGeom>
          <a:noFill/>
        </p:spPr>
      </p:pic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>
            <a:off x="838200" y="256051"/>
            <a:ext cx="10515600" cy="757130"/>
          </a:xfr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  <a:cs typeface="Arial" pitchFamily="34" charset="0"/>
              </a:rPr>
              <a:t>工作與生活的結合</a:t>
            </a:r>
          </a:p>
        </p:txBody>
      </p:sp>
      <p:sp>
        <p:nvSpPr>
          <p:cNvPr id="26" name="向右箭號 25"/>
          <p:cNvSpPr/>
          <p:nvPr/>
        </p:nvSpPr>
        <p:spPr>
          <a:xfrm>
            <a:off x="6257425" y="4374193"/>
            <a:ext cx="3415489" cy="1499745"/>
          </a:xfrm>
          <a:prstGeom prst="rightArrow">
            <a:avLst/>
          </a:prstGeom>
          <a:gradFill flip="none" rotWithShape="1">
            <a:gsLst>
              <a:gs pos="57000">
                <a:srgbClr val="F76257"/>
              </a:gs>
              <a:gs pos="0">
                <a:srgbClr val="EF2611"/>
              </a:gs>
              <a:gs pos="100000">
                <a:srgbClr val="64102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  <a:cs typeface="Arial" pitchFamily="34" charset="0"/>
              </a:rPr>
              <a:t>成立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  <a:cs typeface="Arial" pitchFamily="34" charset="0"/>
              </a:rPr>
              <a:t>基金會</a:t>
            </a:r>
            <a:endParaRPr lang="en-US" altLang="zh-TW" sz="32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itchFamily="65" charset="-120"/>
              <a:ea typeface="標楷體" pitchFamily="65" charset="-120"/>
              <a:cs typeface="Arial" pitchFamily="34" charset="0"/>
            </a:endParaRPr>
          </a:p>
        </p:txBody>
      </p:sp>
      <p:sp>
        <p:nvSpPr>
          <p:cNvPr id="25" name="向右箭號 24"/>
          <p:cNvSpPr/>
          <p:nvPr/>
        </p:nvSpPr>
        <p:spPr>
          <a:xfrm>
            <a:off x="3202533" y="4374194"/>
            <a:ext cx="3415489" cy="1499745"/>
          </a:xfrm>
          <a:prstGeom prst="rightArrow">
            <a:avLst/>
          </a:prstGeom>
          <a:gradFill flip="none" rotWithShape="1">
            <a:gsLst>
              <a:gs pos="72000">
                <a:srgbClr val="DB9602"/>
              </a:gs>
              <a:gs pos="0">
                <a:srgbClr val="FFC000"/>
              </a:gs>
              <a:gs pos="100000">
                <a:schemeClr val="accent6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  <a:cs typeface="Arial" pitchFamily="34" charset="0"/>
              </a:rPr>
              <a:t>業務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  <a:cs typeface="Arial" pitchFamily="34" charset="0"/>
              </a:rPr>
              <a:t>行銷</a:t>
            </a:r>
            <a:endParaRPr lang="en-US" altLang="zh-TW" sz="32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itchFamily="65" charset="-120"/>
              <a:ea typeface="標楷體" pitchFamily="65" charset="-120"/>
              <a:cs typeface="Arial" pitchFamily="34" charset="0"/>
            </a:endParaRPr>
          </a:p>
        </p:txBody>
      </p:sp>
      <p:sp>
        <p:nvSpPr>
          <p:cNvPr id="2" name="向右箭號 1"/>
          <p:cNvSpPr/>
          <p:nvPr/>
        </p:nvSpPr>
        <p:spPr>
          <a:xfrm>
            <a:off x="183501" y="4401089"/>
            <a:ext cx="3415489" cy="1499745"/>
          </a:xfrm>
          <a:prstGeom prst="rightArrow">
            <a:avLst/>
          </a:prstGeom>
          <a:gradFill flip="none" rotWithShape="1">
            <a:gsLst>
              <a:gs pos="81000">
                <a:srgbClr val="0E618F"/>
              </a:gs>
              <a:gs pos="0">
                <a:srgbClr val="00B0F0"/>
              </a:gs>
              <a:gs pos="100000">
                <a:srgbClr val="18284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  <a:cs typeface="Arial" pitchFamily="34" charset="0"/>
              </a:rPr>
              <a:t>扶輪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  <a:cs typeface="Arial" pitchFamily="34" charset="0"/>
              </a:rPr>
              <a:t>經驗</a:t>
            </a:r>
            <a:endParaRPr lang="en-US" altLang="zh-TW" sz="32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itchFamily="65" charset="-120"/>
              <a:ea typeface="標楷體" pitchFamily="65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73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r="25530" b="5557"/>
          <a:stretch/>
        </p:blipFill>
        <p:spPr>
          <a:xfrm>
            <a:off x="5359400" y="1033310"/>
            <a:ext cx="1604390" cy="526119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8" r="18162"/>
          <a:stretch/>
        </p:blipFill>
        <p:spPr>
          <a:xfrm>
            <a:off x="8139960" y="-2"/>
            <a:ext cx="4052048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"/>
          <a:stretch/>
        </p:blipFill>
        <p:spPr>
          <a:xfrm>
            <a:off x="0" y="0"/>
            <a:ext cx="4016188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56166"/>
            <a:ext cx="12192000" cy="677144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生活中的三件事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43212" y="5125569"/>
            <a:ext cx="1390752" cy="1428563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走路</a:t>
            </a:r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4016188" y="6340685"/>
            <a:ext cx="4123772" cy="4572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量體重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>
          <a:xfrm>
            <a:off x="8139960" y="356166"/>
            <a:ext cx="4052040" cy="410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非洲鼓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159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6" t="33244" r="18954" b="23315"/>
          <a:stretch/>
        </p:blipFill>
        <p:spPr>
          <a:xfrm rot="5400000">
            <a:off x="6440054" y="1106058"/>
            <a:ext cx="6867235" cy="463665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185" y="-9232"/>
            <a:ext cx="4566800" cy="687706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864" y="34161"/>
            <a:ext cx="10515600" cy="1325563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成果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988" y="1509522"/>
            <a:ext cx="3165410" cy="3071443"/>
          </a:xfrm>
          <a:noFill/>
        </p:spPr>
        <p:txBody>
          <a:bodyPr>
            <a:normAutofit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公里／天以上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＊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25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天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＊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＊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＝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21000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公里以上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2981255" y="5670902"/>
            <a:ext cx="9210745" cy="103730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體重      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83Kg 〉 71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公斤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Kg</a:t>
            </a: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三酸肝油脂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450  〉 200	</a:t>
            </a: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3010098" y="152399"/>
            <a:ext cx="4565123" cy="103730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2010</a:t>
            </a: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7583915" y="152400"/>
            <a:ext cx="4769450" cy="103730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402494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1.kknews.cc/SIG=1uf17ss/on60008q61n5q62ss4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/>
          <a:stretch/>
        </p:blipFill>
        <p:spPr bwMode="auto">
          <a:xfrm>
            <a:off x="7010400" y="3278766"/>
            <a:ext cx="5181599" cy="358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b="6448"/>
          <a:stretch/>
        </p:blipFill>
        <p:spPr>
          <a:xfrm>
            <a:off x="7008872" y="-4333"/>
            <a:ext cx="5183128" cy="329535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" t="3210" r="2948" b="6034"/>
          <a:stretch/>
        </p:blipFill>
        <p:spPr>
          <a:xfrm>
            <a:off x="-34892" y="-26894"/>
            <a:ext cx="5390690" cy="330566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51929" y="0"/>
            <a:ext cx="1658471" cy="6860188"/>
          </a:xfrm>
        </p:spPr>
        <p:txBody>
          <a:bodyPr vert="eaVert"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生活的體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350460" y="4479130"/>
            <a:ext cx="613350" cy="2778788"/>
          </a:xfrm>
        </p:spPr>
        <p:txBody>
          <a:bodyPr vert="eaVert"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多喝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水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3" y="3281082"/>
            <a:ext cx="5365378" cy="3576918"/>
          </a:xfrm>
          <a:prstGeom prst="rect">
            <a:avLst/>
          </a:prstGeom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5280822" y="18572"/>
            <a:ext cx="613985" cy="2778788"/>
          </a:xfrm>
          <a:prstGeom prst="rect">
            <a:avLst/>
          </a:prstGeom>
        </p:spPr>
        <p:txBody>
          <a:bodyPr vert="eaVert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均衡飲食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6356500" y="13655"/>
            <a:ext cx="601270" cy="1788705"/>
          </a:xfrm>
          <a:prstGeom prst="rect">
            <a:avLst/>
          </a:prstGeom>
        </p:spPr>
        <p:txBody>
          <a:bodyPr vert="eaVert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充分睡眠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5277044" y="4479130"/>
            <a:ext cx="619291" cy="2778788"/>
          </a:xfrm>
          <a:prstGeom prst="rect">
            <a:avLst/>
          </a:prstGeom>
        </p:spPr>
        <p:txBody>
          <a:bodyPr vert="eaVert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適度運動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8479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3873</TotalTime>
  <Words>578</Words>
  <Application>Microsoft Office PowerPoint</Application>
  <PresentationFormat>寬螢幕</PresentationFormat>
  <Paragraphs>149</Paragraphs>
  <Slides>41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52" baseType="lpstr">
      <vt:lpstr>Arial Unicode MS</vt:lpstr>
      <vt:lpstr>微軟正黑體</vt:lpstr>
      <vt:lpstr>新細明體</vt:lpstr>
      <vt:lpstr>標楷體</vt:lpstr>
      <vt:lpstr>Arial</vt:lpstr>
      <vt:lpstr>Calibri</vt:lpstr>
      <vt:lpstr>Calibri Light</vt:lpstr>
      <vt:lpstr>Gabriola</vt:lpstr>
      <vt:lpstr>Garamond</vt:lpstr>
      <vt:lpstr>Microsoft Yi Baiti</vt:lpstr>
      <vt:lpstr>Office 佈景主題</vt:lpstr>
      <vt:lpstr>笑談日常生活</vt:lpstr>
      <vt:lpstr>個人的選擇？</vt:lpstr>
      <vt:lpstr>PowerPoint 簡報</vt:lpstr>
      <vt:lpstr>PowerPoint 簡報</vt:lpstr>
      <vt:lpstr>PowerPoint 簡報</vt:lpstr>
      <vt:lpstr>工作與生活的結合</vt:lpstr>
      <vt:lpstr>生活中的三件事</vt:lpstr>
      <vt:lpstr>成果</vt:lpstr>
      <vt:lpstr>      生活的體悟</vt:lpstr>
      <vt:lpstr>PowerPoint 簡報</vt:lpstr>
      <vt:lpstr>PowerPoint 簡報</vt:lpstr>
      <vt:lpstr>企業責任</vt:lpstr>
      <vt:lpstr>全方位思考，一條龍服務</vt:lpstr>
      <vt:lpstr>建案-敦園</vt:lpstr>
      <vt:lpstr>建案二-麗園</vt:lpstr>
      <vt:lpstr>建案三-悅園</vt:lpstr>
      <vt:lpstr>建案四-土城新案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行銷方式</vt:lpstr>
      <vt:lpstr>業務政策</vt:lpstr>
      <vt:lpstr>PowerPoint 簡報</vt:lpstr>
      <vt:lpstr>PowerPoint 簡報</vt:lpstr>
      <vt:lpstr>PowerPoint 簡報</vt:lpstr>
      <vt:lpstr>PowerPoint 簡報</vt:lpstr>
      <vt:lpstr>PowerPoint 簡報</vt:lpstr>
      <vt:lpstr>公益生活(思考角度)</vt:lpstr>
      <vt:lpstr>PowerPoint 簡報</vt:lpstr>
      <vt:lpstr>PowerPoint 簡報</vt:lpstr>
      <vt:lpstr>PowerPoint 簡報</vt:lpstr>
      <vt:lpstr>PowerPoint 簡報</vt:lpstr>
      <vt:lpstr>教育現場看到的問題</vt:lpstr>
      <vt:lpstr>教育現場看到的問題</vt:lpstr>
      <vt:lpstr>教育現場看到的努力   ․翻轉教育․多元․活潑</vt:lpstr>
      <vt:lpstr>需要的協助</vt:lpstr>
      <vt:lpstr>公益路上的啟發</vt:lpstr>
      <vt:lpstr>生命只是真實呈現日常生活的累積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金錢與生命價值的探討</dc:title>
  <dc:creator>User</dc:creator>
  <cp:lastModifiedBy>User</cp:lastModifiedBy>
  <cp:revision>277</cp:revision>
  <dcterms:created xsi:type="dcterms:W3CDTF">2016-11-12T07:22:22Z</dcterms:created>
  <dcterms:modified xsi:type="dcterms:W3CDTF">2017-12-05T08:14:19Z</dcterms:modified>
</cp:coreProperties>
</file>