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Quattrocento Sans"/>
      <p:regular r:id="rId20"/>
      <p:bold r:id="rId21"/>
      <p:italic r:id="rId22"/>
      <p:boldItalic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regular.fntdata"/><Relationship Id="rId22" Type="http://schemas.openxmlformats.org/officeDocument/2006/relationships/font" Target="fonts/QuattrocentoSans-italic.fntdata"/><Relationship Id="rId21" Type="http://schemas.openxmlformats.org/officeDocument/2006/relationships/font" Target="fonts/QuattrocentoSans-bold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Quattrocento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7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Shape 52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Shape 53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office.msn.com.cn/" TargetMode="External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标题幻灯片">
  <p:cSld name="5_标题幻灯片">
    <p:bg>
      <p:bgPr>
        <a:gradFill>
          <a:gsLst>
            <a:gs pos="0">
              <a:srgbClr val="FCB907"/>
            </a:gs>
            <a:gs pos="51000">
              <a:srgbClr val="FCB907"/>
            </a:gs>
            <a:gs pos="100000">
              <a:srgbClr val="FFD0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标题幻灯片">
  <p:cSld name="6_标题幻灯片">
    <p:bg>
      <p:bgPr>
        <a:solidFill>
          <a:srgbClr val="F2F2F2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标题幻灯片">
  <p:cSld name="1_标题幻灯片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标题幻灯片">
  <p:cSld name="2_标题幻灯片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idx="1" type="body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/>
          <p:nvPr>
            <p:ph idx="3" type="pic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标题幻灯片">
  <p:cSld name="3_标题幻灯片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440604" y="759873"/>
            <a:ext cx="1617751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67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背景图片素材</a:t>
            </a:r>
            <a:endParaRPr sz="1867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440603" y="182445"/>
            <a:ext cx="816249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67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OfficePLUS</a:t>
            </a:r>
            <a:endParaRPr sz="1067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标题幻灯片">
  <p:cSld name="4_标题幻灯片">
    <p:bg>
      <p:bgPr>
        <a:solidFill>
          <a:srgbClr val="E73A1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40603" y="759873"/>
            <a:ext cx="662361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67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标注</a:t>
            </a:r>
            <a:endParaRPr sz="1867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2857674" y="841948"/>
            <a:ext cx="1402001" cy="3292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33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字体使用 </a:t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33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行距</a:t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33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背景图片出处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33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声明</a:t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4395052" y="841948"/>
            <a:ext cx="3727457" cy="3825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33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英文 Calibri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33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中文 微软雅黑</a:t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33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正文 1.3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33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cn.bing.com</a:t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33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互联网是一个开放共享的平台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33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OfficePLUS</a:t>
            </a:r>
            <a:r>
              <a:rPr lang="zh-TW" sz="1333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部分设计灵感与元素来源于网络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33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如有建议请联系 </a:t>
            </a:r>
            <a:r>
              <a:rPr lang="zh-TW" sz="1333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officeplus@microsoft.com</a:t>
            </a:r>
            <a:endParaRPr sz="1333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440603" y="182445"/>
            <a:ext cx="816249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67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OfficePLUS</a:t>
            </a:r>
            <a:endParaRPr sz="1067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标题幻灯片">
  <p:cSld name="7_标题幻灯片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33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点击</a:t>
            </a:r>
            <a:r>
              <a:rPr lang="zh-TW" sz="1333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Logo</a:t>
            </a:r>
            <a:r>
              <a:rPr lang="zh-TW" sz="1333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获取更多优质模板（放映模式）</a:t>
            </a:r>
            <a:endParaRPr sz="1333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" name="Shape 2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400" y="3246653"/>
            <a:ext cx="2489200" cy="410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jpg"/><Relationship Id="rId5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Shape 32"/>
          <p:cNvGrpSpPr/>
          <p:nvPr/>
        </p:nvGrpSpPr>
        <p:grpSpPr>
          <a:xfrm>
            <a:off x="-1958032" y="318414"/>
            <a:ext cx="7282981" cy="7347076"/>
            <a:chOff x="-1958032" y="318414"/>
            <a:chExt cx="7282981" cy="7347076"/>
          </a:xfrm>
        </p:grpSpPr>
        <p:sp>
          <p:nvSpPr>
            <p:cNvPr id="33" name="Shape 33"/>
            <p:cNvSpPr/>
            <p:nvPr/>
          </p:nvSpPr>
          <p:spPr>
            <a:xfrm rot="-1800000">
              <a:off x="-950250" y="1270688"/>
              <a:ext cx="5267417" cy="54425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Shape 34"/>
            <p:cNvGrpSpPr/>
            <p:nvPr/>
          </p:nvGrpSpPr>
          <p:grpSpPr>
            <a:xfrm rot="-1800000">
              <a:off x="-337460" y="2010011"/>
              <a:ext cx="4041837" cy="4008949"/>
              <a:chOff x="1712033" y="1402158"/>
              <a:chExt cx="3450171" cy="3169290"/>
            </a:xfrm>
          </p:grpSpPr>
          <p:cxnSp>
            <p:nvCxnSpPr>
              <p:cNvPr id="35" name="Shape 35"/>
              <p:cNvCxnSpPr/>
              <p:nvPr/>
            </p:nvCxnSpPr>
            <p:spPr>
              <a:xfrm>
                <a:off x="1712033" y="1402158"/>
                <a:ext cx="345017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" name="Shape 36"/>
              <p:cNvCxnSpPr/>
              <p:nvPr/>
            </p:nvCxnSpPr>
            <p:spPr>
              <a:xfrm>
                <a:off x="1712033" y="1854914"/>
                <a:ext cx="345017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" name="Shape 37"/>
              <p:cNvCxnSpPr/>
              <p:nvPr/>
            </p:nvCxnSpPr>
            <p:spPr>
              <a:xfrm>
                <a:off x="1712033" y="2307670"/>
                <a:ext cx="345017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" name="Shape 38"/>
              <p:cNvCxnSpPr/>
              <p:nvPr/>
            </p:nvCxnSpPr>
            <p:spPr>
              <a:xfrm>
                <a:off x="1712033" y="2760426"/>
                <a:ext cx="345017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" name="Shape 39"/>
              <p:cNvCxnSpPr/>
              <p:nvPr/>
            </p:nvCxnSpPr>
            <p:spPr>
              <a:xfrm>
                <a:off x="1712033" y="3213182"/>
                <a:ext cx="345017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" name="Shape 40"/>
              <p:cNvCxnSpPr/>
              <p:nvPr/>
            </p:nvCxnSpPr>
            <p:spPr>
              <a:xfrm>
                <a:off x="1712033" y="3665938"/>
                <a:ext cx="345017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1" name="Shape 41"/>
              <p:cNvCxnSpPr/>
              <p:nvPr/>
            </p:nvCxnSpPr>
            <p:spPr>
              <a:xfrm>
                <a:off x="1712033" y="4118694"/>
                <a:ext cx="345017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" name="Shape 42"/>
              <p:cNvCxnSpPr/>
              <p:nvPr/>
            </p:nvCxnSpPr>
            <p:spPr>
              <a:xfrm>
                <a:off x="1712033" y="4571448"/>
                <a:ext cx="345017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43" name="Shape 43"/>
          <p:cNvSpPr/>
          <p:nvPr/>
        </p:nvSpPr>
        <p:spPr>
          <a:xfrm rot="-2700000">
            <a:off x="7427062" y="2679899"/>
            <a:ext cx="5267417" cy="544252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" name="Shape 44"/>
          <p:cNvGrpSpPr/>
          <p:nvPr/>
        </p:nvGrpSpPr>
        <p:grpSpPr>
          <a:xfrm rot="2700000">
            <a:off x="7973346" y="3441023"/>
            <a:ext cx="4041837" cy="4008949"/>
            <a:chOff x="1712033" y="1402158"/>
            <a:chExt cx="3450171" cy="3169290"/>
          </a:xfrm>
        </p:grpSpPr>
        <p:cxnSp>
          <p:nvCxnSpPr>
            <p:cNvPr id="45" name="Shape 45"/>
            <p:cNvCxnSpPr/>
            <p:nvPr/>
          </p:nvCxnSpPr>
          <p:spPr>
            <a:xfrm>
              <a:off x="1712033" y="1402158"/>
              <a:ext cx="3450171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Shape 46"/>
            <p:cNvCxnSpPr/>
            <p:nvPr/>
          </p:nvCxnSpPr>
          <p:spPr>
            <a:xfrm>
              <a:off x="1712033" y="1854914"/>
              <a:ext cx="3450171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" name="Shape 47"/>
            <p:cNvCxnSpPr/>
            <p:nvPr/>
          </p:nvCxnSpPr>
          <p:spPr>
            <a:xfrm>
              <a:off x="1712033" y="2307670"/>
              <a:ext cx="3450171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Shape 48"/>
            <p:cNvCxnSpPr/>
            <p:nvPr/>
          </p:nvCxnSpPr>
          <p:spPr>
            <a:xfrm>
              <a:off x="1712033" y="2760426"/>
              <a:ext cx="3450171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" name="Shape 49"/>
            <p:cNvCxnSpPr/>
            <p:nvPr/>
          </p:nvCxnSpPr>
          <p:spPr>
            <a:xfrm>
              <a:off x="1712033" y="3213182"/>
              <a:ext cx="3450171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" name="Shape 50"/>
            <p:cNvCxnSpPr/>
            <p:nvPr/>
          </p:nvCxnSpPr>
          <p:spPr>
            <a:xfrm>
              <a:off x="1712033" y="3665938"/>
              <a:ext cx="3450171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Shape 51"/>
            <p:cNvCxnSpPr/>
            <p:nvPr/>
          </p:nvCxnSpPr>
          <p:spPr>
            <a:xfrm>
              <a:off x="1712033" y="4118694"/>
              <a:ext cx="3450171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" name="Shape 52"/>
            <p:cNvCxnSpPr/>
            <p:nvPr/>
          </p:nvCxnSpPr>
          <p:spPr>
            <a:xfrm>
              <a:off x="1712033" y="4571448"/>
              <a:ext cx="3450171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Dot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3" name="Shape 53"/>
          <p:cNvSpPr/>
          <p:nvPr/>
        </p:nvSpPr>
        <p:spPr>
          <a:xfrm>
            <a:off x="3480048" y="461640"/>
            <a:ext cx="5267417" cy="544252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4149511" y="901040"/>
            <a:ext cx="4751634" cy="4081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9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次文化的推坑現象</a:t>
            </a:r>
            <a:endParaRPr b="1" i="0" sz="9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4089515" y="5000954"/>
            <a:ext cx="4111836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以Cosplay為例</a:t>
            </a:r>
            <a:endParaRPr b="1" i="0" sz="4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3704945" y="56225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8253096" y="568556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2282711" y="568556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9826363" y="1869544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Shape 60"/>
          <p:cNvGrpSpPr/>
          <p:nvPr/>
        </p:nvGrpSpPr>
        <p:grpSpPr>
          <a:xfrm>
            <a:off x="853668" y="822973"/>
            <a:ext cx="489613" cy="2127676"/>
            <a:chOff x="6489700" y="1887538"/>
            <a:chExt cx="688975" cy="2994025"/>
          </a:xfrm>
        </p:grpSpPr>
        <p:sp>
          <p:nvSpPr>
            <p:cNvPr id="61" name="Shape 61"/>
            <p:cNvSpPr/>
            <p:nvPr/>
          </p:nvSpPr>
          <p:spPr>
            <a:xfrm>
              <a:off x="6489700" y="1960563"/>
              <a:ext cx="288925" cy="996950"/>
            </a:xfrm>
            <a:custGeom>
              <a:pathLst>
                <a:path extrusionOk="0" h="628" w="182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6489700" y="1960563"/>
              <a:ext cx="288925" cy="996950"/>
            </a:xfrm>
            <a:custGeom>
              <a:pathLst>
                <a:path extrusionOk="0" h="628" w="182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6604000" y="1887538"/>
              <a:ext cx="574675" cy="1235075"/>
            </a:xfrm>
            <a:custGeom>
              <a:pathLst>
                <a:path extrusionOk="0" h="778" w="362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6604000" y="1887538"/>
              <a:ext cx="574675" cy="1235075"/>
            </a:xfrm>
            <a:custGeom>
              <a:pathLst>
                <a:path extrusionOk="0" h="778" w="362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6835775" y="2170113"/>
              <a:ext cx="82550" cy="949325"/>
            </a:xfrm>
            <a:custGeom>
              <a:pathLst>
                <a:path extrusionOk="0" h="598" w="52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6835775" y="2170113"/>
              <a:ext cx="82550" cy="949325"/>
            </a:xfrm>
            <a:custGeom>
              <a:pathLst>
                <a:path extrusionOk="0" h="598" w="52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6610350" y="2951163"/>
              <a:ext cx="69850" cy="171450"/>
            </a:xfrm>
            <a:custGeom>
              <a:pathLst>
                <a:path extrusionOk="0" h="108" w="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6610350" y="2951163"/>
              <a:ext cx="69850" cy="171450"/>
            </a:xfrm>
            <a:custGeom>
              <a:pathLst>
                <a:path extrusionOk="0" h="108" w="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6604000" y="2795588"/>
              <a:ext cx="6350" cy="155575"/>
            </a:xfrm>
            <a:custGeom>
              <a:pathLst>
                <a:path extrusionOk="0" h="98" w="4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6604000" y="2795588"/>
              <a:ext cx="6350" cy="155575"/>
            </a:xfrm>
            <a:custGeom>
              <a:pathLst>
                <a:path extrusionOk="0" h="98" w="4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6604000" y="1887538"/>
              <a:ext cx="180975" cy="1235075"/>
            </a:xfrm>
            <a:custGeom>
              <a:pathLst>
                <a:path extrusionOk="0" h="778" w="114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6604000" y="1887538"/>
              <a:ext cx="180975" cy="1235075"/>
            </a:xfrm>
            <a:custGeom>
              <a:pathLst>
                <a:path extrusionOk="0" h="778" w="114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6835775" y="3119438"/>
              <a:ext cx="82550" cy="3175"/>
            </a:xfrm>
            <a:custGeom>
              <a:pathLst>
                <a:path extrusionOk="0" h="2" w="5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6835775" y="3119438"/>
              <a:ext cx="82550" cy="3175"/>
            </a:xfrm>
            <a:custGeom>
              <a:pathLst>
                <a:path extrusionOk="0" h="2" w="5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6835775" y="3119438"/>
              <a:ext cx="41275" cy="0"/>
            </a:xfrm>
            <a:custGeom>
              <a:pathLst>
                <a:path extrusionOk="0" h="120000"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6835775" y="3119438"/>
              <a:ext cx="41275" cy="0"/>
            </a:xfrm>
            <a:custGeom>
              <a:pathLst>
                <a:path extrusionOk="0" h="120000"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6877050" y="3119438"/>
              <a:ext cx="41275" cy="0"/>
            </a:xfrm>
            <a:custGeom>
              <a:pathLst>
                <a:path extrusionOk="0" h="120000"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6877050" y="3119438"/>
              <a:ext cx="41275" cy="0"/>
            </a:xfrm>
            <a:custGeom>
              <a:pathLst>
                <a:path extrusionOk="0" h="120000"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6835775" y="3119438"/>
              <a:ext cx="82550" cy="0"/>
            </a:xfrm>
            <a:custGeom>
              <a:pathLst>
                <a:path extrusionOk="0" h="120000"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6835775" y="3119438"/>
              <a:ext cx="82550" cy="0"/>
            </a:xfrm>
            <a:custGeom>
              <a:pathLst>
                <a:path extrusionOk="0" h="120000"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6835775" y="3255963"/>
              <a:ext cx="82550" cy="1343025"/>
            </a:xfrm>
            <a:custGeom>
              <a:pathLst>
                <a:path extrusionOk="0" h="846" w="52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6829425" y="3494088"/>
              <a:ext cx="180975" cy="209550"/>
            </a:xfrm>
            <a:custGeom>
              <a:pathLst>
                <a:path extrusionOk="0" h="132" w="114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6829425" y="3687763"/>
              <a:ext cx="107950" cy="111125"/>
            </a:xfrm>
            <a:custGeom>
              <a:pathLst>
                <a:path extrusionOk="0" h="70" w="68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6829425" y="3808413"/>
              <a:ext cx="107950" cy="101600"/>
            </a:xfrm>
            <a:custGeom>
              <a:pathLst>
                <a:path extrusionOk="0" h="64" w="68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6829425" y="3916363"/>
              <a:ext cx="180975" cy="139700"/>
            </a:xfrm>
            <a:custGeom>
              <a:pathLst>
                <a:path extrusionOk="0" h="88" w="114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6829425" y="4049713"/>
              <a:ext cx="165100" cy="60325"/>
            </a:xfrm>
            <a:custGeom>
              <a:pathLst>
                <a:path extrusionOk="0" h="38" w="104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6829425" y="4097338"/>
              <a:ext cx="107950" cy="133350"/>
            </a:xfrm>
            <a:custGeom>
              <a:pathLst>
                <a:path extrusionOk="0" h="84" w="68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6769100" y="4224338"/>
              <a:ext cx="180975" cy="149225"/>
            </a:xfrm>
            <a:custGeom>
              <a:pathLst>
                <a:path extrusionOk="0" h="94" w="11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Shape 107"/>
          <p:cNvGrpSpPr/>
          <p:nvPr/>
        </p:nvGrpSpPr>
        <p:grpSpPr>
          <a:xfrm rot="1384563">
            <a:off x="2137001" y="1598074"/>
            <a:ext cx="403888" cy="2575476"/>
            <a:chOff x="5013325" y="2014538"/>
            <a:chExt cx="463550" cy="2955925"/>
          </a:xfrm>
        </p:grpSpPr>
        <p:sp>
          <p:nvSpPr>
            <p:cNvPr id="108" name="Shape 108"/>
            <p:cNvSpPr/>
            <p:nvPr/>
          </p:nvSpPr>
          <p:spPr>
            <a:xfrm>
              <a:off x="5248275" y="2014538"/>
              <a:ext cx="228600" cy="60325"/>
            </a:xfrm>
            <a:custGeom>
              <a:pathLst>
                <a:path extrusionOk="0" h="38" w="144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5013325" y="2014538"/>
              <a:ext cx="228600" cy="60325"/>
            </a:xfrm>
            <a:custGeom>
              <a:pathLst>
                <a:path extrusionOk="0" h="38" w="144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5127625" y="2014538"/>
              <a:ext cx="234950" cy="60325"/>
            </a:xfrm>
            <a:custGeom>
              <a:pathLst>
                <a:path extrusionOk="0" h="38" w="14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5013325" y="4376738"/>
              <a:ext cx="463550" cy="593725"/>
            </a:xfrm>
            <a:custGeom>
              <a:pathLst>
                <a:path extrusionOk="0" h="374" w="292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5013325" y="4376738"/>
              <a:ext cx="231775" cy="593725"/>
            </a:xfrm>
            <a:custGeom>
              <a:pathLst>
                <a:path extrusionOk="0" h="374" w="146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5127625" y="4376738"/>
              <a:ext cx="234950" cy="152400"/>
            </a:xfrm>
            <a:custGeom>
              <a:pathLst>
                <a:path extrusionOk="0" h="96" w="148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5013325" y="4376738"/>
              <a:ext cx="114300" cy="111125"/>
            </a:xfrm>
            <a:custGeom>
              <a:pathLst>
                <a:path extrusionOk="0" h="70" w="72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5245100" y="4376738"/>
              <a:ext cx="231775" cy="593725"/>
            </a:xfrm>
            <a:custGeom>
              <a:pathLst>
                <a:path extrusionOk="0" h="374" w="146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5362575" y="4376738"/>
              <a:ext cx="114300" cy="111125"/>
            </a:xfrm>
            <a:custGeom>
              <a:pathLst>
                <a:path extrusionOk="0" h="70" w="72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5172075" y="4745038"/>
              <a:ext cx="142875" cy="225425"/>
            </a:xfrm>
            <a:custGeom>
              <a:pathLst>
                <a:path extrusionOk="0" h="142" w="90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Shape 127"/>
          <p:cNvSpPr txBox="1"/>
          <p:nvPr/>
        </p:nvSpPr>
        <p:spPr>
          <a:xfrm>
            <a:off x="7932157" y="6059772"/>
            <a:ext cx="3980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輔大企管碩一 陳慧瑀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651540" y="428055"/>
            <a:ext cx="11021171" cy="57469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886583" y="62007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11103359" y="62007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3248512" y="627132"/>
            <a:ext cx="5827236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可以用那些理論解釋？</a:t>
            </a:r>
            <a:endParaRPr b="1" sz="4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7268382" y="2760433"/>
            <a:ext cx="2533135" cy="15816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 b="0" l="0" r="0" t="15165"/>
          <a:stretch/>
        </p:blipFill>
        <p:spPr>
          <a:xfrm>
            <a:off x="-251234" y="1527940"/>
            <a:ext cx="9029474" cy="464548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/>
          <p:nvPr/>
        </p:nvSpPr>
        <p:spPr>
          <a:xfrm>
            <a:off x="6749845" y="2831580"/>
            <a:ext cx="3570208" cy="1439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馬斯洛</a:t>
            </a:r>
            <a:endParaRPr b="1" sz="4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需求層次理論</a:t>
            </a:r>
            <a:endParaRPr b="1" sz="4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2021879" y="3066757"/>
            <a:ext cx="4276579" cy="928468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745979" y="2475826"/>
            <a:ext cx="249299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FF7D7E"/>
                </a:solidFill>
                <a:latin typeface="Arial"/>
                <a:ea typeface="Arial"/>
                <a:cs typeface="Arial"/>
                <a:sym typeface="Arial"/>
              </a:rPr>
              <a:t>愛與歸屬感</a:t>
            </a:r>
            <a:endParaRPr b="1" sz="3600">
              <a:solidFill>
                <a:srgbClr val="FF7D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651540" y="428055"/>
            <a:ext cx="11021171" cy="57469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886583" y="62007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11103359" y="62007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3530643" y="627132"/>
            <a:ext cx="5262979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目前論文進行如何？</a:t>
            </a:r>
            <a:endParaRPr b="1" sz="4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Shape 314"/>
          <p:cNvGrpSpPr/>
          <p:nvPr/>
        </p:nvGrpSpPr>
        <p:grpSpPr>
          <a:xfrm>
            <a:off x="891477" y="2927341"/>
            <a:ext cx="10542794" cy="1139761"/>
            <a:chOff x="4894" y="2499286"/>
            <a:chExt cx="10542794" cy="1139761"/>
          </a:xfrm>
        </p:grpSpPr>
        <p:sp>
          <p:nvSpPr>
            <p:cNvPr id="315" name="Shape 315"/>
            <p:cNvSpPr/>
            <p:nvPr/>
          </p:nvSpPr>
          <p:spPr>
            <a:xfrm>
              <a:off x="4894" y="2499286"/>
              <a:ext cx="2849403" cy="1139761"/>
            </a:xfrm>
            <a:prstGeom prst="chevron">
              <a:avLst>
                <a:gd fmla="val 50000" name="adj"/>
              </a:avLst>
            </a:prstGeom>
            <a:solidFill>
              <a:srgbClr val="FE6D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Shape 316"/>
            <p:cNvSpPr txBox="1"/>
            <p:nvPr/>
          </p:nvSpPr>
          <p:spPr>
            <a:xfrm>
              <a:off x="574775" y="2499286"/>
              <a:ext cx="1709642" cy="1139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擬定論文題目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2569358" y="2499286"/>
              <a:ext cx="2849403" cy="1139761"/>
            </a:xfrm>
            <a:prstGeom prst="chevron">
              <a:avLst>
                <a:gd fmla="val 50000" name="adj"/>
              </a:avLst>
            </a:prstGeom>
            <a:solidFill>
              <a:srgbClr val="FE6D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3139239" y="2499286"/>
              <a:ext cx="1709642" cy="1139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決定論文架構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5133821" y="2499286"/>
              <a:ext cx="2849403" cy="1139761"/>
            </a:xfrm>
            <a:prstGeom prst="chevron">
              <a:avLst>
                <a:gd fmla="val 50000" name="adj"/>
              </a:avLst>
            </a:prstGeom>
            <a:solidFill>
              <a:srgbClr val="FE6D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Shape 320"/>
            <p:cNvSpPr txBox="1"/>
            <p:nvPr/>
          </p:nvSpPr>
          <p:spPr>
            <a:xfrm>
              <a:off x="5703702" y="2499286"/>
              <a:ext cx="1709642" cy="1139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擬定訪談問卷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7698285" y="2499286"/>
              <a:ext cx="2849403" cy="1139761"/>
            </a:xfrm>
            <a:prstGeom prst="chevron">
              <a:avLst>
                <a:gd fmla="val 50000" name="adj"/>
              </a:avLst>
            </a:prstGeom>
            <a:solidFill>
              <a:srgbClr val="FE6D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Shape 322"/>
            <p:cNvSpPr txBox="1"/>
            <p:nvPr/>
          </p:nvSpPr>
          <p:spPr>
            <a:xfrm>
              <a:off x="8268166" y="2499286"/>
              <a:ext cx="1709642" cy="1139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質性分析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Shape 323"/>
          <p:cNvGrpSpPr/>
          <p:nvPr/>
        </p:nvGrpSpPr>
        <p:grpSpPr>
          <a:xfrm>
            <a:off x="3310662" y="1757732"/>
            <a:ext cx="5482960" cy="3542189"/>
            <a:chOff x="3310662" y="1757732"/>
            <a:chExt cx="5482960" cy="3542189"/>
          </a:xfrm>
        </p:grpSpPr>
        <p:cxnSp>
          <p:nvCxnSpPr>
            <p:cNvPr id="324" name="Shape 324"/>
            <p:cNvCxnSpPr/>
            <p:nvPr/>
          </p:nvCxnSpPr>
          <p:spPr>
            <a:xfrm>
              <a:off x="4839286" y="2293034"/>
              <a:ext cx="0" cy="548640"/>
            </a:xfrm>
            <a:prstGeom prst="straightConnector1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25" name="Shape 325"/>
            <p:cNvSpPr txBox="1"/>
            <p:nvPr/>
          </p:nvSpPr>
          <p:spPr>
            <a:xfrm>
              <a:off x="3310662" y="1757732"/>
              <a:ext cx="30572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尚未做出完整架構</a:t>
              </a:r>
              <a:endPara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6" name="Shape 326"/>
            <p:cNvCxnSpPr/>
            <p:nvPr/>
          </p:nvCxnSpPr>
          <p:spPr>
            <a:xfrm rot="10800000">
              <a:off x="7340991" y="4203896"/>
              <a:ext cx="0" cy="548640"/>
            </a:xfrm>
            <a:prstGeom prst="straightConnector1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27" name="Shape 327"/>
            <p:cNvSpPr txBox="1"/>
            <p:nvPr/>
          </p:nvSpPr>
          <p:spPr>
            <a:xfrm>
              <a:off x="6095447" y="4776701"/>
              <a:ext cx="26981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已設定訪談對象</a:t>
              </a:r>
              <a:endPara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651540" y="428055"/>
            <a:ext cx="11021171" cy="57469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886583" y="62007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11103359" y="62007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3530643" y="627132"/>
            <a:ext cx="5262979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目前論文進行如何？</a:t>
            </a:r>
            <a:endParaRPr b="1" sz="4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Shape 336"/>
          <p:cNvGrpSpPr/>
          <p:nvPr/>
        </p:nvGrpSpPr>
        <p:grpSpPr>
          <a:xfrm>
            <a:off x="891477" y="2927341"/>
            <a:ext cx="10542794" cy="1139761"/>
            <a:chOff x="4894" y="2499286"/>
            <a:chExt cx="10542794" cy="1139761"/>
          </a:xfrm>
        </p:grpSpPr>
        <p:sp>
          <p:nvSpPr>
            <p:cNvPr id="337" name="Shape 337"/>
            <p:cNvSpPr/>
            <p:nvPr/>
          </p:nvSpPr>
          <p:spPr>
            <a:xfrm>
              <a:off x="4894" y="2499286"/>
              <a:ext cx="2849403" cy="1139761"/>
            </a:xfrm>
            <a:prstGeom prst="chevron">
              <a:avLst>
                <a:gd fmla="val 50000" name="adj"/>
              </a:avLst>
            </a:prstGeom>
            <a:solidFill>
              <a:srgbClr val="FE6D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Shape 338"/>
            <p:cNvSpPr txBox="1"/>
            <p:nvPr/>
          </p:nvSpPr>
          <p:spPr>
            <a:xfrm>
              <a:off x="574775" y="2499286"/>
              <a:ext cx="1709642" cy="1139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擬定論文題目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2569358" y="2499286"/>
              <a:ext cx="2849403" cy="1139761"/>
            </a:xfrm>
            <a:prstGeom prst="chevron">
              <a:avLst>
                <a:gd fmla="val 50000" name="adj"/>
              </a:avLst>
            </a:prstGeom>
            <a:solidFill>
              <a:srgbClr val="FE6D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Shape 340"/>
            <p:cNvSpPr txBox="1"/>
            <p:nvPr/>
          </p:nvSpPr>
          <p:spPr>
            <a:xfrm>
              <a:off x="3139239" y="2499286"/>
              <a:ext cx="1709642" cy="1139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決定論文架構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5133821" y="2499286"/>
              <a:ext cx="2849403" cy="1139761"/>
            </a:xfrm>
            <a:prstGeom prst="chevron">
              <a:avLst>
                <a:gd fmla="val 50000" name="adj"/>
              </a:avLst>
            </a:prstGeom>
            <a:solidFill>
              <a:srgbClr val="FE6D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Shape 342"/>
            <p:cNvSpPr txBox="1"/>
            <p:nvPr/>
          </p:nvSpPr>
          <p:spPr>
            <a:xfrm>
              <a:off x="5703702" y="2499286"/>
              <a:ext cx="1709642" cy="1139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擬定訪談問卷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7698285" y="2499286"/>
              <a:ext cx="2849403" cy="1139761"/>
            </a:xfrm>
            <a:prstGeom prst="chevron">
              <a:avLst>
                <a:gd fmla="val 50000" name="adj"/>
              </a:avLst>
            </a:prstGeom>
            <a:solidFill>
              <a:srgbClr val="FE6D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Shape 344"/>
            <p:cNvSpPr txBox="1"/>
            <p:nvPr/>
          </p:nvSpPr>
          <p:spPr>
            <a:xfrm>
              <a:off x="8268166" y="2499286"/>
              <a:ext cx="1709642" cy="1139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質性分析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" name="Shape 345"/>
          <p:cNvSpPr txBox="1"/>
          <p:nvPr/>
        </p:nvSpPr>
        <p:spPr>
          <a:xfrm>
            <a:off x="1955727" y="4441818"/>
            <a:ext cx="447352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1"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6月底完成論文架構</a:t>
            </a:r>
            <a:endParaRPr b="1"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1"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7月確定問卷題目</a:t>
            </a:r>
            <a:endParaRPr b="1"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1"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8月開始訪談</a:t>
            </a:r>
            <a:endParaRPr b="1"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251516" y="204103"/>
            <a:ext cx="11708836" cy="648930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429991" y="397820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11451912" y="375027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429991" y="6182924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11451912" y="6160131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5" name="Shape 355"/>
          <p:cNvCxnSpPr/>
          <p:nvPr/>
        </p:nvCxnSpPr>
        <p:spPr>
          <a:xfrm>
            <a:off x="1430829" y="2540376"/>
            <a:ext cx="9285422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lgDashDot"/>
            <a:miter lim="800000"/>
            <a:headEnd len="sm" w="sm" type="none"/>
            <a:tailEnd len="sm" w="sm" type="none"/>
          </a:ln>
        </p:spPr>
      </p:cxnSp>
      <p:cxnSp>
        <p:nvCxnSpPr>
          <p:cNvPr id="356" name="Shape 356"/>
          <p:cNvCxnSpPr/>
          <p:nvPr/>
        </p:nvCxnSpPr>
        <p:spPr>
          <a:xfrm>
            <a:off x="1430829" y="3231359"/>
            <a:ext cx="9285422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lgDashDot"/>
            <a:miter lim="800000"/>
            <a:headEnd len="sm" w="sm" type="none"/>
            <a:tailEnd len="sm" w="sm" type="none"/>
          </a:ln>
        </p:spPr>
      </p:cxnSp>
      <p:cxnSp>
        <p:nvCxnSpPr>
          <p:cNvPr id="357" name="Shape 357"/>
          <p:cNvCxnSpPr/>
          <p:nvPr/>
        </p:nvCxnSpPr>
        <p:spPr>
          <a:xfrm>
            <a:off x="1430829" y="3978611"/>
            <a:ext cx="9285422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lgDashDot"/>
            <a:miter lim="800000"/>
            <a:headEnd len="sm" w="sm" type="none"/>
            <a:tailEnd len="sm" w="sm" type="none"/>
          </a:ln>
        </p:spPr>
      </p:cxnSp>
      <p:cxnSp>
        <p:nvCxnSpPr>
          <p:cNvPr id="358" name="Shape 358"/>
          <p:cNvCxnSpPr/>
          <p:nvPr/>
        </p:nvCxnSpPr>
        <p:spPr>
          <a:xfrm>
            <a:off x="1430829" y="4683658"/>
            <a:ext cx="9285422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lgDashDot"/>
            <a:miter lim="800000"/>
            <a:headEnd len="sm" w="sm" type="none"/>
            <a:tailEnd len="sm" w="sm" type="none"/>
          </a:ln>
        </p:spPr>
      </p:cxnSp>
      <p:sp>
        <p:nvSpPr>
          <p:cNvPr id="359" name="Shape 359"/>
          <p:cNvSpPr txBox="1"/>
          <p:nvPr/>
        </p:nvSpPr>
        <p:spPr>
          <a:xfrm>
            <a:off x="1515290" y="1669612"/>
            <a:ext cx="9285422" cy="2935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　　世代交替，現今許多年輕人的行為模式與動機受到科技便利的影響，加上觀念的改變，已不再適用傳統的領導方式。為了減少代溝的存在，必須了解什麼方式對團隊、社團，甚至是公司的組織能夠更容易建立起信任感，強健合作能力。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Shape 360"/>
          <p:cNvGrpSpPr/>
          <p:nvPr/>
        </p:nvGrpSpPr>
        <p:grpSpPr>
          <a:xfrm rot="-1252279">
            <a:off x="692642" y="3760151"/>
            <a:ext cx="489613" cy="2127676"/>
            <a:chOff x="6489700" y="1887538"/>
            <a:chExt cx="688975" cy="2994025"/>
          </a:xfrm>
        </p:grpSpPr>
        <p:sp>
          <p:nvSpPr>
            <p:cNvPr id="361" name="Shape 361"/>
            <p:cNvSpPr/>
            <p:nvPr/>
          </p:nvSpPr>
          <p:spPr>
            <a:xfrm>
              <a:off x="6489700" y="1960563"/>
              <a:ext cx="288925" cy="996950"/>
            </a:xfrm>
            <a:custGeom>
              <a:pathLst>
                <a:path extrusionOk="0" h="628" w="182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6489700" y="1960563"/>
              <a:ext cx="288925" cy="996950"/>
            </a:xfrm>
            <a:custGeom>
              <a:pathLst>
                <a:path extrusionOk="0" h="628" w="182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6604000" y="1887538"/>
              <a:ext cx="574675" cy="1235075"/>
            </a:xfrm>
            <a:custGeom>
              <a:pathLst>
                <a:path extrusionOk="0" h="778" w="362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6604000" y="1887538"/>
              <a:ext cx="574675" cy="1235075"/>
            </a:xfrm>
            <a:custGeom>
              <a:pathLst>
                <a:path extrusionOk="0" h="778" w="362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6835775" y="2170113"/>
              <a:ext cx="82550" cy="949325"/>
            </a:xfrm>
            <a:custGeom>
              <a:pathLst>
                <a:path extrusionOk="0" h="598" w="52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6835775" y="2170113"/>
              <a:ext cx="82550" cy="949325"/>
            </a:xfrm>
            <a:custGeom>
              <a:pathLst>
                <a:path extrusionOk="0" h="598" w="52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6610350" y="2951163"/>
              <a:ext cx="69850" cy="171450"/>
            </a:xfrm>
            <a:custGeom>
              <a:pathLst>
                <a:path extrusionOk="0" h="108" w="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6610350" y="2951163"/>
              <a:ext cx="69850" cy="171450"/>
            </a:xfrm>
            <a:custGeom>
              <a:pathLst>
                <a:path extrusionOk="0" h="108" w="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6604000" y="2795588"/>
              <a:ext cx="6350" cy="155575"/>
            </a:xfrm>
            <a:custGeom>
              <a:pathLst>
                <a:path extrusionOk="0" h="98" w="4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6604000" y="2795588"/>
              <a:ext cx="6350" cy="155575"/>
            </a:xfrm>
            <a:custGeom>
              <a:pathLst>
                <a:path extrusionOk="0" h="98" w="4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Shape 371"/>
            <p:cNvSpPr/>
            <p:nvPr/>
          </p:nvSpPr>
          <p:spPr>
            <a:xfrm>
              <a:off x="6604000" y="1887538"/>
              <a:ext cx="180975" cy="1235075"/>
            </a:xfrm>
            <a:custGeom>
              <a:pathLst>
                <a:path extrusionOk="0" h="778" w="114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6604000" y="1887538"/>
              <a:ext cx="180975" cy="1235075"/>
            </a:xfrm>
            <a:custGeom>
              <a:pathLst>
                <a:path extrusionOk="0" h="778" w="114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6835775" y="3119438"/>
              <a:ext cx="82550" cy="3175"/>
            </a:xfrm>
            <a:custGeom>
              <a:pathLst>
                <a:path extrusionOk="0" h="2" w="5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6835775" y="3119438"/>
              <a:ext cx="82550" cy="3175"/>
            </a:xfrm>
            <a:custGeom>
              <a:pathLst>
                <a:path extrusionOk="0" h="2" w="5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6835775" y="3119438"/>
              <a:ext cx="41275" cy="0"/>
            </a:xfrm>
            <a:custGeom>
              <a:pathLst>
                <a:path extrusionOk="0" h="120000"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6835775" y="3119438"/>
              <a:ext cx="41275" cy="0"/>
            </a:xfrm>
            <a:custGeom>
              <a:pathLst>
                <a:path extrusionOk="0" h="120000"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6877050" y="3119438"/>
              <a:ext cx="41275" cy="0"/>
            </a:xfrm>
            <a:custGeom>
              <a:pathLst>
                <a:path extrusionOk="0" h="120000"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6877050" y="3119438"/>
              <a:ext cx="41275" cy="0"/>
            </a:xfrm>
            <a:custGeom>
              <a:pathLst>
                <a:path extrusionOk="0" h="120000"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6835775" y="3119438"/>
              <a:ext cx="82550" cy="0"/>
            </a:xfrm>
            <a:custGeom>
              <a:pathLst>
                <a:path extrusionOk="0" h="120000"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6835775" y="3119438"/>
              <a:ext cx="82550" cy="0"/>
            </a:xfrm>
            <a:custGeom>
              <a:pathLst>
                <a:path extrusionOk="0" h="120000"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6835775" y="3255963"/>
              <a:ext cx="82550" cy="1343025"/>
            </a:xfrm>
            <a:custGeom>
              <a:pathLst>
                <a:path extrusionOk="0" h="846" w="52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6829425" y="3494088"/>
              <a:ext cx="180975" cy="209550"/>
            </a:xfrm>
            <a:custGeom>
              <a:pathLst>
                <a:path extrusionOk="0" h="132" w="114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6829425" y="3687763"/>
              <a:ext cx="107950" cy="111125"/>
            </a:xfrm>
            <a:custGeom>
              <a:pathLst>
                <a:path extrusionOk="0" h="70" w="68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6829425" y="3808413"/>
              <a:ext cx="107950" cy="101600"/>
            </a:xfrm>
            <a:custGeom>
              <a:pathLst>
                <a:path extrusionOk="0" h="64" w="68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6829425" y="3916363"/>
              <a:ext cx="180975" cy="139700"/>
            </a:xfrm>
            <a:custGeom>
              <a:pathLst>
                <a:path extrusionOk="0" h="88" w="114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6829425" y="4049713"/>
              <a:ext cx="165100" cy="60325"/>
            </a:xfrm>
            <a:custGeom>
              <a:pathLst>
                <a:path extrusionOk="0" h="38" w="104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6829425" y="4097338"/>
              <a:ext cx="107950" cy="133350"/>
            </a:xfrm>
            <a:custGeom>
              <a:pathLst>
                <a:path extrusionOk="0" h="84" w="68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6769100" y="4224338"/>
              <a:ext cx="180975" cy="149225"/>
            </a:xfrm>
            <a:custGeom>
              <a:pathLst>
                <a:path extrusionOk="0" h="94" w="11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Shape 407"/>
          <p:cNvGrpSpPr/>
          <p:nvPr/>
        </p:nvGrpSpPr>
        <p:grpSpPr>
          <a:xfrm rot="-2039605">
            <a:off x="10808298" y="426363"/>
            <a:ext cx="489613" cy="2127676"/>
            <a:chOff x="6489700" y="1887538"/>
            <a:chExt cx="688975" cy="2994025"/>
          </a:xfrm>
        </p:grpSpPr>
        <p:sp>
          <p:nvSpPr>
            <p:cNvPr id="408" name="Shape 408"/>
            <p:cNvSpPr/>
            <p:nvPr/>
          </p:nvSpPr>
          <p:spPr>
            <a:xfrm>
              <a:off x="6489700" y="1960563"/>
              <a:ext cx="288925" cy="996950"/>
            </a:xfrm>
            <a:custGeom>
              <a:pathLst>
                <a:path extrusionOk="0" h="628" w="182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6489700" y="1960563"/>
              <a:ext cx="288925" cy="996950"/>
            </a:xfrm>
            <a:custGeom>
              <a:pathLst>
                <a:path extrusionOk="0" h="628" w="182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6604000" y="1887538"/>
              <a:ext cx="574675" cy="1235075"/>
            </a:xfrm>
            <a:custGeom>
              <a:pathLst>
                <a:path extrusionOk="0" h="778" w="362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6604000" y="1887538"/>
              <a:ext cx="574675" cy="1235075"/>
            </a:xfrm>
            <a:custGeom>
              <a:pathLst>
                <a:path extrusionOk="0" h="778" w="362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6835775" y="2170113"/>
              <a:ext cx="82550" cy="949325"/>
            </a:xfrm>
            <a:custGeom>
              <a:pathLst>
                <a:path extrusionOk="0" h="598" w="52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6835775" y="2170113"/>
              <a:ext cx="82550" cy="949325"/>
            </a:xfrm>
            <a:custGeom>
              <a:pathLst>
                <a:path extrusionOk="0" h="598" w="52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6610350" y="2951163"/>
              <a:ext cx="69850" cy="171450"/>
            </a:xfrm>
            <a:custGeom>
              <a:pathLst>
                <a:path extrusionOk="0" h="108" w="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6610350" y="2951163"/>
              <a:ext cx="69850" cy="171450"/>
            </a:xfrm>
            <a:custGeom>
              <a:pathLst>
                <a:path extrusionOk="0" h="108" w="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6604000" y="2795588"/>
              <a:ext cx="6350" cy="155575"/>
            </a:xfrm>
            <a:custGeom>
              <a:pathLst>
                <a:path extrusionOk="0" h="98" w="4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6604000" y="2795588"/>
              <a:ext cx="6350" cy="155575"/>
            </a:xfrm>
            <a:custGeom>
              <a:pathLst>
                <a:path extrusionOk="0" h="98" w="4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6604000" y="1887538"/>
              <a:ext cx="180975" cy="1235075"/>
            </a:xfrm>
            <a:custGeom>
              <a:pathLst>
                <a:path extrusionOk="0" h="778" w="114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6604000" y="1887538"/>
              <a:ext cx="180975" cy="1235075"/>
            </a:xfrm>
            <a:custGeom>
              <a:pathLst>
                <a:path extrusionOk="0" h="778" w="114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6835775" y="3119438"/>
              <a:ext cx="82550" cy="3175"/>
            </a:xfrm>
            <a:custGeom>
              <a:pathLst>
                <a:path extrusionOk="0" h="2" w="5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>
              <a:off x="6835775" y="3119438"/>
              <a:ext cx="82550" cy="3175"/>
            </a:xfrm>
            <a:custGeom>
              <a:pathLst>
                <a:path extrusionOk="0" h="2" w="5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6835775" y="3119438"/>
              <a:ext cx="41275" cy="0"/>
            </a:xfrm>
            <a:custGeom>
              <a:pathLst>
                <a:path extrusionOk="0" h="120000"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6835775" y="3119438"/>
              <a:ext cx="41275" cy="0"/>
            </a:xfrm>
            <a:custGeom>
              <a:pathLst>
                <a:path extrusionOk="0" h="120000"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6877050" y="3119438"/>
              <a:ext cx="41275" cy="0"/>
            </a:xfrm>
            <a:custGeom>
              <a:pathLst>
                <a:path extrusionOk="0" h="120000"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6877050" y="3119438"/>
              <a:ext cx="41275" cy="0"/>
            </a:xfrm>
            <a:custGeom>
              <a:pathLst>
                <a:path extrusionOk="0" h="120000"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6835775" y="3119438"/>
              <a:ext cx="82550" cy="0"/>
            </a:xfrm>
            <a:custGeom>
              <a:pathLst>
                <a:path extrusionOk="0" h="120000"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>
              <a:off x="6835775" y="3119438"/>
              <a:ext cx="82550" cy="0"/>
            </a:xfrm>
            <a:custGeom>
              <a:pathLst>
                <a:path extrusionOk="0" h="120000"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Shape 437"/>
            <p:cNvSpPr/>
            <p:nvPr/>
          </p:nvSpPr>
          <p:spPr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Shape 438"/>
            <p:cNvSpPr/>
            <p:nvPr/>
          </p:nvSpPr>
          <p:spPr>
            <a:xfrm>
              <a:off x="6835775" y="3255963"/>
              <a:ext cx="82550" cy="1343025"/>
            </a:xfrm>
            <a:custGeom>
              <a:pathLst>
                <a:path extrusionOk="0" h="846" w="52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Shape 442"/>
            <p:cNvSpPr/>
            <p:nvPr/>
          </p:nvSpPr>
          <p:spPr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6829425" y="3494088"/>
              <a:ext cx="180975" cy="209550"/>
            </a:xfrm>
            <a:custGeom>
              <a:pathLst>
                <a:path extrusionOk="0" h="132" w="114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6829425" y="3687763"/>
              <a:ext cx="107950" cy="111125"/>
            </a:xfrm>
            <a:custGeom>
              <a:pathLst>
                <a:path extrusionOk="0" h="70" w="68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6829425" y="3808413"/>
              <a:ext cx="107950" cy="101600"/>
            </a:xfrm>
            <a:custGeom>
              <a:pathLst>
                <a:path extrusionOk="0" h="64" w="68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6829425" y="3916363"/>
              <a:ext cx="180975" cy="139700"/>
            </a:xfrm>
            <a:custGeom>
              <a:pathLst>
                <a:path extrusionOk="0" h="88" w="114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>
              <a:off x="6829425" y="4049713"/>
              <a:ext cx="165100" cy="60325"/>
            </a:xfrm>
            <a:custGeom>
              <a:pathLst>
                <a:path extrusionOk="0" h="38" w="104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Shape 452"/>
            <p:cNvSpPr/>
            <p:nvPr/>
          </p:nvSpPr>
          <p:spPr>
            <a:xfrm>
              <a:off x="6829425" y="4097338"/>
              <a:ext cx="107950" cy="133350"/>
            </a:xfrm>
            <a:custGeom>
              <a:pathLst>
                <a:path extrusionOk="0" h="84" w="68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6769100" y="4224338"/>
              <a:ext cx="180975" cy="149225"/>
            </a:xfrm>
            <a:custGeom>
              <a:pathLst>
                <a:path extrusionOk="0" h="94" w="11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Shape 454"/>
          <p:cNvGrpSpPr/>
          <p:nvPr/>
        </p:nvGrpSpPr>
        <p:grpSpPr>
          <a:xfrm rot="-5041740">
            <a:off x="1268717" y="4899393"/>
            <a:ext cx="489613" cy="2127676"/>
            <a:chOff x="6489700" y="1887538"/>
            <a:chExt cx="688975" cy="2994025"/>
          </a:xfrm>
        </p:grpSpPr>
        <p:sp>
          <p:nvSpPr>
            <p:cNvPr id="455" name="Shape 455"/>
            <p:cNvSpPr/>
            <p:nvPr/>
          </p:nvSpPr>
          <p:spPr>
            <a:xfrm>
              <a:off x="6489700" y="1960563"/>
              <a:ext cx="288925" cy="996950"/>
            </a:xfrm>
            <a:custGeom>
              <a:pathLst>
                <a:path extrusionOk="0" h="628" w="182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6489700" y="1960563"/>
              <a:ext cx="288925" cy="996950"/>
            </a:xfrm>
            <a:custGeom>
              <a:pathLst>
                <a:path extrusionOk="0" h="628" w="182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Shape 457"/>
            <p:cNvSpPr/>
            <p:nvPr/>
          </p:nvSpPr>
          <p:spPr>
            <a:xfrm>
              <a:off x="6604000" y="1887538"/>
              <a:ext cx="574675" cy="1235075"/>
            </a:xfrm>
            <a:custGeom>
              <a:pathLst>
                <a:path extrusionOk="0" h="778" w="362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Shape 458"/>
            <p:cNvSpPr/>
            <p:nvPr/>
          </p:nvSpPr>
          <p:spPr>
            <a:xfrm>
              <a:off x="6604000" y="1887538"/>
              <a:ext cx="574675" cy="1235075"/>
            </a:xfrm>
            <a:custGeom>
              <a:pathLst>
                <a:path extrusionOk="0" h="778" w="362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Shape 459"/>
            <p:cNvSpPr/>
            <p:nvPr/>
          </p:nvSpPr>
          <p:spPr>
            <a:xfrm>
              <a:off x="6835775" y="2170113"/>
              <a:ext cx="82550" cy="949325"/>
            </a:xfrm>
            <a:custGeom>
              <a:pathLst>
                <a:path extrusionOk="0" h="598" w="52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Shape 460"/>
            <p:cNvSpPr/>
            <p:nvPr/>
          </p:nvSpPr>
          <p:spPr>
            <a:xfrm>
              <a:off x="6835775" y="2170113"/>
              <a:ext cx="82550" cy="949325"/>
            </a:xfrm>
            <a:custGeom>
              <a:pathLst>
                <a:path extrusionOk="0" h="598" w="52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Shape 461"/>
            <p:cNvSpPr/>
            <p:nvPr/>
          </p:nvSpPr>
          <p:spPr>
            <a:xfrm>
              <a:off x="6610350" y="2951163"/>
              <a:ext cx="69850" cy="171450"/>
            </a:xfrm>
            <a:custGeom>
              <a:pathLst>
                <a:path extrusionOk="0" h="108" w="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Shape 462"/>
            <p:cNvSpPr/>
            <p:nvPr/>
          </p:nvSpPr>
          <p:spPr>
            <a:xfrm>
              <a:off x="6610350" y="2951163"/>
              <a:ext cx="69850" cy="171450"/>
            </a:xfrm>
            <a:custGeom>
              <a:pathLst>
                <a:path extrusionOk="0" h="108" w="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Shape 463"/>
            <p:cNvSpPr/>
            <p:nvPr/>
          </p:nvSpPr>
          <p:spPr>
            <a:xfrm>
              <a:off x="6604000" y="2795588"/>
              <a:ext cx="6350" cy="155575"/>
            </a:xfrm>
            <a:custGeom>
              <a:pathLst>
                <a:path extrusionOk="0" h="98" w="4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Shape 464"/>
            <p:cNvSpPr/>
            <p:nvPr/>
          </p:nvSpPr>
          <p:spPr>
            <a:xfrm>
              <a:off x="6604000" y="2795588"/>
              <a:ext cx="6350" cy="155575"/>
            </a:xfrm>
            <a:custGeom>
              <a:pathLst>
                <a:path extrusionOk="0" h="98" w="4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Shape 465"/>
            <p:cNvSpPr/>
            <p:nvPr/>
          </p:nvSpPr>
          <p:spPr>
            <a:xfrm>
              <a:off x="6604000" y="1887538"/>
              <a:ext cx="180975" cy="1235075"/>
            </a:xfrm>
            <a:custGeom>
              <a:pathLst>
                <a:path extrusionOk="0" h="778" w="114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Shape 466"/>
            <p:cNvSpPr/>
            <p:nvPr/>
          </p:nvSpPr>
          <p:spPr>
            <a:xfrm>
              <a:off x="6604000" y="1887538"/>
              <a:ext cx="180975" cy="1235075"/>
            </a:xfrm>
            <a:custGeom>
              <a:pathLst>
                <a:path extrusionOk="0" h="778" w="114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Shape 468"/>
            <p:cNvSpPr/>
            <p:nvPr/>
          </p:nvSpPr>
          <p:spPr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Shape 469"/>
            <p:cNvSpPr/>
            <p:nvPr/>
          </p:nvSpPr>
          <p:spPr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Shape 471"/>
            <p:cNvSpPr/>
            <p:nvPr/>
          </p:nvSpPr>
          <p:spPr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Shape 474"/>
            <p:cNvSpPr/>
            <p:nvPr/>
          </p:nvSpPr>
          <p:spPr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6835775" y="3119438"/>
              <a:ext cx="82550" cy="3175"/>
            </a:xfrm>
            <a:custGeom>
              <a:pathLst>
                <a:path extrusionOk="0" h="2" w="5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>
              <a:off x="6835775" y="3119438"/>
              <a:ext cx="82550" cy="3175"/>
            </a:xfrm>
            <a:custGeom>
              <a:pathLst>
                <a:path extrusionOk="0" h="2" w="5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6835775" y="3119438"/>
              <a:ext cx="41275" cy="0"/>
            </a:xfrm>
            <a:custGeom>
              <a:pathLst>
                <a:path extrusionOk="0" h="120000"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6835775" y="3119438"/>
              <a:ext cx="41275" cy="0"/>
            </a:xfrm>
            <a:custGeom>
              <a:pathLst>
                <a:path extrusionOk="0" h="120000"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6877050" y="3119438"/>
              <a:ext cx="41275" cy="0"/>
            </a:xfrm>
            <a:custGeom>
              <a:pathLst>
                <a:path extrusionOk="0" h="120000"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6877050" y="3119438"/>
              <a:ext cx="41275" cy="0"/>
            </a:xfrm>
            <a:custGeom>
              <a:pathLst>
                <a:path extrusionOk="0" h="120000"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6835775" y="3119438"/>
              <a:ext cx="82550" cy="0"/>
            </a:xfrm>
            <a:custGeom>
              <a:pathLst>
                <a:path extrusionOk="0" h="120000"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6835775" y="3119438"/>
              <a:ext cx="82550" cy="0"/>
            </a:xfrm>
            <a:custGeom>
              <a:pathLst>
                <a:path extrusionOk="0" h="120000"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6835775" y="3255963"/>
              <a:ext cx="82550" cy="1343025"/>
            </a:xfrm>
            <a:custGeom>
              <a:pathLst>
                <a:path extrusionOk="0" h="846" w="52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Shape 494"/>
            <p:cNvSpPr/>
            <p:nvPr/>
          </p:nvSpPr>
          <p:spPr>
            <a:xfrm>
              <a:off x="6829425" y="3494088"/>
              <a:ext cx="180975" cy="209550"/>
            </a:xfrm>
            <a:custGeom>
              <a:pathLst>
                <a:path extrusionOk="0" h="132" w="114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6829425" y="3687763"/>
              <a:ext cx="107950" cy="111125"/>
            </a:xfrm>
            <a:custGeom>
              <a:pathLst>
                <a:path extrusionOk="0" h="70" w="68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6829425" y="3808413"/>
              <a:ext cx="107950" cy="101600"/>
            </a:xfrm>
            <a:custGeom>
              <a:pathLst>
                <a:path extrusionOk="0" h="64" w="68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6829425" y="3916363"/>
              <a:ext cx="180975" cy="139700"/>
            </a:xfrm>
            <a:custGeom>
              <a:pathLst>
                <a:path extrusionOk="0" h="88" w="114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Shape 498"/>
            <p:cNvSpPr/>
            <p:nvPr/>
          </p:nvSpPr>
          <p:spPr>
            <a:xfrm>
              <a:off x="6829425" y="4049713"/>
              <a:ext cx="165100" cy="60325"/>
            </a:xfrm>
            <a:custGeom>
              <a:pathLst>
                <a:path extrusionOk="0" h="38" w="104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6829425" y="4097338"/>
              <a:ext cx="107950" cy="133350"/>
            </a:xfrm>
            <a:custGeom>
              <a:pathLst>
                <a:path extrusionOk="0" h="84" w="68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6769100" y="4224338"/>
              <a:ext cx="180975" cy="149225"/>
            </a:xfrm>
            <a:custGeom>
              <a:pathLst>
                <a:path extrusionOk="0" h="94" w="11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Shape 501"/>
          <p:cNvGrpSpPr/>
          <p:nvPr/>
        </p:nvGrpSpPr>
        <p:grpSpPr>
          <a:xfrm rot="-10356487">
            <a:off x="11249830" y="1151983"/>
            <a:ext cx="403888" cy="2575476"/>
            <a:chOff x="5013325" y="2014538"/>
            <a:chExt cx="463550" cy="2955925"/>
          </a:xfrm>
        </p:grpSpPr>
        <p:sp>
          <p:nvSpPr>
            <p:cNvPr id="502" name="Shape 502"/>
            <p:cNvSpPr/>
            <p:nvPr/>
          </p:nvSpPr>
          <p:spPr>
            <a:xfrm>
              <a:off x="5248275" y="2014538"/>
              <a:ext cx="228600" cy="60325"/>
            </a:xfrm>
            <a:custGeom>
              <a:pathLst>
                <a:path extrusionOk="0" h="38" w="144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>
              <a:off x="5013325" y="2014538"/>
              <a:ext cx="228600" cy="60325"/>
            </a:xfrm>
            <a:custGeom>
              <a:pathLst>
                <a:path extrusionOk="0" h="38" w="144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5127625" y="2014538"/>
              <a:ext cx="234950" cy="60325"/>
            </a:xfrm>
            <a:custGeom>
              <a:pathLst>
                <a:path extrusionOk="0" h="38" w="14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5013325" y="4376738"/>
              <a:ext cx="463550" cy="593725"/>
            </a:xfrm>
            <a:custGeom>
              <a:pathLst>
                <a:path extrusionOk="0" h="374" w="292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5013325" y="4376738"/>
              <a:ext cx="231775" cy="593725"/>
            </a:xfrm>
            <a:custGeom>
              <a:pathLst>
                <a:path extrusionOk="0" h="374" w="146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5127625" y="4376738"/>
              <a:ext cx="234950" cy="152400"/>
            </a:xfrm>
            <a:custGeom>
              <a:pathLst>
                <a:path extrusionOk="0" h="96" w="148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5013325" y="4376738"/>
              <a:ext cx="114300" cy="111125"/>
            </a:xfrm>
            <a:custGeom>
              <a:pathLst>
                <a:path extrusionOk="0" h="70" w="72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>
              <a:off x="5245100" y="4376738"/>
              <a:ext cx="231775" cy="593725"/>
            </a:xfrm>
            <a:custGeom>
              <a:pathLst>
                <a:path extrusionOk="0" h="374" w="146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>
              <a:off x="5362575" y="4376738"/>
              <a:ext cx="114300" cy="111125"/>
            </a:xfrm>
            <a:custGeom>
              <a:pathLst>
                <a:path extrusionOk="0" h="70" w="72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>
              <a:off x="5172075" y="4745038"/>
              <a:ext cx="142875" cy="225425"/>
            </a:xfrm>
            <a:custGeom>
              <a:pathLst>
                <a:path extrusionOk="0" h="142" w="90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1" name="Shape 521"/>
          <p:cNvSpPr txBox="1"/>
          <p:nvPr/>
        </p:nvSpPr>
        <p:spPr>
          <a:xfrm>
            <a:off x="3120276" y="627132"/>
            <a:ext cx="6083717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該論文對社會的</a:t>
            </a:r>
            <a:r>
              <a:rPr b="1" lang="zh-TW" sz="5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貢獻</a:t>
            </a: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sz="4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Shape 522"/>
          <p:cNvSpPr txBox="1"/>
          <p:nvPr/>
        </p:nvSpPr>
        <p:spPr>
          <a:xfrm>
            <a:off x="1698131" y="4950846"/>
            <a:ext cx="89447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也就是藉由了解員工的興趣並且與他們打成一片。</a:t>
            </a:r>
            <a:endParaRPr b="1"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Shape 527"/>
          <p:cNvGrpSpPr/>
          <p:nvPr/>
        </p:nvGrpSpPr>
        <p:grpSpPr>
          <a:xfrm>
            <a:off x="3656029" y="2140119"/>
            <a:ext cx="4606158" cy="1895433"/>
            <a:chOff x="3656029" y="2140119"/>
            <a:chExt cx="4606158" cy="1895433"/>
          </a:xfrm>
        </p:grpSpPr>
        <p:sp>
          <p:nvSpPr>
            <p:cNvPr id="528" name="Shape 528"/>
            <p:cNvSpPr/>
            <p:nvPr/>
          </p:nvSpPr>
          <p:spPr>
            <a:xfrm>
              <a:off x="3656029" y="2140119"/>
              <a:ext cx="4606158" cy="18954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9" name="Shape 529"/>
            <p:cNvGrpSpPr/>
            <p:nvPr/>
          </p:nvGrpSpPr>
          <p:grpSpPr>
            <a:xfrm>
              <a:off x="3751937" y="2252925"/>
              <a:ext cx="4414342" cy="342111"/>
              <a:chOff x="3759133" y="2252925"/>
              <a:chExt cx="4414342" cy="342111"/>
            </a:xfrm>
          </p:grpSpPr>
          <p:sp>
            <p:nvSpPr>
              <p:cNvPr id="530" name="Shape 530"/>
              <p:cNvSpPr/>
              <p:nvPr/>
            </p:nvSpPr>
            <p:spPr>
              <a:xfrm>
                <a:off x="3759133" y="2252925"/>
                <a:ext cx="335808" cy="335808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  <a:effectLst>
                <a:outerShdw blurRad="508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Shape 531"/>
              <p:cNvSpPr/>
              <p:nvPr/>
            </p:nvSpPr>
            <p:spPr>
              <a:xfrm>
                <a:off x="7837667" y="2259228"/>
                <a:ext cx="335808" cy="335808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  <a:effectLst>
                <a:outerShdw blurRad="508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2" name="Shape 532"/>
            <p:cNvSpPr txBox="1"/>
            <p:nvPr/>
          </p:nvSpPr>
          <p:spPr>
            <a:xfrm>
              <a:off x="3817312" y="2680664"/>
              <a:ext cx="428359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60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Ｑ＆Ａ</a:t>
              </a:r>
              <a:endParaRPr b="1" sz="6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/>
          <p:nvPr/>
        </p:nvSpPr>
        <p:spPr>
          <a:xfrm>
            <a:off x="2115846" y="2140119"/>
            <a:ext cx="7960309" cy="31317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Shape 538"/>
          <p:cNvSpPr/>
          <p:nvPr/>
        </p:nvSpPr>
        <p:spPr>
          <a:xfrm>
            <a:off x="2418013" y="224073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9483587" y="2247036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0" name="Shape 5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79209"/>
            <a:ext cx="12192000" cy="2771617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Shape 541"/>
          <p:cNvSpPr txBox="1"/>
          <p:nvPr/>
        </p:nvSpPr>
        <p:spPr>
          <a:xfrm>
            <a:off x="3172180" y="2959393"/>
            <a:ext cx="584764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8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sz="8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Shape 542"/>
          <p:cNvSpPr txBox="1"/>
          <p:nvPr/>
        </p:nvSpPr>
        <p:spPr>
          <a:xfrm>
            <a:off x="3850834" y="5552575"/>
            <a:ext cx="449033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輔大企管碩一 陳慧瑀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beew611@gmail.com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Shape 133"/>
          <p:cNvGrpSpPr/>
          <p:nvPr/>
        </p:nvGrpSpPr>
        <p:grpSpPr>
          <a:xfrm>
            <a:off x="254405" y="224963"/>
            <a:ext cx="11519198" cy="6360346"/>
            <a:chOff x="254405" y="224963"/>
            <a:chExt cx="11519198" cy="6360346"/>
          </a:xfrm>
        </p:grpSpPr>
        <p:grpSp>
          <p:nvGrpSpPr>
            <p:cNvPr id="134" name="Shape 134"/>
            <p:cNvGrpSpPr/>
            <p:nvPr/>
          </p:nvGrpSpPr>
          <p:grpSpPr>
            <a:xfrm>
              <a:off x="1003047" y="1109609"/>
              <a:ext cx="4485556" cy="3639448"/>
              <a:chOff x="777683" y="1416068"/>
              <a:chExt cx="4018761" cy="2729586"/>
            </a:xfrm>
          </p:grpSpPr>
          <p:cxnSp>
            <p:nvCxnSpPr>
              <p:cNvPr id="135" name="Shape 135"/>
              <p:cNvCxnSpPr/>
              <p:nvPr/>
            </p:nvCxnSpPr>
            <p:spPr>
              <a:xfrm>
                <a:off x="777683" y="1416068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6" name="Shape 136"/>
              <p:cNvCxnSpPr/>
              <p:nvPr/>
            </p:nvCxnSpPr>
            <p:spPr>
              <a:xfrm>
                <a:off x="777683" y="1870999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7" name="Shape 137"/>
              <p:cNvCxnSpPr/>
              <p:nvPr/>
            </p:nvCxnSpPr>
            <p:spPr>
              <a:xfrm>
                <a:off x="777683" y="2325930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8" name="Shape 138"/>
              <p:cNvCxnSpPr/>
              <p:nvPr/>
            </p:nvCxnSpPr>
            <p:spPr>
              <a:xfrm>
                <a:off x="777683" y="2780861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9" name="Shape 139"/>
              <p:cNvCxnSpPr/>
              <p:nvPr/>
            </p:nvCxnSpPr>
            <p:spPr>
              <a:xfrm>
                <a:off x="777683" y="3235792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" name="Shape 140"/>
              <p:cNvCxnSpPr/>
              <p:nvPr/>
            </p:nvCxnSpPr>
            <p:spPr>
              <a:xfrm>
                <a:off x="777683" y="3690723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" name="Shape 141"/>
              <p:cNvCxnSpPr/>
              <p:nvPr/>
            </p:nvCxnSpPr>
            <p:spPr>
              <a:xfrm>
                <a:off x="777683" y="4145654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42" name="Shape 142"/>
            <p:cNvSpPr/>
            <p:nvPr/>
          </p:nvSpPr>
          <p:spPr>
            <a:xfrm>
              <a:off x="254405" y="224963"/>
              <a:ext cx="335808" cy="335808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11437795" y="224963"/>
              <a:ext cx="335808" cy="335808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1003046" y="1015777"/>
              <a:ext cx="448555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【大學】輔仁大學－大眾傳播學士學位學程</a:t>
              </a:r>
              <a:endParaRPr/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【研究所】輔仁大學－企業管理學碩士班</a:t>
              </a:r>
              <a:endPara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1003043" y="365067"/>
              <a:ext cx="2923823" cy="666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學歷</a:t>
              </a:r>
              <a:endParaRPr b="1"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5900874" y="1048942"/>
              <a:ext cx="5435321" cy="47874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Shape 1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20666" y="1245394"/>
              <a:ext cx="5013036" cy="2809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Shape 1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20666" y="1213149"/>
              <a:ext cx="5013036" cy="3343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Shape 149"/>
            <p:cNvSpPr txBox="1"/>
            <p:nvPr/>
          </p:nvSpPr>
          <p:spPr>
            <a:xfrm>
              <a:off x="6120666" y="4588484"/>
              <a:ext cx="5013036" cy="1241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陳慧瑀</a:t>
              </a:r>
              <a:endParaRPr b="1"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（平常的樣子）</a:t>
              </a: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x="1003042" y="2279003"/>
              <a:ext cx="2923823" cy="666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幹部經歷</a:t>
              </a:r>
              <a:endParaRPr b="1"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151"/>
            <p:cNvSpPr txBox="1"/>
            <p:nvPr/>
          </p:nvSpPr>
          <p:spPr>
            <a:xfrm>
              <a:off x="1003047" y="2799657"/>
              <a:ext cx="4485556" cy="3785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104學年度　　　班級代表</a:t>
              </a:r>
              <a:endPara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102~104學年度　服務股長</a:t>
              </a:r>
              <a:endPara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103學年度　　　大傳系系學會 文書副組長</a:t>
              </a:r>
              <a:endPara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105學年度　　　大傳畢展籌辦小組 執行秘書</a:t>
              </a:r>
              <a:endPara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106學年度　　　企研所班級代表</a:t>
              </a:r>
              <a:endPara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106學年度 　　   校務會議代表</a:t>
              </a:r>
              <a:endPara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" name="Shape 152"/>
            <p:cNvGrpSpPr/>
            <p:nvPr/>
          </p:nvGrpSpPr>
          <p:grpSpPr>
            <a:xfrm>
              <a:off x="1003047" y="2929333"/>
              <a:ext cx="4485556" cy="3639448"/>
              <a:chOff x="777683" y="1416068"/>
              <a:chExt cx="4018761" cy="2729586"/>
            </a:xfrm>
          </p:grpSpPr>
          <p:cxnSp>
            <p:nvCxnSpPr>
              <p:cNvPr id="153" name="Shape 153"/>
              <p:cNvCxnSpPr/>
              <p:nvPr/>
            </p:nvCxnSpPr>
            <p:spPr>
              <a:xfrm>
                <a:off x="777683" y="1416068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4" name="Shape 154"/>
              <p:cNvCxnSpPr/>
              <p:nvPr/>
            </p:nvCxnSpPr>
            <p:spPr>
              <a:xfrm>
                <a:off x="777683" y="1870999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5" name="Shape 155"/>
              <p:cNvCxnSpPr/>
              <p:nvPr/>
            </p:nvCxnSpPr>
            <p:spPr>
              <a:xfrm>
                <a:off x="777683" y="2325930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6" name="Shape 156"/>
              <p:cNvCxnSpPr/>
              <p:nvPr/>
            </p:nvCxnSpPr>
            <p:spPr>
              <a:xfrm>
                <a:off x="777683" y="2780861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7" name="Shape 157"/>
              <p:cNvCxnSpPr/>
              <p:nvPr/>
            </p:nvCxnSpPr>
            <p:spPr>
              <a:xfrm>
                <a:off x="777683" y="3235792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8" name="Shape 158"/>
              <p:cNvCxnSpPr/>
              <p:nvPr/>
            </p:nvCxnSpPr>
            <p:spPr>
              <a:xfrm>
                <a:off x="777683" y="3690723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9" name="Shape 159"/>
              <p:cNvCxnSpPr/>
              <p:nvPr/>
            </p:nvCxnSpPr>
            <p:spPr>
              <a:xfrm>
                <a:off x="777683" y="4145654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Shape 165"/>
          <p:cNvGrpSpPr/>
          <p:nvPr/>
        </p:nvGrpSpPr>
        <p:grpSpPr>
          <a:xfrm>
            <a:off x="254405" y="224963"/>
            <a:ext cx="11519198" cy="6343818"/>
            <a:chOff x="254405" y="224963"/>
            <a:chExt cx="11519198" cy="6343818"/>
          </a:xfrm>
        </p:grpSpPr>
        <p:grpSp>
          <p:nvGrpSpPr>
            <p:cNvPr id="166" name="Shape 166"/>
            <p:cNvGrpSpPr/>
            <p:nvPr/>
          </p:nvGrpSpPr>
          <p:grpSpPr>
            <a:xfrm>
              <a:off x="1003047" y="1109609"/>
              <a:ext cx="4485556" cy="3639448"/>
              <a:chOff x="777683" y="1416068"/>
              <a:chExt cx="4018761" cy="2729586"/>
            </a:xfrm>
          </p:grpSpPr>
          <p:cxnSp>
            <p:nvCxnSpPr>
              <p:cNvPr id="167" name="Shape 167"/>
              <p:cNvCxnSpPr/>
              <p:nvPr/>
            </p:nvCxnSpPr>
            <p:spPr>
              <a:xfrm>
                <a:off x="777683" y="1416068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8" name="Shape 168"/>
              <p:cNvCxnSpPr/>
              <p:nvPr/>
            </p:nvCxnSpPr>
            <p:spPr>
              <a:xfrm>
                <a:off x="777683" y="1870999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9" name="Shape 169"/>
              <p:cNvCxnSpPr/>
              <p:nvPr/>
            </p:nvCxnSpPr>
            <p:spPr>
              <a:xfrm>
                <a:off x="777683" y="2325930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0" name="Shape 170"/>
              <p:cNvCxnSpPr/>
              <p:nvPr/>
            </p:nvCxnSpPr>
            <p:spPr>
              <a:xfrm>
                <a:off x="777683" y="2780861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1" name="Shape 171"/>
              <p:cNvCxnSpPr/>
              <p:nvPr/>
            </p:nvCxnSpPr>
            <p:spPr>
              <a:xfrm>
                <a:off x="777683" y="3235792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2" name="Shape 172"/>
              <p:cNvCxnSpPr/>
              <p:nvPr/>
            </p:nvCxnSpPr>
            <p:spPr>
              <a:xfrm>
                <a:off x="777683" y="3690723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3" name="Shape 173"/>
              <p:cNvCxnSpPr/>
              <p:nvPr/>
            </p:nvCxnSpPr>
            <p:spPr>
              <a:xfrm>
                <a:off x="777683" y="4145654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74" name="Shape 174"/>
            <p:cNvSpPr/>
            <p:nvPr/>
          </p:nvSpPr>
          <p:spPr>
            <a:xfrm>
              <a:off x="254405" y="224963"/>
              <a:ext cx="335808" cy="335808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11437795" y="224963"/>
              <a:ext cx="335808" cy="335808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x="1003046" y="1015777"/>
              <a:ext cx="4485556" cy="1218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配音</a:t>
              </a:r>
              <a:endPara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Cosplay</a:t>
              </a:r>
              <a:endPara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1003043" y="365067"/>
              <a:ext cx="2923823" cy="666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興趣</a:t>
              </a:r>
              <a:endParaRPr b="1"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5900874" y="1048942"/>
              <a:ext cx="5435321" cy="47874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9" name="Shape 17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20666" y="1245394"/>
              <a:ext cx="5013036" cy="2809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Shape 18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20666" y="1213149"/>
              <a:ext cx="5013036" cy="3343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Shape 181"/>
            <p:cNvSpPr txBox="1"/>
            <p:nvPr/>
          </p:nvSpPr>
          <p:spPr>
            <a:xfrm>
              <a:off x="6120666" y="4588484"/>
              <a:ext cx="5013036" cy="1241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陳慧瑀</a:t>
              </a:r>
              <a:endParaRPr b="1"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（陰陽師－神樂）</a:t>
              </a: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1003042" y="2279003"/>
              <a:ext cx="2923823" cy="666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工作經歷</a:t>
              </a:r>
              <a:endParaRPr b="1"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Shape 183"/>
            <p:cNvSpPr txBox="1"/>
            <p:nvPr/>
          </p:nvSpPr>
          <p:spPr>
            <a:xfrm>
              <a:off x="1003046" y="2799657"/>
              <a:ext cx="4897827" cy="3170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公司名稱　　　　　　　　職稱　　　　工作資歷</a:t>
              </a:r>
              <a:endParaRPr/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萊爾富　　　　　　　　早班工讀生　　　7個月</a:t>
              </a:r>
              <a:endParaRPr/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香草花緣餐廳　　　　　外場工讀生　　　  1年</a:t>
              </a:r>
              <a:endParaRPr/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逍邦數位行銷有限公司　行政工讀生　　　1個月</a:t>
              </a:r>
              <a:endParaRPr/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中華電信數據分公司　　編輯助理	　  2年</a:t>
              </a:r>
              <a:endParaRPr/>
            </a:p>
          </p:txBody>
        </p:sp>
        <p:grpSp>
          <p:nvGrpSpPr>
            <p:cNvPr id="184" name="Shape 184"/>
            <p:cNvGrpSpPr/>
            <p:nvPr/>
          </p:nvGrpSpPr>
          <p:grpSpPr>
            <a:xfrm>
              <a:off x="1003047" y="2929333"/>
              <a:ext cx="4485556" cy="3639448"/>
              <a:chOff x="777683" y="1416068"/>
              <a:chExt cx="4018761" cy="2729586"/>
            </a:xfrm>
          </p:grpSpPr>
          <p:cxnSp>
            <p:nvCxnSpPr>
              <p:cNvPr id="185" name="Shape 185"/>
              <p:cNvCxnSpPr/>
              <p:nvPr/>
            </p:nvCxnSpPr>
            <p:spPr>
              <a:xfrm>
                <a:off x="777683" y="1416068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6" name="Shape 186"/>
              <p:cNvCxnSpPr/>
              <p:nvPr/>
            </p:nvCxnSpPr>
            <p:spPr>
              <a:xfrm>
                <a:off x="777683" y="1870999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7" name="Shape 187"/>
              <p:cNvCxnSpPr/>
              <p:nvPr/>
            </p:nvCxnSpPr>
            <p:spPr>
              <a:xfrm>
                <a:off x="777683" y="2325930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8" name="Shape 188"/>
              <p:cNvCxnSpPr/>
              <p:nvPr/>
            </p:nvCxnSpPr>
            <p:spPr>
              <a:xfrm>
                <a:off x="777683" y="2780861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9" name="Shape 189"/>
              <p:cNvCxnSpPr/>
              <p:nvPr/>
            </p:nvCxnSpPr>
            <p:spPr>
              <a:xfrm>
                <a:off x="777683" y="3235792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0" name="Shape 190"/>
              <p:cNvCxnSpPr/>
              <p:nvPr/>
            </p:nvCxnSpPr>
            <p:spPr>
              <a:xfrm>
                <a:off x="777683" y="3690723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1" name="Shape 191"/>
              <p:cNvCxnSpPr/>
              <p:nvPr/>
            </p:nvCxnSpPr>
            <p:spPr>
              <a:xfrm>
                <a:off x="777683" y="4145654"/>
                <a:ext cx="401876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lgDashDot"/>
                <a:miter lim="800000"/>
                <a:headEnd len="sm" w="sm" type="none"/>
                <a:tailEnd len="sm" w="sm" type="none"/>
              </a:ln>
            </p:spPr>
          </p:cxnSp>
        </p:grpSp>
        <p:pic>
          <p:nvPicPr>
            <p:cNvPr id="192" name="Shape 192"/>
            <p:cNvPicPr preferRelativeResize="0"/>
            <p:nvPr/>
          </p:nvPicPr>
          <p:blipFill rotWithShape="1">
            <a:blip r:embed="rId5">
              <a:alphaModFix/>
            </a:blip>
            <a:srcRect b="6364" l="0" r="0" t="0"/>
            <a:stretch/>
          </p:blipFill>
          <p:spPr>
            <a:xfrm>
              <a:off x="6120666" y="1195764"/>
              <a:ext cx="5013036" cy="335152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3" name="Shape 193"/>
            <p:cNvCxnSpPr/>
            <p:nvPr/>
          </p:nvCxnSpPr>
          <p:spPr>
            <a:xfrm rot="5400000">
              <a:off x="1434352" y="4766324"/>
              <a:ext cx="3600000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4" name="Shape 194"/>
            <p:cNvCxnSpPr/>
            <p:nvPr/>
          </p:nvCxnSpPr>
          <p:spPr>
            <a:xfrm rot="5400000">
              <a:off x="2766323" y="4766324"/>
              <a:ext cx="3600000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Shape 199"/>
          <p:cNvGrpSpPr/>
          <p:nvPr/>
        </p:nvGrpSpPr>
        <p:grpSpPr>
          <a:xfrm>
            <a:off x="5044666" y="185466"/>
            <a:ext cx="4606158" cy="1895433"/>
            <a:chOff x="3656029" y="2140119"/>
            <a:chExt cx="4606158" cy="1895433"/>
          </a:xfrm>
        </p:grpSpPr>
        <p:sp>
          <p:nvSpPr>
            <p:cNvPr id="200" name="Shape 200"/>
            <p:cNvSpPr/>
            <p:nvPr/>
          </p:nvSpPr>
          <p:spPr>
            <a:xfrm>
              <a:off x="3656029" y="2140119"/>
              <a:ext cx="4606158" cy="18954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1" name="Shape 201"/>
            <p:cNvGrpSpPr/>
            <p:nvPr/>
          </p:nvGrpSpPr>
          <p:grpSpPr>
            <a:xfrm>
              <a:off x="3751937" y="2252925"/>
              <a:ext cx="4414342" cy="342111"/>
              <a:chOff x="3759133" y="2252925"/>
              <a:chExt cx="4414342" cy="342111"/>
            </a:xfrm>
          </p:grpSpPr>
          <p:sp>
            <p:nvSpPr>
              <p:cNvPr id="202" name="Shape 202"/>
              <p:cNvSpPr/>
              <p:nvPr/>
            </p:nvSpPr>
            <p:spPr>
              <a:xfrm>
                <a:off x="3759133" y="2252925"/>
                <a:ext cx="335808" cy="335808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  <a:effectLst>
                <a:outerShdw blurRad="508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7837667" y="2259228"/>
                <a:ext cx="335808" cy="335808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  <a:effectLst>
                <a:outerShdw blurRad="508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4" name="Shape 204"/>
          <p:cNvSpPr/>
          <p:nvPr/>
        </p:nvSpPr>
        <p:spPr>
          <a:xfrm>
            <a:off x="6229490" y="810016"/>
            <a:ext cx="22365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論文主题</a:t>
            </a:r>
            <a:endParaRPr/>
          </a:p>
        </p:txBody>
      </p:sp>
      <p:grpSp>
        <p:nvGrpSpPr>
          <p:cNvPr id="205" name="Shape 205"/>
          <p:cNvGrpSpPr/>
          <p:nvPr/>
        </p:nvGrpSpPr>
        <p:grpSpPr>
          <a:xfrm>
            <a:off x="5905679" y="2496613"/>
            <a:ext cx="4606158" cy="1895433"/>
            <a:chOff x="3656029" y="2140119"/>
            <a:chExt cx="4606158" cy="1895433"/>
          </a:xfrm>
        </p:grpSpPr>
        <p:sp>
          <p:nvSpPr>
            <p:cNvPr id="206" name="Shape 206"/>
            <p:cNvSpPr/>
            <p:nvPr/>
          </p:nvSpPr>
          <p:spPr>
            <a:xfrm>
              <a:off x="3656029" y="2140119"/>
              <a:ext cx="4606158" cy="18954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" name="Shape 207"/>
            <p:cNvGrpSpPr/>
            <p:nvPr/>
          </p:nvGrpSpPr>
          <p:grpSpPr>
            <a:xfrm>
              <a:off x="3751937" y="2252925"/>
              <a:ext cx="4414342" cy="342111"/>
              <a:chOff x="3759133" y="2252925"/>
              <a:chExt cx="4414342" cy="342111"/>
            </a:xfrm>
          </p:grpSpPr>
          <p:sp>
            <p:nvSpPr>
              <p:cNvPr id="208" name="Shape 208"/>
              <p:cNvSpPr/>
              <p:nvPr/>
            </p:nvSpPr>
            <p:spPr>
              <a:xfrm>
                <a:off x="3759133" y="2252925"/>
                <a:ext cx="335808" cy="335808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  <a:effectLst>
                <a:outerShdw blurRad="508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7837667" y="2259228"/>
                <a:ext cx="335808" cy="335808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  <a:effectLst>
                <a:outerShdw blurRad="508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0" name="Shape 210"/>
          <p:cNvSpPr/>
          <p:nvPr/>
        </p:nvSpPr>
        <p:spPr>
          <a:xfrm>
            <a:off x="7090504" y="3121163"/>
            <a:ext cx="22365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研究理論</a:t>
            </a:r>
            <a:endParaRPr b="1" sz="4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Shape 211"/>
          <p:cNvGrpSpPr/>
          <p:nvPr/>
        </p:nvGrpSpPr>
        <p:grpSpPr>
          <a:xfrm>
            <a:off x="6337395" y="4807760"/>
            <a:ext cx="4606158" cy="1895433"/>
            <a:chOff x="3656029" y="2140119"/>
            <a:chExt cx="4606158" cy="1895433"/>
          </a:xfrm>
        </p:grpSpPr>
        <p:sp>
          <p:nvSpPr>
            <p:cNvPr id="212" name="Shape 212"/>
            <p:cNvSpPr/>
            <p:nvPr/>
          </p:nvSpPr>
          <p:spPr>
            <a:xfrm>
              <a:off x="3656029" y="2140119"/>
              <a:ext cx="4606158" cy="18954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" name="Shape 213"/>
            <p:cNvGrpSpPr/>
            <p:nvPr/>
          </p:nvGrpSpPr>
          <p:grpSpPr>
            <a:xfrm>
              <a:off x="3751937" y="2252925"/>
              <a:ext cx="4414342" cy="342111"/>
              <a:chOff x="3759133" y="2252925"/>
              <a:chExt cx="4414342" cy="342111"/>
            </a:xfrm>
          </p:grpSpPr>
          <p:sp>
            <p:nvSpPr>
              <p:cNvPr id="214" name="Shape 214"/>
              <p:cNvSpPr/>
              <p:nvPr/>
            </p:nvSpPr>
            <p:spPr>
              <a:xfrm>
                <a:off x="3759133" y="2252925"/>
                <a:ext cx="335808" cy="335808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  <a:effectLst>
                <a:outerShdw blurRad="508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7837667" y="2259228"/>
                <a:ext cx="335808" cy="335808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  <a:effectLst>
                <a:outerShdw blurRad="508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6" name="Shape 216"/>
          <p:cNvSpPr/>
          <p:nvPr/>
        </p:nvSpPr>
        <p:spPr>
          <a:xfrm>
            <a:off x="7522221" y="5432310"/>
            <a:ext cx="22365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進度報告</a:t>
            </a:r>
            <a:endParaRPr b="1" sz="4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718861" y="-634377"/>
            <a:ext cx="1636295" cy="81574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1021482" y="2329277"/>
            <a:ext cx="1031052" cy="2048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6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目</a:t>
            </a:r>
            <a:endParaRPr b="1" sz="6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TW" sz="6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錄</a:t>
            </a:r>
            <a:endParaRPr b="1" sz="6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651540" y="428055"/>
            <a:ext cx="11021171" cy="57469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886583" y="62007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1103359" y="62007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1574170" y="643507"/>
            <a:ext cx="9175910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次文化的推坑現象－以Cosplay為例</a:t>
            </a:r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x="3530635" y="2725546"/>
            <a:ext cx="5262979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什麼是</a:t>
            </a:r>
            <a:r>
              <a:rPr b="1" lang="zh-TW" sz="5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「推坑」</a:t>
            </a: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sz="4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3068972" y="4938338"/>
            <a:ext cx="6186309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延伸閱讀：入坑、填坑、棄坑</a:t>
            </a:r>
            <a:endParaRPr b="1" sz="3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4453964" y="5556680"/>
            <a:ext cx="341632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這些又是什麼？</a:t>
            </a:r>
            <a:endParaRPr b="1" sz="36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651540" y="428055"/>
            <a:ext cx="11021171" cy="57469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886583" y="62007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11103359" y="62007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3530635" y="627132"/>
            <a:ext cx="5262979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什麼是</a:t>
            </a:r>
            <a:r>
              <a:rPr b="1" lang="zh-TW" sz="5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「推坑」</a:t>
            </a: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sz="4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1648454" y="1928366"/>
            <a:ext cx="431985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推薦自己喜好的事物，試圖讓其他人產生興趣並追隨、愛好。</a:t>
            </a:r>
            <a:endParaRPr/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14105"/>
          <a:stretch/>
        </p:blipFill>
        <p:spPr>
          <a:xfrm>
            <a:off x="6693379" y="2105499"/>
            <a:ext cx="3859206" cy="3912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651540" y="428055"/>
            <a:ext cx="11021171" cy="57469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886583" y="62007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11103359" y="62007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1581387" y="627132"/>
            <a:ext cx="9161482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「推坑」</a:t>
            </a: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對人的行為有什麼影響？</a:t>
            </a:r>
            <a:endParaRPr b="1" sz="4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487" y="1818793"/>
            <a:ext cx="3746157" cy="3746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6999" y="2341362"/>
            <a:ext cx="4572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5128054" y="3459892"/>
            <a:ext cx="1161535" cy="5931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B9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651540" y="428055"/>
            <a:ext cx="11021171" cy="57469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86583" y="62007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11103359" y="62007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3248512" y="627132"/>
            <a:ext cx="5827236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可以用那些理論解釋？</a:t>
            </a:r>
            <a:endParaRPr b="1" sz="4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2397211" y="2760434"/>
            <a:ext cx="2533135" cy="15816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1878673" y="3200399"/>
            <a:ext cx="3570209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社會交換理論</a:t>
            </a: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7268382" y="2760433"/>
            <a:ext cx="2533135" cy="15816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6749845" y="2831580"/>
            <a:ext cx="3570208" cy="1439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馬斯洛</a:t>
            </a:r>
            <a:endParaRPr b="1" sz="4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需求層次理論</a:t>
            </a:r>
            <a:endParaRPr b="1" sz="4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651540" y="428055"/>
            <a:ext cx="11021171" cy="57469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886583" y="62007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11103359" y="620073"/>
            <a:ext cx="335808" cy="335808"/>
          </a:xfrm>
          <a:prstGeom prst="ellipse">
            <a:avLst/>
          </a:prstGeom>
          <a:solidFill>
            <a:srgbClr val="262626"/>
          </a:solidFill>
          <a:ln>
            <a:noFill/>
          </a:ln>
          <a:effectLst>
            <a:outerShdw blurRad="508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3248512" y="627132"/>
            <a:ext cx="5827236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可以用那些理論解釋？</a:t>
            </a:r>
            <a:endParaRPr b="1" sz="4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2397211" y="2760434"/>
            <a:ext cx="2533135" cy="15816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1878673" y="3200399"/>
            <a:ext cx="3570209" cy="70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社會交換理論</a:t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5684813" y="1652425"/>
            <a:ext cx="57543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當我們付出時，通常都會對結果有所期待，如果結果不符合期待，就會憤怒，以求達到社會交換的平衡。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Shape 275"/>
          <p:cNvGrpSpPr/>
          <p:nvPr/>
        </p:nvGrpSpPr>
        <p:grpSpPr>
          <a:xfrm>
            <a:off x="6175572" y="3027512"/>
            <a:ext cx="4606387" cy="2945603"/>
            <a:chOff x="6175572" y="2929036"/>
            <a:chExt cx="4606387" cy="2945603"/>
          </a:xfrm>
        </p:grpSpPr>
        <p:sp>
          <p:nvSpPr>
            <p:cNvPr id="276" name="Shape 276"/>
            <p:cNvSpPr/>
            <p:nvPr/>
          </p:nvSpPr>
          <p:spPr>
            <a:xfrm rot="-257520">
              <a:off x="6273906" y="5169951"/>
              <a:ext cx="4510216" cy="1112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7455876" y="5287730"/>
              <a:ext cx="2152357" cy="535719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8" name="Shape 278"/>
            <p:cNvGrpSpPr/>
            <p:nvPr/>
          </p:nvGrpSpPr>
          <p:grpSpPr>
            <a:xfrm rot="-252249">
              <a:off x="6236018" y="3430579"/>
              <a:ext cx="1877437" cy="1717955"/>
              <a:chOff x="6104604" y="3190850"/>
              <a:chExt cx="1877437" cy="1717955"/>
            </a:xfrm>
          </p:grpSpPr>
          <p:sp>
            <p:nvSpPr>
              <p:cNvPr id="279" name="Shape 279"/>
              <p:cNvSpPr/>
              <p:nvPr/>
            </p:nvSpPr>
            <p:spPr>
              <a:xfrm>
                <a:off x="6134837" y="3190850"/>
                <a:ext cx="1816973" cy="520327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B95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Shape 280"/>
              <p:cNvSpPr/>
              <p:nvPr/>
            </p:nvSpPr>
            <p:spPr>
              <a:xfrm>
                <a:off x="6134837" y="4388478"/>
                <a:ext cx="1816973" cy="520327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B95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6134837" y="3789664"/>
                <a:ext cx="1816973" cy="520327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B95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6232844" y="4428674"/>
                <a:ext cx="1620957" cy="480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愛與關懷</a:t>
                </a:r>
                <a:endParaRPr b="1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6104604" y="3838934"/>
                <a:ext cx="1877437" cy="480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時間</a:t>
                </a:r>
                <a:r>
                  <a:rPr b="1" lang="zh-TW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與</a:t>
                </a:r>
                <a:r>
                  <a:rPr b="1" lang="zh-TW" sz="2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金錢</a:t>
                </a:r>
                <a:endParaRPr b="1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6591916" y="3235583"/>
                <a:ext cx="902811" cy="480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其他</a:t>
                </a:r>
                <a:endParaRPr b="1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5" name="Shape 285"/>
            <p:cNvGrpSpPr/>
            <p:nvPr/>
          </p:nvGrpSpPr>
          <p:grpSpPr>
            <a:xfrm>
              <a:off x="8714481" y="3798038"/>
              <a:ext cx="1956840" cy="1261419"/>
              <a:chOff x="8591355" y="3573088"/>
              <a:chExt cx="1956840" cy="1261419"/>
            </a:xfrm>
          </p:grpSpPr>
          <p:sp>
            <p:nvSpPr>
              <p:cNvPr id="286" name="Shape 286"/>
              <p:cNvSpPr/>
              <p:nvPr/>
            </p:nvSpPr>
            <p:spPr>
              <a:xfrm rot="-252249">
                <a:off x="8607983" y="3638989"/>
                <a:ext cx="1816973" cy="520327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B95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Shape 287"/>
              <p:cNvSpPr/>
              <p:nvPr/>
            </p:nvSpPr>
            <p:spPr>
              <a:xfrm rot="-252249">
                <a:off x="8707464" y="3679131"/>
                <a:ext cx="1620957" cy="480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愛與關懷</a:t>
                </a:r>
                <a:endParaRPr b="1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Shape 288"/>
              <p:cNvSpPr/>
              <p:nvPr/>
            </p:nvSpPr>
            <p:spPr>
              <a:xfrm rot="-252249">
                <a:off x="8683778" y="4237012"/>
                <a:ext cx="1816973" cy="520327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B95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Shape 289"/>
              <p:cNvSpPr/>
              <p:nvPr/>
            </p:nvSpPr>
            <p:spPr>
              <a:xfrm rot="-252249">
                <a:off x="8655684" y="4286204"/>
                <a:ext cx="1877437" cy="480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時間</a:t>
                </a:r>
                <a:r>
                  <a:rPr b="1" lang="zh-TW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與</a:t>
                </a:r>
                <a:r>
                  <a:rPr b="1" lang="zh-TW" sz="2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金錢</a:t>
                </a:r>
                <a:endParaRPr b="1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0" name="Shape 290"/>
            <p:cNvSpPr/>
            <p:nvPr/>
          </p:nvSpPr>
          <p:spPr>
            <a:xfrm>
              <a:off x="6422952" y="2930290"/>
              <a:ext cx="1415772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目前付出</a:t>
              </a:r>
              <a:endParaRPr b="1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8840675" y="2929036"/>
              <a:ext cx="1415772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期望獲得</a:t>
              </a:r>
              <a:endParaRPr b="1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8128904" y="5449907"/>
              <a:ext cx="800219" cy="424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信任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自定义 66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E6E00"/>
      </a:accent1>
      <a:accent2>
        <a:srgbClr val="FC9600"/>
      </a:accent2>
      <a:accent3>
        <a:srgbClr val="FFD400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